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3" r:id="rId3"/>
    <p:sldId id="256" r:id="rId4"/>
    <p:sldId id="263" r:id="rId5"/>
    <p:sldId id="275" r:id="rId6"/>
    <p:sldId id="264" r:id="rId7"/>
    <p:sldId id="270" r:id="rId8"/>
    <p:sldId id="276" r:id="rId9"/>
    <p:sldId id="277" r:id="rId10"/>
    <p:sldId id="278" r:id="rId11"/>
    <p:sldId id="279" r:id="rId12"/>
    <p:sldId id="261" r:id="rId13"/>
    <p:sldId id="297" r:id="rId14"/>
    <p:sldId id="258" r:id="rId15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D6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384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组合 11"/>
          <p:cNvGrpSpPr/>
          <p:nvPr/>
        </p:nvGrpSpPr>
        <p:grpSpPr>
          <a:xfrm>
            <a:off x="0" y="0"/>
            <a:ext cx="12192000" cy="6858000"/>
            <a:chOff x="-127000" y="-1409699"/>
            <a:chExt cx="12192000" cy="6857999"/>
          </a:xfrm>
        </p:grpSpPr>
        <p:sp>
          <p:nvSpPr>
            <p:cNvPr id="7" name="等腰三角形 6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-127000" y="-1409699"/>
              <a:ext cx="12192000" cy="111588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254000" dist="76200" dir="5400000" algn="t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4" name="等腰三角形 3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1451541" y="-1409699"/>
              <a:ext cx="10613457" cy="1260909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  <a:effectLst>
              <a:outerShdw blurRad="254000" dist="76200" dir="5400000" algn="t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 dirty="0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4"/>
              </p:custDataLst>
            </p:nvPr>
          </p:nvSpPr>
          <p:spPr>
            <a:xfrm>
              <a:off x="-127000" y="3614738"/>
              <a:ext cx="9134474" cy="1833562"/>
            </a:xfrm>
            <a:custGeom>
              <a:avLst/>
              <a:gdLst>
                <a:gd name="connsiteX0" fmla="*/ 904095 w 9134474"/>
                <a:gd name="connsiteY0" fmla="*/ 0 h 1833562"/>
                <a:gd name="connsiteX1" fmla="*/ 9134474 w 9134474"/>
                <a:gd name="connsiteY1" fmla="*/ 1833562 h 1833562"/>
                <a:gd name="connsiteX2" fmla="*/ 0 w 9134474"/>
                <a:gd name="connsiteY2" fmla="*/ 1833562 h 1833562"/>
                <a:gd name="connsiteX3" fmla="*/ 0 w 9134474"/>
                <a:gd name="connsiteY3" fmla="*/ 813574 h 183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34474" h="1833562">
                  <a:moveTo>
                    <a:pt x="904095" y="0"/>
                  </a:moveTo>
                  <a:lnTo>
                    <a:pt x="9134474" y="1833562"/>
                  </a:lnTo>
                  <a:lnTo>
                    <a:pt x="0" y="1833562"/>
                  </a:lnTo>
                  <a:lnTo>
                    <a:pt x="0" y="8135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54000" dist="38100" dir="10800000" algn="r" rotWithShape="0">
                <a:schemeClr val="tx1">
                  <a:lumMod val="95000"/>
                  <a:lumOff val="5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10" name="等腰三角形 9"/>
            <p:cNvSpPr/>
            <p:nvPr userDrawn="1">
              <p:custDataLst>
                <p:tags r:id="rId5"/>
              </p:custDataLst>
            </p:nvPr>
          </p:nvSpPr>
          <p:spPr>
            <a:xfrm>
              <a:off x="-127000" y="4381500"/>
              <a:ext cx="10858500" cy="1066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254000" dist="38100" dir="10800000" algn="r" rotWithShape="0">
                <a:schemeClr val="tx1">
                  <a:lumMod val="95000"/>
                  <a:lumOff val="5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11" name="等腰三角形 10"/>
            <p:cNvSpPr/>
            <p:nvPr userDrawn="1">
              <p:custDataLst>
                <p:tags r:id="rId6"/>
              </p:custDataLst>
            </p:nvPr>
          </p:nvSpPr>
          <p:spPr>
            <a:xfrm>
              <a:off x="6591300" y="4114800"/>
              <a:ext cx="5473700" cy="13335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254000" dist="50800" dir="10800000" algn="r" rotWithShape="0">
                <a:schemeClr val="tx1">
                  <a:lumMod val="95000"/>
                  <a:lumOff val="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19" name="等腰三角形 18"/>
            <p:cNvSpPr/>
            <p:nvPr userDrawn="1">
              <p:custDataLst>
                <p:tags r:id="rId7"/>
              </p:custDataLst>
            </p:nvPr>
          </p:nvSpPr>
          <p:spPr>
            <a:xfrm>
              <a:off x="9137650" y="4292600"/>
              <a:ext cx="2927350" cy="11557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254000" dist="50800" dir="10800000" algn="r" rotWithShape="0">
                <a:schemeClr val="tx1">
                  <a:lumMod val="95000"/>
                  <a:lumOff val="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</p:grpSp>
      <p:cxnSp>
        <p:nvCxnSpPr>
          <p:cNvPr id="6" name="直接连接符 5"/>
          <p:cNvCxnSpPr/>
          <p:nvPr>
            <p:custDataLst>
              <p:tags r:id="rId8"/>
            </p:custDataLst>
          </p:nvPr>
        </p:nvCxnSpPr>
        <p:spPr>
          <a:xfrm>
            <a:off x="3106738" y="3990975"/>
            <a:ext cx="597852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2921001" y="4185353"/>
            <a:ext cx="6350000" cy="36131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indent="0" algn="ctr">
              <a:buNone/>
              <a:defRPr lang="zh-CN" altLang="en-US" sz="150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charset="-122"/>
                <a:cs typeface="微软雅黑" charset="-122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2921000" y="2533717"/>
            <a:ext cx="6350000" cy="1330960"/>
          </a:xfrm>
        </p:spPr>
        <p:txBody>
          <a:bodyPr vert="horz" wrap="square" lIns="0" tIns="0" rIns="0" bIns="0" rtlCol="0" anchor="b" anchorCtr="0">
            <a:normAutofit/>
          </a:bodyPr>
          <a:lstStyle>
            <a:lvl1pPr algn="ctr">
              <a:defRPr lang="zh-CN" altLang="en-US" sz="5400" b="0" spc="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marL="0" lvl="0" algn="dist" fontAlgn="auto">
              <a:buClrTx/>
              <a:buSzTx/>
              <a:buFontTx/>
            </a:pPr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 hasCustomPrompt="1"/>
          </p:nvPr>
        </p:nvSpPr>
        <p:spPr>
          <a:xfrm>
            <a:off x="2921000" y="4668905"/>
            <a:ext cx="2873407" cy="455509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fontAlgn="auto"/>
            <a:r>
              <a:rPr lang="zh-CN" altLang="en-US" sz="1350" strike="noStrike" noProof="1" dirty="0"/>
              <a:t>编辑副标题</a:t>
            </a:r>
            <a:endParaRPr lang="zh-CN" altLang="en-US" strike="noStrike" noProof="1" dirty="0"/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6397595" y="4668905"/>
            <a:ext cx="2873407" cy="455509"/>
          </a:xfrm>
        </p:spPr>
        <p:txBody>
          <a:bodyPr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fontAlgn="auto"/>
            <a:r>
              <a:rPr lang="zh-CN" altLang="en-US" sz="1350" strike="noStrike" noProof="1" dirty="0"/>
              <a:t>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16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3076" name="组合 13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3079" name="组合 15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10" name="等腰三角形 9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9" name="等腰三角形 8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3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3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21"/>
          <p:cNvGrpSpPr/>
          <p:nvPr/>
        </p:nvGrpSpPr>
        <p:grpSpPr>
          <a:xfrm>
            <a:off x="5265738" y="0"/>
            <a:ext cx="1428750" cy="444500"/>
            <a:chOff x="5266305" y="0"/>
            <a:chExt cx="1428427" cy="444243"/>
          </a:xfrm>
        </p:grpSpPr>
        <p:sp>
          <p:nvSpPr>
            <p:cNvPr id="21" name="任意多边形: 形状 20"/>
            <p:cNvSpPr/>
            <p:nvPr userDrawn="1">
              <p:custDataLst>
                <p:tags r:id="rId2"/>
              </p:custDataLst>
            </p:nvPr>
          </p:nvSpPr>
          <p:spPr>
            <a:xfrm rot="10800000" flipH="1">
              <a:off x="5569105" y="0"/>
              <a:ext cx="1125627" cy="444243"/>
            </a:xfrm>
            <a:custGeom>
              <a:avLst/>
              <a:gdLst>
                <a:gd name="connsiteX0" fmla="*/ 0 w 1125627"/>
                <a:gd name="connsiteY0" fmla="*/ 444243 h 444243"/>
                <a:gd name="connsiteX1" fmla="*/ 1125627 w 1125627"/>
                <a:gd name="connsiteY1" fmla="*/ 444243 h 444243"/>
                <a:gd name="connsiteX2" fmla="*/ 349012 w 1125627"/>
                <a:gd name="connsiteY2" fmla="*/ 0 h 444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5627" h="444243">
                  <a:moveTo>
                    <a:pt x="0" y="444243"/>
                  </a:moveTo>
                  <a:lnTo>
                    <a:pt x="1125627" y="444243"/>
                  </a:lnTo>
                  <a:lnTo>
                    <a:pt x="34901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3"/>
              </p:custDataLst>
            </p:nvPr>
          </p:nvSpPr>
          <p:spPr>
            <a:xfrm rot="10800000" flipH="1">
              <a:off x="5266305" y="0"/>
              <a:ext cx="708235" cy="316529"/>
            </a:xfrm>
            <a:custGeom>
              <a:avLst/>
              <a:gdLst>
                <a:gd name="connsiteX0" fmla="*/ 0 w 708235"/>
                <a:gd name="connsiteY0" fmla="*/ 316529 h 316529"/>
                <a:gd name="connsiteX1" fmla="*/ 708235 w 708235"/>
                <a:gd name="connsiteY1" fmla="*/ 316529 h 316529"/>
                <a:gd name="connsiteX2" fmla="*/ 219595 w 708235"/>
                <a:gd name="connsiteY2" fmla="*/ 0 h 316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8235" h="316529">
                  <a:moveTo>
                    <a:pt x="0" y="316529"/>
                  </a:moveTo>
                  <a:lnTo>
                    <a:pt x="708235" y="316529"/>
                  </a:lnTo>
                  <a:lnTo>
                    <a:pt x="21959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lang="zh-CN" altLang="en-US" sz="100" strike="noStrike" noProof="1"/>
            </a:p>
          </p:txBody>
        </p:sp>
      </p:grpSp>
      <p:sp>
        <p:nvSpPr>
          <p:cNvPr id="2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4702175" y="4618039"/>
            <a:ext cx="4536440" cy="32194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kumimoji="0" lang="zh-CN" altLang="en-US" sz="1350" b="0" i="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charset="-122"/>
              </a:defRPr>
            </a:lvl1pPr>
          </a:lstStyle>
          <a:p>
            <a:pPr marL="0" marR="0" lvl="0" indent="0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 sz="1350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4702175" y="3579178"/>
            <a:ext cx="4536440" cy="83566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kumimoji="0" lang="zh-CN" altLang="en-US" sz="3000" b="0" i="0" spc="40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</a:pPr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9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5124" name="组合 10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15" name="等腰三角形 14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5127" name="组合 11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13" name="等腰三角形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3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1" y="952508"/>
            <a:ext cx="5283243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3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11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6148" name="组合 12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17" name="等腰三角形 16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6151" name="组合 13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3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1" y="952508"/>
            <a:ext cx="5283243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1" y="952508"/>
            <a:ext cx="5283243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1" y="1406525"/>
            <a:ext cx="5283243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7313613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/>
            <a:endParaRPr lang="zh-CN" altLang="en-US" sz="1350" strike="noStrike" noProof="1"/>
          </a:p>
        </p:txBody>
      </p:sp>
      <p:grpSp>
        <p:nvGrpSpPr>
          <p:cNvPr id="7172" name="组合 10"/>
          <p:cNvGrpSpPr/>
          <p:nvPr/>
        </p:nvGrpSpPr>
        <p:grpSpPr>
          <a:xfrm>
            <a:off x="80963" y="6532563"/>
            <a:ext cx="555625" cy="223837"/>
            <a:chOff x="80961" y="100014"/>
            <a:chExt cx="557215" cy="223836"/>
          </a:xfrm>
        </p:grpSpPr>
        <p:sp>
          <p:nvSpPr>
            <p:cNvPr id="12" name="等腰三角形 11"/>
            <p:cNvSpPr/>
            <p:nvPr userDrawn="1">
              <p:custDataLst>
                <p:tags r:id="rId3"/>
              </p:custDataLst>
            </p:nvPr>
          </p:nvSpPr>
          <p:spPr>
            <a:xfrm>
              <a:off x="171450" y="100014"/>
              <a:ext cx="466726" cy="190500"/>
            </a:xfrm>
            <a:prstGeom prst="triangle">
              <a:avLst>
                <a:gd name="adj" fmla="val 3100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13" name="等腰三角形 12"/>
            <p:cNvSpPr/>
            <p:nvPr userDrawn="1">
              <p:custDataLst>
                <p:tags r:id="rId4"/>
              </p:custDataLst>
            </p:nvPr>
          </p:nvSpPr>
          <p:spPr>
            <a:xfrm>
              <a:off x="80961" y="133350"/>
              <a:ext cx="426245" cy="190500"/>
            </a:xfrm>
            <a:prstGeom prst="triangle">
              <a:avLst>
                <a:gd name="adj" fmla="val 3100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grpSp>
        <p:nvGrpSpPr>
          <p:cNvPr id="16" name="组合 15"/>
          <p:cNvGrpSpPr/>
          <p:nvPr>
            <p:custDataLst>
              <p:tags r:id="rId5"/>
            </p:custDataLst>
          </p:nvPr>
        </p:nvGrpSpPr>
        <p:grpSpPr>
          <a:xfrm>
            <a:off x="8453384" y="2924176"/>
            <a:ext cx="2453201" cy="985462"/>
            <a:chOff x="80961" y="100014"/>
            <a:chExt cx="557215" cy="223836"/>
          </a:xfrm>
          <a:solidFill>
            <a:schemeClr val="accent4"/>
          </a:solidFill>
        </p:grpSpPr>
        <p:sp>
          <p:nvSpPr>
            <p:cNvPr id="17" name="等腰三角形 16"/>
            <p:cNvSpPr/>
            <p:nvPr userDrawn="1"/>
          </p:nvSpPr>
          <p:spPr>
            <a:xfrm>
              <a:off x="171450" y="100014"/>
              <a:ext cx="466726" cy="190500"/>
            </a:xfrm>
            <a:prstGeom prst="triangle">
              <a:avLst>
                <a:gd name="adj" fmla="val 3100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18" name="等腰三角形 17"/>
            <p:cNvSpPr/>
            <p:nvPr userDrawn="1"/>
          </p:nvSpPr>
          <p:spPr>
            <a:xfrm>
              <a:off x="80961" y="133350"/>
              <a:ext cx="426245" cy="190500"/>
            </a:xfrm>
            <a:prstGeom prst="triangle">
              <a:avLst>
                <a:gd name="adj" fmla="val 3100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9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9220" name="组合 10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15" name="等腰三角形 14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9223" name="组合 11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13" name="等腰三角形 1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1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1" y="952508"/>
            <a:ext cx="5283243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3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8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10244" name="组合 9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14" name="等腰三角形 13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10247" name="组合 10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12" name="等腰三角形 11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3" name="等腰三角形 12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8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11268" name="组合 9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14" name="等腰三角形 13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11271" name="组合 10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12" name="等腰三角形 11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3" name="等腰三角形 12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1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组合 17"/>
          <p:cNvGrpSpPr/>
          <p:nvPr/>
        </p:nvGrpSpPr>
        <p:grpSpPr>
          <a:xfrm>
            <a:off x="0" y="0"/>
            <a:ext cx="12192000" cy="6858000"/>
            <a:chOff x="-127000" y="-1409699"/>
            <a:chExt cx="12192000" cy="6857999"/>
          </a:xfrm>
        </p:grpSpPr>
        <p:sp>
          <p:nvSpPr>
            <p:cNvPr id="19" name="等腰三角形 18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-127000" y="-1409699"/>
              <a:ext cx="12192000" cy="111588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254000" dist="76200" dir="5400000" algn="t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20" name="等腰三角形 19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1451541" y="-1409699"/>
              <a:ext cx="10613457" cy="1260909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  <a:effectLst>
              <a:outerShdw blurRad="254000" dist="76200" dir="5400000" algn="t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 dirty="0"/>
            </a:p>
          </p:txBody>
        </p:sp>
        <p:sp>
          <p:nvSpPr>
            <p:cNvPr id="21" name="任意多边形: 形状 20"/>
            <p:cNvSpPr/>
            <p:nvPr userDrawn="1">
              <p:custDataLst>
                <p:tags r:id="rId4"/>
              </p:custDataLst>
            </p:nvPr>
          </p:nvSpPr>
          <p:spPr>
            <a:xfrm>
              <a:off x="-127000" y="3614738"/>
              <a:ext cx="9134474" cy="1833562"/>
            </a:xfrm>
            <a:custGeom>
              <a:avLst/>
              <a:gdLst>
                <a:gd name="connsiteX0" fmla="*/ 904095 w 9134474"/>
                <a:gd name="connsiteY0" fmla="*/ 0 h 1833562"/>
                <a:gd name="connsiteX1" fmla="*/ 9134474 w 9134474"/>
                <a:gd name="connsiteY1" fmla="*/ 1833562 h 1833562"/>
                <a:gd name="connsiteX2" fmla="*/ 0 w 9134474"/>
                <a:gd name="connsiteY2" fmla="*/ 1833562 h 1833562"/>
                <a:gd name="connsiteX3" fmla="*/ 0 w 9134474"/>
                <a:gd name="connsiteY3" fmla="*/ 813574 h 183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34474" h="1833562">
                  <a:moveTo>
                    <a:pt x="904095" y="0"/>
                  </a:moveTo>
                  <a:lnTo>
                    <a:pt x="9134474" y="1833562"/>
                  </a:lnTo>
                  <a:lnTo>
                    <a:pt x="0" y="1833562"/>
                  </a:lnTo>
                  <a:lnTo>
                    <a:pt x="0" y="8135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54000" dist="38100" dir="10800000" algn="r" rotWithShape="0">
                <a:schemeClr val="tx1">
                  <a:lumMod val="95000"/>
                  <a:lumOff val="5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22" name="等腰三角形 21"/>
            <p:cNvSpPr/>
            <p:nvPr userDrawn="1">
              <p:custDataLst>
                <p:tags r:id="rId5"/>
              </p:custDataLst>
            </p:nvPr>
          </p:nvSpPr>
          <p:spPr>
            <a:xfrm>
              <a:off x="-127000" y="4381500"/>
              <a:ext cx="10858500" cy="1066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254000" dist="38100" dir="10800000" algn="r" rotWithShape="0">
                <a:schemeClr val="tx1">
                  <a:lumMod val="95000"/>
                  <a:lumOff val="5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23" name="等腰三角形 22"/>
            <p:cNvSpPr/>
            <p:nvPr userDrawn="1">
              <p:custDataLst>
                <p:tags r:id="rId6"/>
              </p:custDataLst>
            </p:nvPr>
          </p:nvSpPr>
          <p:spPr>
            <a:xfrm>
              <a:off x="6591300" y="4114800"/>
              <a:ext cx="5473700" cy="13335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254000" dist="50800" dir="10800000" algn="r" rotWithShape="0">
                <a:schemeClr val="tx1">
                  <a:lumMod val="95000"/>
                  <a:lumOff val="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24" name="等腰三角形 23"/>
            <p:cNvSpPr/>
            <p:nvPr userDrawn="1">
              <p:custDataLst>
                <p:tags r:id="rId7"/>
              </p:custDataLst>
            </p:nvPr>
          </p:nvSpPr>
          <p:spPr>
            <a:xfrm>
              <a:off x="9137650" y="4292600"/>
              <a:ext cx="2927350" cy="11557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254000" dist="50800" dir="10800000" algn="r" rotWithShape="0">
                <a:schemeClr val="tx1">
                  <a:lumMod val="95000"/>
                  <a:lumOff val="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</p:grpSp>
      <p:grpSp>
        <p:nvGrpSpPr>
          <p:cNvPr id="12298" name="组合 7"/>
          <p:cNvGrpSpPr/>
          <p:nvPr/>
        </p:nvGrpSpPr>
        <p:grpSpPr>
          <a:xfrm>
            <a:off x="3397250" y="3951288"/>
            <a:ext cx="5397500" cy="560387"/>
            <a:chOff x="4893" y="5392"/>
            <a:chExt cx="9414" cy="884"/>
          </a:xfrm>
        </p:grpSpPr>
        <p:cxnSp>
          <p:nvCxnSpPr>
            <p:cNvPr id="9" name="直接连接符 8"/>
            <p:cNvCxnSpPr/>
            <p:nvPr>
              <p:custDataLst>
                <p:tags r:id="rId8"/>
              </p:custDataLst>
            </p:nvPr>
          </p:nvCxnSpPr>
          <p:spPr>
            <a:xfrm>
              <a:off x="4893" y="5392"/>
              <a:ext cx="9414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>
              <p:custDataLst>
                <p:tags r:id="rId9"/>
              </p:custDataLst>
            </p:nvPr>
          </p:nvCxnSpPr>
          <p:spPr>
            <a:xfrm>
              <a:off x="4893" y="6276"/>
              <a:ext cx="9414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idx="13" hasCustomPrompt="1"/>
          </p:nvPr>
        </p:nvSpPr>
        <p:spPr>
          <a:xfrm>
            <a:off x="3413124" y="2346007"/>
            <a:ext cx="5365751" cy="139890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zh-CN" altLang="en-US" sz="6000" b="0" spc="1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marL="0" lvl="0" algn="dist" fontAlgn="auto"/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3412807" y="4063047"/>
            <a:ext cx="5399405" cy="44894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zh-CN" altLang="en-US" sz="150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charset="-122"/>
                <a:cs typeface="微软雅黑" charset="-122"/>
              </a:defRPr>
            </a:lvl1pPr>
          </a:lstStyle>
          <a:p>
            <a:pPr marL="0" lvl="0" indent="0" algn="ctr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7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13316" name="组合 8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13319" name="组合 9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11" name="等腰三角形 1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292100" y="303213"/>
            <a:ext cx="11607800" cy="625157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base"/>
            <a:endParaRPr lang="zh-CN" altLang="en-US" sz="100" strike="noStrike" noProof="1"/>
          </a:p>
        </p:txBody>
      </p:sp>
      <p:grpSp>
        <p:nvGrpSpPr>
          <p:cNvPr id="14340" name="组合 10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14341" name="组合 11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16" name="等腰三角形 15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14344" name="组合 12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14" name="等腰三角形 13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482441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base"/>
            <a:endParaRPr lang="zh-CN" altLang="en-US" sz="100" strike="noStrike" noProof="1"/>
          </a:p>
        </p:txBody>
      </p:sp>
      <p:grpSp>
        <p:nvGrpSpPr>
          <p:cNvPr id="15364" name="组合 12"/>
          <p:cNvGrpSpPr/>
          <p:nvPr/>
        </p:nvGrpSpPr>
        <p:grpSpPr>
          <a:xfrm>
            <a:off x="11552238" y="103188"/>
            <a:ext cx="557212" cy="222250"/>
            <a:chOff x="80961" y="100014"/>
            <a:chExt cx="557215" cy="223836"/>
          </a:xfrm>
        </p:grpSpPr>
        <p:sp>
          <p:nvSpPr>
            <p:cNvPr id="14" name="等腰三角形 13"/>
            <p:cNvSpPr/>
            <p:nvPr userDrawn="1">
              <p:custDataLst>
                <p:tags r:id="rId3"/>
              </p:custDataLst>
            </p:nvPr>
          </p:nvSpPr>
          <p:spPr>
            <a:xfrm>
              <a:off x="171450" y="100014"/>
              <a:ext cx="466726" cy="190500"/>
            </a:xfrm>
            <a:prstGeom prst="triangle">
              <a:avLst>
                <a:gd name="adj" fmla="val 3100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  <p:sp>
          <p:nvSpPr>
            <p:cNvPr id="15" name="等腰三角形 14"/>
            <p:cNvSpPr/>
            <p:nvPr userDrawn="1">
              <p:custDataLst>
                <p:tags r:id="rId4"/>
              </p:custDataLst>
            </p:nvPr>
          </p:nvSpPr>
          <p:spPr>
            <a:xfrm>
              <a:off x="80961" y="133350"/>
              <a:ext cx="426245" cy="190500"/>
            </a:xfrm>
            <a:prstGeom prst="triangle">
              <a:avLst>
                <a:gd name="adj" fmla="val 3100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0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base"/>
            <a:endParaRPr lang="zh-CN" altLang="en-US" sz="100" strike="noStrike" noProof="1"/>
          </a:p>
        </p:txBody>
      </p:sp>
      <p:grpSp>
        <p:nvGrpSpPr>
          <p:cNvPr id="16388" name="组合 18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16389" name="组合 19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24" name="等腰三角形 2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25" name="等腰三角形 2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16392" name="组合 20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22" name="等腰三角形 21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23" name="等腰三角形 22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base"/>
            <a:endParaRPr lang="zh-CN" altLang="en-US" sz="100" strike="noStrike" noProof="1"/>
          </a:p>
        </p:txBody>
      </p:sp>
      <p:grpSp>
        <p:nvGrpSpPr>
          <p:cNvPr id="17412" name="组合 11"/>
          <p:cNvGrpSpPr/>
          <p:nvPr/>
        </p:nvGrpSpPr>
        <p:grpSpPr>
          <a:xfrm>
            <a:off x="80963" y="100013"/>
            <a:ext cx="12026900" cy="223837"/>
            <a:chOff x="80961" y="100014"/>
            <a:chExt cx="12025315" cy="223836"/>
          </a:xfrm>
        </p:grpSpPr>
        <p:grpSp>
          <p:nvGrpSpPr>
            <p:cNvPr id="17413" name="组合 12"/>
            <p:cNvGrpSpPr/>
            <p:nvPr userDrawn="1"/>
          </p:nvGrpSpPr>
          <p:grpSpPr>
            <a:xfrm>
              <a:off x="11556205" y="102393"/>
              <a:ext cx="550071" cy="220020"/>
              <a:chOff x="11556205" y="102393"/>
              <a:chExt cx="550071" cy="220020"/>
            </a:xfrm>
          </p:grpSpPr>
          <p:sp>
            <p:nvSpPr>
              <p:cNvPr id="17" name="等腰三角形 16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17416" name="组合 13"/>
            <p:cNvGrpSpPr/>
            <p:nvPr userDrawn="1"/>
          </p:nvGrpSpPr>
          <p:grpSpPr>
            <a:xfrm>
              <a:off x="80961" y="100014"/>
              <a:ext cx="557215" cy="223836"/>
              <a:chOff x="80961" y="100014"/>
              <a:chExt cx="557215" cy="223836"/>
            </a:xfrm>
          </p:grpSpPr>
          <p:sp>
            <p:nvSpPr>
              <p:cNvPr id="15" name="等腰三角形 14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base"/>
            <a:endParaRPr lang="zh-CN" altLang="en-US" sz="100" strike="noStrike" noProof="1"/>
          </a:p>
        </p:txBody>
      </p:sp>
      <p:grpSp>
        <p:nvGrpSpPr>
          <p:cNvPr id="18436" name="组合 5"/>
          <p:cNvGrpSpPr/>
          <p:nvPr/>
        </p:nvGrpSpPr>
        <p:grpSpPr>
          <a:xfrm>
            <a:off x="84138" y="6529388"/>
            <a:ext cx="12020550" cy="225425"/>
            <a:chOff x="84597" y="6529765"/>
            <a:chExt cx="12020728" cy="224805"/>
          </a:xfrm>
        </p:grpSpPr>
        <p:grpSp>
          <p:nvGrpSpPr>
            <p:cNvPr id="18437" name="组合 15"/>
            <p:cNvGrpSpPr/>
            <p:nvPr userDrawn="1"/>
          </p:nvGrpSpPr>
          <p:grpSpPr>
            <a:xfrm>
              <a:off x="84597" y="6534550"/>
              <a:ext cx="550071" cy="220020"/>
              <a:chOff x="11556205" y="102393"/>
              <a:chExt cx="550071" cy="220020"/>
            </a:xfrm>
          </p:grpSpPr>
          <p:sp>
            <p:nvSpPr>
              <p:cNvPr id="20" name="等腰三角形 19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556205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21" name="等腰三角形 2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784808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18440" name="组合 16"/>
            <p:cNvGrpSpPr/>
            <p:nvPr userDrawn="1"/>
          </p:nvGrpSpPr>
          <p:grpSpPr>
            <a:xfrm>
              <a:off x="11548110" y="6529765"/>
              <a:ext cx="557215" cy="223836"/>
              <a:chOff x="80961" y="100014"/>
              <a:chExt cx="557215" cy="223836"/>
            </a:xfrm>
          </p:grpSpPr>
          <p:sp>
            <p:nvSpPr>
              <p:cNvPr id="18" name="等腰三角形 17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954088"/>
            <a:ext cx="12192000" cy="4949825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grpSp>
        <p:nvGrpSpPr>
          <p:cNvPr id="6" name="组合 5"/>
          <p:cNvGrpSpPr/>
          <p:nvPr>
            <p:custDataLst>
              <p:tags r:id="rId3"/>
            </p:custDataLst>
          </p:nvPr>
        </p:nvGrpSpPr>
        <p:grpSpPr>
          <a:xfrm>
            <a:off x="202426" y="6122194"/>
            <a:ext cx="11806770" cy="507582"/>
            <a:chOff x="202427" y="6122194"/>
            <a:chExt cx="11806770" cy="507582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202427" y="6134100"/>
              <a:ext cx="1223815" cy="489501"/>
              <a:chOff x="11556201" y="102393"/>
              <a:chExt cx="550078" cy="220020"/>
            </a:xfrm>
            <a:solidFill>
              <a:schemeClr val="accent3"/>
            </a:solidFill>
          </p:grpSpPr>
          <p:sp>
            <p:nvSpPr>
              <p:cNvPr id="16" name="等腰三角形 15"/>
              <p:cNvSpPr/>
              <p:nvPr userDrawn="1"/>
            </p:nvSpPr>
            <p:spPr>
              <a:xfrm>
                <a:off x="11556201" y="102395"/>
                <a:ext cx="547688" cy="220018"/>
              </a:xfrm>
              <a:prstGeom prst="triangle">
                <a:avLst>
                  <a:gd name="adj" fmla="val 7845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7" name="等腰三角形 16"/>
              <p:cNvSpPr/>
              <p:nvPr userDrawn="1"/>
            </p:nvSpPr>
            <p:spPr>
              <a:xfrm>
                <a:off x="11784811" y="102393"/>
                <a:ext cx="321468" cy="220018"/>
              </a:xfrm>
              <a:prstGeom prst="triangle">
                <a:avLst>
                  <a:gd name="adj" fmla="val 62592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 dirty="0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10745628" y="6122194"/>
              <a:ext cx="1263569" cy="507582"/>
              <a:chOff x="80961" y="100014"/>
              <a:chExt cx="557215" cy="223836"/>
            </a:xfrm>
            <a:solidFill>
              <a:schemeClr val="accent3"/>
            </a:solidFill>
          </p:grpSpPr>
          <p:sp>
            <p:nvSpPr>
              <p:cNvPr id="14" name="等腰三角形 13"/>
              <p:cNvSpPr/>
              <p:nvPr userDrawn="1"/>
            </p:nvSpPr>
            <p:spPr>
              <a:xfrm>
                <a:off x="171450" y="100014"/>
                <a:ext cx="466726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  <p:sp>
            <p:nvSpPr>
              <p:cNvPr id="15" name="等腰三角形 14"/>
              <p:cNvSpPr/>
              <p:nvPr userDrawn="1"/>
            </p:nvSpPr>
            <p:spPr>
              <a:xfrm>
                <a:off x="80961" y="133350"/>
                <a:ext cx="426245" cy="190500"/>
              </a:xfrm>
              <a:prstGeom prst="triangle">
                <a:avLst>
                  <a:gd name="adj" fmla="val 3100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00" strike="noStrike" noProof="1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34.xml"/><Relationship Id="rId23" Type="http://schemas.openxmlformats.org/officeDocument/2006/relationships/tags" Target="../tags/tag133.xml"/><Relationship Id="rId22" Type="http://schemas.openxmlformats.org/officeDocument/2006/relationships/tags" Target="../tags/tag132.xml"/><Relationship Id="rId21" Type="http://schemas.openxmlformats.org/officeDocument/2006/relationships/tags" Target="../tags/tag131.xml"/><Relationship Id="rId20" Type="http://schemas.openxmlformats.org/officeDocument/2006/relationships/tags" Target="../tags/tag130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2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8338" y="442913"/>
            <a:ext cx="10855325" cy="4429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668338" y="962025"/>
            <a:ext cx="10855325" cy="53879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81063" y="6350000"/>
            <a:ext cx="2698750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5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6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8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9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40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41.xml"/><Relationship Id="rId2" Type="http://schemas.openxmlformats.org/officeDocument/2006/relationships/image" Target="../media/image1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42.xml"/><Relationship Id="rId4" Type="http://schemas.openxmlformats.org/officeDocument/2006/relationships/image" Target="../media/image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43.xml"/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44.xml"/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45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4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副标题 1"/>
          <p:cNvSpPr>
            <a:spLocks noGrp="1"/>
          </p:cNvSpPr>
          <p:nvPr>
            <p:ph type="subTitle" idx="13" hasCustomPrompt="1"/>
          </p:nvPr>
        </p:nvSpPr>
        <p:spPr>
          <a:xfrm>
            <a:off x="3714750" y="4184650"/>
            <a:ext cx="4762500" cy="361950"/>
          </a:xfrm>
        </p:spPr>
        <p:txBody>
          <a:bodyPr wrap="square" lIns="0" tIns="0" rIns="0" bIns="0" rtlCol="0" anchor="t" anchorCtr="0">
            <a:normAutofit/>
          </a:bodyPr>
          <a:p>
            <a:pPr marL="0" marR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1500" b="1" i="0" u="none" strike="noStrike" kern="1200" cap="none" spc="150" normalizeH="0" baseline="0" noProof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微软雅黑" charset="-122"/>
                <a:cs typeface="+mn-cs"/>
              </a:rPr>
              <a:t>山西吕梁基地</a:t>
            </a:r>
            <a:endParaRPr kumimoji="0" lang="zh-CN" altLang="en-US" sz="1500" b="1" i="0" u="none" strike="noStrike" kern="1200" cap="none" spc="150" normalizeH="0" baseline="0" noProof="1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微软雅黑" charset="-122"/>
              <a:cs typeface="+mn-cs"/>
            </a:endParaRPr>
          </a:p>
        </p:txBody>
      </p:sp>
      <p:sp>
        <p:nvSpPr>
          <p:cNvPr id="20482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3714750" y="2498725"/>
            <a:ext cx="4762500" cy="1330325"/>
          </a:xfrm>
        </p:spPr>
        <p:txBody>
          <a:bodyPr wrap="square" lIns="0" tIns="0" rIns="0" bIns="0" rtlCol="0" anchor="b" anchorCtr="0">
            <a:normAutofit/>
          </a:bodyPr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400" b="0" i="0" u="none" strike="noStrike" kern="1200" cap="none" spc="200" normalizeH="0" baseline="0" noProof="1">
                <a:solidFill>
                  <a:srgbClr val="262626"/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</a:rPr>
              <a:t>体积与容积</a:t>
            </a:r>
            <a:endParaRPr kumimoji="0" lang="zh-CN" altLang="zh-CN" sz="5400" b="0" i="0" u="none" strike="noStrike" kern="1200" cap="none" spc="200" normalizeH="0" baseline="0" noProof="1">
              <a:solidFill>
                <a:srgbClr val="262626"/>
              </a:solidFill>
              <a:uFillTx/>
              <a:latin typeface="Arial" panose="020B0604020202020204" pitchFamily="34" charset="0"/>
              <a:ea typeface="汉仪旗黑-85S" pitchFamily="18" charset="-122"/>
              <a:cs typeface="+mj-cs"/>
            </a:endParaRPr>
          </a:p>
        </p:txBody>
      </p:sp>
      <p:sp>
        <p:nvSpPr>
          <p:cNvPr id="20483" name="文本框 5"/>
          <p:cNvSpPr txBox="1"/>
          <p:nvPr/>
        </p:nvSpPr>
        <p:spPr>
          <a:xfrm>
            <a:off x="3429000" y="1266825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4" name="文本占位符 5"/>
          <p:cNvSpPr>
            <a:spLocks noGrp="1"/>
          </p:cNvSpPr>
          <p:nvPr>
            <p:ph type="body" sz="quarter" idx="16" hasCustomPrompt="1"/>
          </p:nvPr>
        </p:nvSpPr>
        <p:spPr>
          <a:xfrm>
            <a:off x="4378325" y="4783138"/>
            <a:ext cx="3751263" cy="455612"/>
          </a:xfrm>
          <a:ln/>
        </p:spPr>
        <p:txBody>
          <a:bodyPr vert="horz" wrap="square" lIns="90170" tIns="46990" rIns="90170" bIns="46990" anchor="t"/>
          <a:p>
            <a:pPr defTabSz="685800">
              <a:buClrTx/>
              <a:buSzTx/>
            </a:pPr>
            <a:r>
              <a:rPr lang="zh-CN" altLang="zh-CN" sz="1600" b="1" kern="1200" spc="150" normalizeH="0" baseline="0">
                <a:solidFill>
                  <a:srgbClr val="808080"/>
                </a:solidFill>
                <a:latin typeface="Arial" panose="020B0604020202020204" pitchFamily="34" charset="0"/>
                <a:ea typeface="微软雅黑" charset="-122"/>
                <a:cs typeface="+mn-cs"/>
              </a:rPr>
              <a:t>闫飞飞  郝利玲   陈青青  武国花</a:t>
            </a:r>
            <a:endParaRPr lang="zh-CN" altLang="zh-CN" sz="1600" b="1" kern="1200" spc="150" normalizeH="0" baseline="0">
              <a:solidFill>
                <a:srgbClr val="808080"/>
              </a:solidFill>
              <a:latin typeface="Arial" panose="020B0604020202020204" pitchFamily="34" charset="0"/>
              <a:ea typeface="微软雅黑" charset="-122"/>
              <a:cs typeface="+mn-cs"/>
            </a:endParaRPr>
          </a:p>
        </p:txBody>
      </p:sp>
      <p:pic>
        <p:nvPicPr>
          <p:cNvPr id="20485" name="图片 6" descr="0a4d7aa8fae6b7561a5cd0e64e5a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6638" y="1036638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对角圆角矩形 3"/>
          <p:cNvSpPr/>
          <p:nvPr/>
        </p:nvSpPr>
        <p:spPr>
          <a:xfrm>
            <a:off x="2640013" y="2301875"/>
            <a:ext cx="6911975" cy="3744913"/>
          </a:xfrm>
          <a:prstGeom prst="round2DiagRect">
            <a:avLst/>
          </a:prstGeom>
          <a:solidFill>
            <a:schemeClr val="bg2"/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4578" name="文本框 2"/>
          <p:cNvSpPr txBox="1"/>
          <p:nvPr/>
        </p:nvSpPr>
        <p:spPr>
          <a:xfrm>
            <a:off x="2771775" y="3013075"/>
            <a:ext cx="6780213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如何结合度量意识帮助学生认识体积和容积的区别与联系？</a:t>
            </a:r>
            <a:endParaRPr lang="zh-CN" altLang="zh-CN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79" name="文本框 2"/>
          <p:cNvSpPr txBox="1"/>
          <p:nvPr/>
        </p:nvSpPr>
        <p:spPr>
          <a:xfrm>
            <a:off x="2876550" y="1484313"/>
            <a:ext cx="3708400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贵方预设问题</a:t>
            </a:r>
            <a:endParaRPr lang="zh-CN" altLang="en-US" sz="36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0" name="文本框 5"/>
          <p:cNvSpPr txBox="1"/>
          <p:nvPr/>
        </p:nvSpPr>
        <p:spPr>
          <a:xfrm>
            <a:off x="3286125" y="620713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4581" name="图片 2" descr="0a4d7aa8fae6b7561a5cd0e64e5a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对角圆角矩形 3"/>
          <p:cNvSpPr/>
          <p:nvPr/>
        </p:nvSpPr>
        <p:spPr>
          <a:xfrm>
            <a:off x="2640013" y="1573213"/>
            <a:ext cx="6911975" cy="4305300"/>
          </a:xfrm>
          <a:prstGeom prst="round2DiagRect">
            <a:avLst/>
          </a:prstGeom>
          <a:solidFill>
            <a:schemeClr val="bg2"/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2289" name="文本框 2"/>
          <p:cNvSpPr txBox="1"/>
          <p:nvPr/>
        </p:nvSpPr>
        <p:spPr>
          <a:xfrm>
            <a:off x="2787650" y="1905000"/>
            <a:ext cx="646747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体积与容积是小学数学图形与几何领域的重要度量性概念。王智明教授在《小学数学中度量性概念的教学思考》一文中指出：度量性概念是基于任务的产生。学生在一定的任务情境中，通过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比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，利用人类的心智活动，产生了度量性概念。没有比较就没有度量。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             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38450" y="4432300"/>
            <a:ext cx="6561138" cy="1198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   因此，本课设计大量活动通过比一比、说一说、做一做等活动，认识了体积和容积并比较了体积与容积的区别与联系。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4" name="文本框 5"/>
          <p:cNvSpPr txBox="1"/>
          <p:nvPr/>
        </p:nvSpPr>
        <p:spPr>
          <a:xfrm>
            <a:off x="3141663" y="549275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5605" name="图片 1" descr="0a4d7aa8fae6b7561a5cd0e64e5a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  <p:bldP spid="12289" grpId="1"/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五边形 3"/>
          <p:cNvSpPr/>
          <p:nvPr/>
        </p:nvSpPr>
        <p:spPr>
          <a:xfrm>
            <a:off x="2909888" y="1744663"/>
            <a:ext cx="2232025" cy="598488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/>
              <a:t>度量的产生</a:t>
            </a:r>
            <a:endParaRPr lang="zh-CN" altLang="en-US" sz="2400" b="1" strike="noStrike" noProof="1"/>
          </a:p>
        </p:txBody>
      </p:sp>
      <p:sp>
        <p:nvSpPr>
          <p:cNvPr id="6" name="五边形 5"/>
          <p:cNvSpPr/>
          <p:nvPr/>
        </p:nvSpPr>
        <p:spPr>
          <a:xfrm>
            <a:off x="5338763" y="3749675"/>
            <a:ext cx="2232025" cy="725488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/>
              <a:t>度量的结果</a:t>
            </a:r>
            <a:endParaRPr lang="zh-CN" altLang="en-US" sz="2400" b="1" strike="noStrike" noProof="1"/>
          </a:p>
        </p:txBody>
      </p:sp>
      <p:sp>
        <p:nvSpPr>
          <p:cNvPr id="7" name="五边形 6"/>
          <p:cNvSpPr/>
          <p:nvPr/>
        </p:nvSpPr>
        <p:spPr>
          <a:xfrm>
            <a:off x="6624638" y="4873625"/>
            <a:ext cx="2232025" cy="681038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/>
              <a:t>度量的应用</a:t>
            </a:r>
            <a:endParaRPr lang="zh-CN" altLang="en-US" sz="2400" b="1" strike="noStrike" noProof="1"/>
          </a:p>
        </p:txBody>
      </p:sp>
      <p:sp>
        <p:nvSpPr>
          <p:cNvPr id="9" name="五边形 8"/>
          <p:cNvSpPr/>
          <p:nvPr/>
        </p:nvSpPr>
        <p:spPr>
          <a:xfrm>
            <a:off x="4143375" y="2708275"/>
            <a:ext cx="2232025" cy="714375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/>
              <a:t>度量的方法</a:t>
            </a:r>
            <a:endParaRPr lang="zh-CN" altLang="en-US" sz="2400" b="1" strike="noStrike" noProof="1"/>
          </a:p>
        </p:txBody>
      </p:sp>
      <p:sp>
        <p:nvSpPr>
          <p:cNvPr id="10" name="云形标注 9"/>
          <p:cNvSpPr/>
          <p:nvPr/>
        </p:nvSpPr>
        <p:spPr>
          <a:xfrm>
            <a:off x="7261225" y="1654175"/>
            <a:ext cx="2397125" cy="838200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/>
              <a:t>度量意识</a:t>
            </a:r>
            <a:endParaRPr lang="zh-CN" altLang="en-US" sz="2400" b="1" strike="noStrike" noProof="1"/>
          </a:p>
        </p:txBody>
      </p:sp>
      <p:sp>
        <p:nvSpPr>
          <p:cNvPr id="26630" name="文本框 5"/>
          <p:cNvSpPr txBox="1"/>
          <p:nvPr/>
        </p:nvSpPr>
        <p:spPr>
          <a:xfrm>
            <a:off x="3286125" y="549275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6631" name="图片 2" descr="0a4d7aa8fae6b7561a5cd0e64e5a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4" grpId="2" bldLvl="0" animBg="1"/>
      <p:bldP spid="9" grpId="0" bldLvl="0" animBg="1"/>
      <p:bldP spid="6" grpId="0" bldLvl="0" animBg="1"/>
      <p:bldP spid="7" grpId="0" bldLvl="0" animBg="1"/>
      <p:bldP spid="1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对角圆角矩形 3"/>
          <p:cNvSpPr/>
          <p:nvPr/>
        </p:nvSpPr>
        <p:spPr>
          <a:xfrm>
            <a:off x="2327275" y="2112963"/>
            <a:ext cx="7839075" cy="3933825"/>
          </a:xfrm>
          <a:prstGeom prst="round2DiagRect">
            <a:avLst/>
          </a:prstGeom>
          <a:solidFill>
            <a:schemeClr val="bg2"/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7650" name="文本框 2"/>
          <p:cNvSpPr txBox="1"/>
          <p:nvPr/>
        </p:nvSpPr>
        <p:spPr>
          <a:xfrm>
            <a:off x="2239963" y="1182688"/>
            <a:ext cx="771207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第一环节：直观比较</a:t>
            </a:r>
            <a:endParaRPr lang="zh-CN" altLang="en-US" sz="28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2544763" y="2527300"/>
            <a:ext cx="286385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要将一个魔方放入老师手中盒子里，要考虑魔方所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占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（     ）的大小。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2" name="文本框 2"/>
          <p:cNvSpPr txBox="1"/>
          <p:nvPr/>
        </p:nvSpPr>
        <p:spPr>
          <a:xfrm>
            <a:off x="2690813" y="4351338"/>
            <a:ext cx="2500312" cy="1198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物体所占空间的大小就是物体的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体积</a:t>
            </a:r>
            <a:endParaRPr lang="zh-CN" altLang="en-US" sz="2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3" name="文本框 3"/>
          <p:cNvSpPr txBox="1"/>
          <p:nvPr/>
        </p:nvSpPr>
        <p:spPr>
          <a:xfrm>
            <a:off x="5343525" y="2479675"/>
            <a:ext cx="4651375" cy="30464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   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课标（</a:t>
            </a:r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2011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版）指出：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  教师应该以学生的认知发展水平和已有的经验为基础。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   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  以上问题引导学生卷入学习叩问本质，引发学生思考，激活学生思维，找到问题切入点，意识到物体所占空间的大小也可度量。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4" name="文本框 5"/>
          <p:cNvSpPr txBox="1"/>
          <p:nvPr/>
        </p:nvSpPr>
        <p:spPr>
          <a:xfrm>
            <a:off x="3141663" y="477838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7655" name="图片 2" descr="0a4d7aa8fae6b7561a5cd0e64e5a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文本框 2"/>
          <p:cNvSpPr txBox="1"/>
          <p:nvPr/>
        </p:nvSpPr>
        <p:spPr>
          <a:xfrm>
            <a:off x="1852613" y="1265238"/>
            <a:ext cx="731837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二、</a:t>
            </a:r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操作比较、培养度量意识和能力；</a:t>
            </a:r>
            <a:endParaRPr lang="zh-CN" altLang="en-US" sz="28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8674" name="图片 1" descr="$~R%1_}3Y}JJY%QMK])7[3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2150" y="2179638"/>
            <a:ext cx="1322388" cy="1709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图片 2" descr="K0P`7@0Z_I`EP2)WUYHEZV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013" y="2538413"/>
            <a:ext cx="893762" cy="1341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6" name="图片 3" descr="KQD)[$Y7JY{K1%N57VE$2C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75" y="2322513"/>
            <a:ext cx="1735138" cy="1631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7" name="图片 4" descr="E9%EQ~Q7J_8[@3ZVS5V{O(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888" y="2109788"/>
            <a:ext cx="1433512" cy="180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8" name="图片 5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075" y="4348163"/>
            <a:ext cx="3105150" cy="1724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云形标注 9"/>
          <p:cNvSpPr/>
          <p:nvPr/>
        </p:nvSpPr>
        <p:spPr>
          <a:xfrm>
            <a:off x="8050213" y="2466975"/>
            <a:ext cx="2211388" cy="1152525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/>
              <a:t>直观观察</a:t>
            </a:r>
            <a:endParaRPr lang="zh-CN" altLang="en-US" sz="2400" b="1" strike="noStrike" noProof="1"/>
          </a:p>
        </p:txBody>
      </p:sp>
      <p:sp>
        <p:nvSpPr>
          <p:cNvPr id="7" name="云形标注 6"/>
          <p:cNvSpPr/>
          <p:nvPr/>
        </p:nvSpPr>
        <p:spPr>
          <a:xfrm>
            <a:off x="8194675" y="4856163"/>
            <a:ext cx="2109788" cy="938213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sz="2400" b="1" strike="noStrike" noProof="1"/>
              <a:t>计数法</a:t>
            </a:r>
            <a:endParaRPr lang="zh-CN" altLang="en-US" sz="2400" b="1" strike="noStrike" noProof="1"/>
          </a:p>
        </p:txBody>
      </p:sp>
      <p:sp>
        <p:nvSpPr>
          <p:cNvPr id="28681" name="文本框 5"/>
          <p:cNvSpPr txBox="1"/>
          <p:nvPr/>
        </p:nvSpPr>
        <p:spPr>
          <a:xfrm>
            <a:off x="3213100" y="549275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8682" name="图片 2" descr="0a4d7aa8fae6b7561a5cd0e64e5a18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7" name="图片 2" descr="86497b9a4540b5726c3a3c46abedf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00" y="2536825"/>
            <a:ext cx="4448175" cy="2505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698" name="文本框 3"/>
          <p:cNvSpPr txBox="1"/>
          <p:nvPr/>
        </p:nvSpPr>
        <p:spPr>
          <a:xfrm>
            <a:off x="2616200" y="1652588"/>
            <a:ext cx="391001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苹果和土豆那个体积大？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699" name="文本框 5"/>
          <p:cNvSpPr txBox="1"/>
          <p:nvPr/>
        </p:nvSpPr>
        <p:spPr>
          <a:xfrm>
            <a:off x="3213100" y="620713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9700" name="图片 2" descr="0a4d7aa8fae6b7561a5cd0e64e5a1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1" name="图片 2" descr="d993e295cd694f420422c418e23d64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1525" y="1504950"/>
            <a:ext cx="3279775" cy="1257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2" name="图片 3" descr="520274d7c65acd7136ebacd2b1afc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525" y="2762250"/>
            <a:ext cx="3281363" cy="1155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3" name="图片 4" descr="1826d061a6596a320110b8d9a7f8ca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525" y="4238625"/>
            <a:ext cx="3279775" cy="1593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4" name="文本框 5"/>
          <p:cNvSpPr txBox="1"/>
          <p:nvPr/>
        </p:nvSpPr>
        <p:spPr>
          <a:xfrm>
            <a:off x="5548313" y="1898650"/>
            <a:ext cx="550862" cy="1744663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升水法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5" name="文本框 6"/>
          <p:cNvSpPr txBox="1"/>
          <p:nvPr/>
        </p:nvSpPr>
        <p:spPr>
          <a:xfrm>
            <a:off x="5530850" y="4537075"/>
            <a:ext cx="552450" cy="17462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溢水法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6" name="文本框 8"/>
          <p:cNvSpPr txBox="1"/>
          <p:nvPr/>
        </p:nvSpPr>
        <p:spPr>
          <a:xfrm>
            <a:off x="6759575" y="2149475"/>
            <a:ext cx="3227388" cy="1198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为什么水面都升高了？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为什么水面升高的不一样？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7" name="文本框 9"/>
          <p:cNvSpPr txBox="1"/>
          <p:nvPr/>
        </p:nvSpPr>
        <p:spPr>
          <a:xfrm>
            <a:off x="6886575" y="4070350"/>
            <a:ext cx="3225800" cy="19367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在观察、体验的过程中，感悟度量的意义了解度量的方法，从而培养学生的度量意识。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8" name="文本框 5"/>
          <p:cNvSpPr txBox="1"/>
          <p:nvPr/>
        </p:nvSpPr>
        <p:spPr>
          <a:xfrm>
            <a:off x="3213100" y="549275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0729" name="图片 2" descr="0a4d7aa8fae6b7561a5cd0e64e5a18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5" name="图片 2" descr="7f54f9dbbb3dec407d85c24ae1eaaf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2488" y="3624263"/>
            <a:ext cx="3554412" cy="201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6" name="图片 4" descr="c502f6ce707e2c868df6d433b4d50a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488" y="1631950"/>
            <a:ext cx="3556000" cy="202565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" name="表格 5"/>
          <p:cNvGraphicFramePr/>
          <p:nvPr/>
        </p:nvGraphicFramePr>
        <p:xfrm>
          <a:off x="6051550" y="1641475"/>
          <a:ext cx="4038600" cy="31051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7410"/>
                <a:gridCol w="1026160"/>
                <a:gridCol w="1149350"/>
                <a:gridCol w="995680"/>
              </a:tblGrid>
              <a:tr h="733425"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情况一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情况二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情况三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406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烧杯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水倒完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水倒完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水有剩余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359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矿泉水瓶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没有倒满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正好倒满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水倒满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40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容量比较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74" name="文本框 2"/>
          <p:cNvSpPr txBox="1"/>
          <p:nvPr/>
        </p:nvSpPr>
        <p:spPr>
          <a:xfrm>
            <a:off x="6051550" y="4954588"/>
            <a:ext cx="4110038" cy="830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在度量活动中，深化认识，提高度量能力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75" name="文本框 5"/>
          <p:cNvSpPr txBox="1"/>
          <p:nvPr/>
        </p:nvSpPr>
        <p:spPr>
          <a:xfrm>
            <a:off x="3141663" y="549275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1776" name="图片 2" descr="0a4d7aa8fae6b7561a5cd0e64e5a1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文本框 2"/>
          <p:cNvSpPr txBox="1"/>
          <p:nvPr/>
        </p:nvSpPr>
        <p:spPr>
          <a:xfrm>
            <a:off x="2168525" y="1455738"/>
            <a:ext cx="77120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第三环节：变式应用、提升认知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0" name="文本框 2"/>
          <p:cNvSpPr txBox="1"/>
          <p:nvPr/>
        </p:nvSpPr>
        <p:spPr>
          <a:xfrm>
            <a:off x="2239963" y="2451100"/>
            <a:ext cx="1841500" cy="34147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在生活情境中，选择正确的度量属性去度量，反映出学生对体积和容积之间区别的认知。</a:t>
            </a:r>
            <a:endParaRPr lang="zh-CN" altLang="zh-CN" sz="24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1" name="文本框 3"/>
          <p:cNvSpPr txBox="1"/>
          <p:nvPr/>
        </p:nvSpPr>
        <p:spPr>
          <a:xfrm>
            <a:off x="4467225" y="2986088"/>
            <a:ext cx="16843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辨识应用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2" name="文本框 4"/>
          <p:cNvSpPr txBox="1"/>
          <p:nvPr/>
        </p:nvSpPr>
        <p:spPr>
          <a:xfrm>
            <a:off x="4551363" y="4997450"/>
            <a:ext cx="16859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比较建构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3" name="文本框 5"/>
          <p:cNvSpPr txBox="1"/>
          <p:nvPr/>
        </p:nvSpPr>
        <p:spPr>
          <a:xfrm>
            <a:off x="4538663" y="4594225"/>
            <a:ext cx="16859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深度辨析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2774" name="图片 2" descr="999dc3659bd98125538aa4b38d7982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2713" y="2217738"/>
            <a:ext cx="3541712" cy="2130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5" name="图片 3" descr="11e7007e11a23828567503e938b1f7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150" y="4564063"/>
            <a:ext cx="3541713" cy="876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6" name="文本框 5"/>
          <p:cNvSpPr txBox="1"/>
          <p:nvPr/>
        </p:nvSpPr>
        <p:spPr>
          <a:xfrm>
            <a:off x="3141663" y="549275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2777" name="图片 2" descr="0a4d7aa8fae6b7561a5cd0e64e5a1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对角圆角矩形 3"/>
          <p:cNvSpPr/>
          <p:nvPr/>
        </p:nvSpPr>
        <p:spPr>
          <a:xfrm>
            <a:off x="2397125" y="1854200"/>
            <a:ext cx="7467600" cy="3090863"/>
          </a:xfrm>
          <a:prstGeom prst="round2DiagRect">
            <a:avLst/>
          </a:prstGeom>
          <a:solidFill>
            <a:schemeClr val="bg2"/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3794" name="文本框 2"/>
          <p:cNvSpPr txBox="1"/>
          <p:nvPr/>
        </p:nvSpPr>
        <p:spPr>
          <a:xfrm>
            <a:off x="2547938" y="2262188"/>
            <a:ext cx="7212012" cy="23066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zh-CN" sz="2400" b="1">
                <a:latin typeface="Arial" panose="020B0604020202020204" pitchFamily="34" charset="0"/>
                <a:ea typeface="宋体" panose="02010600030101010101" pitchFamily="2" charset="-122"/>
              </a:rPr>
              <a:t>最后，我鼓励学生说一说体积和容积的区别和联系。学生经历从活动到活动经验的提取、感知形成表象的过程。</a:t>
            </a:r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符合学生认知活动的一般规律。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400" b="1">
                <a:latin typeface="Arial" panose="020B0604020202020204" pitchFamily="34" charset="0"/>
                <a:ea typeface="宋体" panose="02010600030101010101" pitchFamily="2" charset="-122"/>
              </a:rPr>
              <a:t>        度量意识，融于活动之中，显于比较归纳。在本课的学习中，贯穿始终。</a:t>
            </a:r>
            <a:endParaRPr lang="zh-CN" altLang="en-US" sz="2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5" name="文本框 5"/>
          <p:cNvSpPr txBox="1"/>
          <p:nvPr/>
        </p:nvSpPr>
        <p:spPr>
          <a:xfrm>
            <a:off x="3357563" y="765175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3796" name="图片 2" descr="0a4d7aa8fae6b7561a5cd0e64e5a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6638" y="6064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标题 2"/>
          <p:cNvSpPr>
            <a:spLocks noGrp="1"/>
          </p:cNvSpPr>
          <p:nvPr>
            <p:ph type="ctrTitle" idx="14" hasCustomPrompt="1"/>
          </p:nvPr>
        </p:nvSpPr>
        <p:spPr>
          <a:xfrm>
            <a:off x="3786188" y="2174875"/>
            <a:ext cx="4762500" cy="1330325"/>
          </a:xfrm>
          <a:ln/>
        </p:spPr>
        <p:txBody>
          <a:bodyPr wrap="square" lIns="0" tIns="0" rIns="0" bIns="0" anchor="b"/>
          <a:p>
            <a:pPr defTabSz="685800">
              <a:buClrTx/>
              <a:buSzTx/>
              <a:buFontTx/>
            </a:pPr>
            <a:r>
              <a:rPr lang="zh-CN" altLang="en-US" sz="7200" kern="1200" spc="200" normalizeH="0" baseline="0">
                <a:solidFill>
                  <a:srgbClr val="262626"/>
                </a:solidFill>
                <a:latin typeface="Arial" panose="020B0604020202020204" pitchFamily="34" charset="0"/>
                <a:ea typeface="汉仪旗黑-85S" pitchFamily="18" charset="-122"/>
                <a:cs typeface="+mj-cs"/>
              </a:rPr>
              <a:t>谢谢聆听！</a:t>
            </a:r>
            <a:endParaRPr lang="zh-CN" altLang="en-US" sz="7200" kern="1200" spc="200" normalizeH="0" baseline="0">
              <a:solidFill>
                <a:srgbClr val="262626"/>
              </a:solidFill>
              <a:latin typeface="Arial" panose="020B0604020202020204" pitchFamily="34" charset="0"/>
              <a:ea typeface="汉仪旗黑-85S" pitchFamily="18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对角圆角矩形 3"/>
          <p:cNvSpPr/>
          <p:nvPr/>
        </p:nvSpPr>
        <p:spPr>
          <a:xfrm>
            <a:off x="2640013" y="2517775"/>
            <a:ext cx="6911975" cy="3744913"/>
          </a:xfrm>
          <a:prstGeom prst="round2DiagRect">
            <a:avLst/>
          </a:prstGeom>
          <a:solidFill>
            <a:schemeClr val="bg2"/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trike="noStrike" noProof="1"/>
              <a:t>1.本课中一直在凸现数学中的转化思想，但作为度量的一个重要因素---标准量（度量单位），1.本课中一直在凸现数学中的转化思想，但作为度量的一个重要因素---标准量（度量单位），在本课中如何体现？请具体阐述。在本课中如何体现？请具体阐述。</a:t>
            </a:r>
            <a:endParaRPr lang="zh-CN" altLang="en-US" strike="noStrike" noProof="1"/>
          </a:p>
        </p:txBody>
      </p:sp>
      <p:sp>
        <p:nvSpPr>
          <p:cNvPr id="22530" name="文本框 2"/>
          <p:cNvSpPr txBox="1"/>
          <p:nvPr/>
        </p:nvSpPr>
        <p:spPr>
          <a:xfrm>
            <a:off x="2262188" y="1257300"/>
            <a:ext cx="6813550" cy="1198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山西吕梁基地向成都知行小学基地提出的追问问题一：</a:t>
            </a:r>
            <a:endParaRPr lang="zh-CN" altLang="en-US" sz="36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1" name="文本框 5"/>
          <p:cNvSpPr txBox="1"/>
          <p:nvPr/>
        </p:nvSpPr>
        <p:spPr>
          <a:xfrm>
            <a:off x="3357563" y="477838"/>
            <a:ext cx="67691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b="1">
                <a:latin typeface="Arial" panose="020B0604020202020204" pitchFamily="34" charset="0"/>
                <a:ea typeface="宋体" panose="02010600030101010101" pitchFamily="2" charset="-122"/>
              </a:rPr>
              <a:t>新世纪小学数学第十五届基地教学设计与课堂展示大赛网络答辩</a:t>
            </a:r>
            <a:endParaRPr lang="zh-CN" altLang="zh-CN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2" name="文本框 99"/>
          <p:cNvSpPr txBox="1"/>
          <p:nvPr/>
        </p:nvSpPr>
        <p:spPr>
          <a:xfrm>
            <a:off x="3128963" y="3206750"/>
            <a:ext cx="5946775" cy="20621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本课中一直在凸现数学中的转化思想，但作为度量的一个重要因素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---</a:t>
            </a:r>
            <a:r>
              <a:rPr lang="zh-CN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标准量（度量单位），在本课中如何体现？请具体阐述。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2533" name="图片 2" descr="0a4d7aa8fae6b7561a5cd0e64e5a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2175" y="390525"/>
            <a:ext cx="723900" cy="6858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3*i*0"/>
  <p:tag name="KSO_WM_UNIT_BK_DARK_LIGHT" val="2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4*i*0"/>
  <p:tag name="KSO_WM_UNIT_BK_DARK_LIGHT" val="2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5*i*0"/>
  <p:tag name="KSO_WM_UNIT_BK_DARK_LIGHT" val="2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6*i*0"/>
  <p:tag name="KSO_WM_UNIT_BK_DARK_LIGHT" val="2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7*i*0"/>
  <p:tag name="KSO_WM_UNIT_BK_DARK_LIGHT" val="2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8*i*0"/>
  <p:tag name="KSO_WM_UNIT_BK_DARK_LIGHT" val="2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405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405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TEMPLATE_THUMBS_INDEX" val="1、4、7、9、11、15、18、19、20、21、24、29、33、36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4405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4405"/>
</p:tagLst>
</file>

<file path=ppt/tags/tag136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37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38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39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40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41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42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43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44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45.xml><?xml version="1.0" encoding="utf-8"?>
<p:tagLst xmlns:p="http://schemas.openxmlformats.org/presentationml/2006/main">
  <p:tag name="KSO_WM_TEMPLATE_CATEGORY" val="custom"/>
  <p:tag name="KSO_WM_TEMPLATE_INDEX" val="20204405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4405"/>
</p:tagLst>
</file>

<file path=ppt/tags/tag147.xml><?xml version="1.0" encoding="utf-8"?>
<p:tagLst xmlns:p="http://schemas.openxmlformats.org/presentationml/2006/main">
  <p:tag name="KSO_WM_TEMPLATE_CATEGORY" val="custom"/>
  <p:tag name="KSO_WM_TEMPLATE_INDEX" val="20204405"/>
</p:tagLst>
</file>

<file path=ppt/theme/theme1.xml><?xml version="1.0" encoding="utf-8"?>
<a:theme xmlns:a="http://schemas.openxmlformats.org/drawingml/2006/main" name="Office 主题​​">
  <a:themeElements>
    <a:clrScheme name="1341234">
      <a:dk1>
        <a:sysClr val="windowText" lastClr="000000"/>
      </a:dk1>
      <a:lt1>
        <a:sysClr val="window" lastClr="FFFFFF"/>
      </a:lt1>
      <a:dk2>
        <a:srgbClr val="E5F5FF"/>
      </a:dk2>
      <a:lt2>
        <a:srgbClr val="FFFFFF"/>
      </a:lt2>
      <a:accent1>
        <a:srgbClr val="6FC7FF"/>
      </a:accent1>
      <a:accent2>
        <a:srgbClr val="8CB5E5"/>
      </a:accent2>
      <a:accent3>
        <a:srgbClr val="A9A4CC"/>
      </a:accent3>
      <a:accent4>
        <a:srgbClr val="C592B2"/>
      </a:accent4>
      <a:accent5>
        <a:srgbClr val="E28199"/>
      </a:accent5>
      <a:accent6>
        <a:srgbClr val="FF6F7F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1376</Words>
  <Application>WPS 演示</Application>
  <PresentationFormat/>
  <Paragraphs>130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Arial Unicode MS</vt:lpstr>
      <vt:lpstr>Calibri</vt:lpstr>
      <vt:lpstr>华文隶书</vt:lpstr>
      <vt:lpstr>Calibri Light</vt:lpstr>
      <vt:lpstr>Arial Black</vt:lpstr>
      <vt:lpstr>黑体</vt:lpstr>
      <vt:lpstr>汉仪旗黑-85S</vt:lpstr>
      <vt:lpstr>仿宋</vt:lpstr>
      <vt:lpstr>仿宋_GB2312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37</cp:revision>
  <dcterms:created xsi:type="dcterms:W3CDTF">2020-07-14T09:18:53Z</dcterms:created>
  <dcterms:modified xsi:type="dcterms:W3CDTF">2020-07-30T23:11:35Z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