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  <p:sldId id="284" r:id="rId4"/>
    <p:sldId id="271" r:id="rId5"/>
    <p:sldId id="262" r:id="rId6"/>
    <p:sldId id="269" r:id="rId7"/>
    <p:sldId id="268" r:id="rId8"/>
    <p:sldId id="267" r:id="rId9"/>
    <p:sldId id="266" r:id="rId10"/>
    <p:sldId id="265" r:id="rId11"/>
    <p:sldId id="264" r:id="rId12"/>
    <p:sldId id="263" r:id="rId13"/>
    <p:sldId id="261" r:id="rId14"/>
    <p:sldId id="260" r:id="rId15"/>
    <p:sldId id="257" r:id="rId16"/>
    <p:sldId id="259" r:id="rId17"/>
  </p:sldIdLst>
  <p:sldSz cx="9144000" cy="5715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5904"/>
    <a:srgbClr val="CC0000"/>
    <a:srgbClr val="202020"/>
    <a:srgbClr val="323232"/>
    <a:srgbClr val="CC33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28650" y="935567"/>
            <a:ext cx="7886700" cy="1989667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28650" y="3001963"/>
            <a:ext cx="7886700" cy="1379538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81000" indent="0" algn="ctr">
              <a:buNone/>
              <a:defRPr sz="1665"/>
            </a:lvl2pPr>
            <a:lvl3pPr marL="762000" indent="0" algn="ctr">
              <a:buNone/>
              <a:defRPr sz="1500"/>
            </a:lvl3pPr>
            <a:lvl4pPr marL="1143000" indent="0" algn="ctr">
              <a:buNone/>
              <a:defRPr sz="1335"/>
            </a:lvl4pPr>
            <a:lvl5pPr marL="1524000" indent="0" algn="ctr">
              <a:buNone/>
              <a:defRPr sz="1335"/>
            </a:lvl5pPr>
            <a:lvl6pPr marL="1905000" indent="0" algn="ctr">
              <a:buNone/>
              <a:defRPr sz="1335"/>
            </a:lvl6pPr>
            <a:lvl7pPr marL="2286000" indent="0" algn="ctr">
              <a:buNone/>
              <a:defRPr sz="1335"/>
            </a:lvl7pPr>
            <a:lvl8pPr marL="2667000" indent="0" algn="ctr">
              <a:buNone/>
              <a:defRPr sz="1335"/>
            </a:lvl8pPr>
            <a:lvl9pPr marL="3048000" indent="0" algn="ctr">
              <a:buNone/>
              <a:defRPr sz="1335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164571"/>
            <a:ext cx="7886700" cy="1104636"/>
          </a:xfrm>
        </p:spPr>
        <p:txBody>
          <a:bodyPr anchor="b" anchorCtr="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418696"/>
            <a:ext cx="7886700" cy="3729038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465917"/>
            <a:ext cx="7886700" cy="2317750"/>
          </a:xfrm>
        </p:spPr>
        <p:txBody>
          <a:bodyPr anchor="t" anchorCtr="0"/>
          <a:lstStyle>
            <a:lvl1pPr>
              <a:defRPr sz="4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435100"/>
            <a:ext cx="7886700" cy="919163"/>
          </a:xfrm>
        </p:spPr>
        <p:txBody>
          <a:bodyPr lIns="144145" anchor="b" anchorCtr="0"/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81000" indent="0">
              <a:buNone/>
              <a:defRPr sz="1665">
                <a:solidFill>
                  <a:schemeClr val="tx1">
                    <a:tint val="75000"/>
                  </a:schemeClr>
                </a:solidFill>
              </a:defRPr>
            </a:lvl2pPr>
            <a:lvl3pPr marL="7620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43000" indent="0">
              <a:buNone/>
              <a:defRPr sz="1335">
                <a:solidFill>
                  <a:schemeClr val="tx1">
                    <a:tint val="75000"/>
                  </a:schemeClr>
                </a:solidFill>
              </a:defRPr>
            </a:lvl4pPr>
            <a:lvl5pPr marL="1524000" indent="0">
              <a:buNone/>
              <a:defRPr sz="1335">
                <a:solidFill>
                  <a:schemeClr val="tx1">
                    <a:tint val="75000"/>
                  </a:schemeClr>
                </a:solidFill>
              </a:defRPr>
            </a:lvl5pPr>
            <a:lvl6pPr marL="1905000" indent="0">
              <a:buNone/>
              <a:defRPr sz="1335">
                <a:solidFill>
                  <a:schemeClr val="tx1">
                    <a:tint val="75000"/>
                  </a:schemeClr>
                </a:solidFill>
              </a:defRPr>
            </a:lvl6pPr>
            <a:lvl7pPr marL="2286000" indent="0">
              <a:buNone/>
              <a:defRPr sz="1335">
                <a:solidFill>
                  <a:schemeClr val="tx1">
                    <a:tint val="75000"/>
                  </a:schemeClr>
                </a:solidFill>
              </a:defRPr>
            </a:lvl7pPr>
            <a:lvl8pPr marL="2667000" indent="0">
              <a:buNone/>
              <a:defRPr sz="1335">
                <a:solidFill>
                  <a:schemeClr val="tx1">
                    <a:tint val="75000"/>
                  </a:schemeClr>
                </a:solidFill>
              </a:defRPr>
            </a:lvl8pPr>
            <a:lvl9pPr marL="3048000" indent="0">
              <a:buNone/>
              <a:defRPr sz="13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079" y="304271"/>
            <a:ext cx="7886700" cy="66675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603" y="1235075"/>
            <a:ext cx="3915728" cy="686329"/>
          </a:xfrm>
        </p:spPr>
        <p:txBody>
          <a:bodyPr anchor="ctr" anchorCtr="0"/>
          <a:lstStyle>
            <a:lvl1pPr marL="0" indent="0">
              <a:buNone/>
              <a:defRPr sz="2665">
                <a:solidFill>
                  <a:srgbClr val="0070C0"/>
                </a:solidFill>
              </a:defRPr>
            </a:lvl1pPr>
            <a:lvl2pPr marL="381000" indent="0">
              <a:buNone/>
              <a:defRPr sz="2000"/>
            </a:lvl2pPr>
            <a:lvl3pPr marL="762000" indent="0">
              <a:buNone/>
              <a:defRPr sz="1665"/>
            </a:lvl3pPr>
            <a:lvl4pPr marL="1143000" indent="0">
              <a:buNone/>
              <a:defRPr sz="1500"/>
            </a:lvl4pPr>
            <a:lvl5pPr marL="1524000" indent="0">
              <a:buNone/>
              <a:defRPr sz="1500"/>
            </a:lvl5pPr>
            <a:lvl6pPr marL="1905000" indent="0">
              <a:buNone/>
              <a:defRPr sz="1500"/>
            </a:lvl6pPr>
            <a:lvl7pPr marL="2286000" indent="0">
              <a:buNone/>
              <a:defRPr sz="1500"/>
            </a:lvl7pPr>
            <a:lvl8pPr marL="2667000" indent="0">
              <a:buNone/>
              <a:defRPr sz="1500"/>
            </a:lvl8pPr>
            <a:lvl9pPr marL="3048000" indent="0">
              <a:buNone/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8650" y="1973792"/>
            <a:ext cx="3916680" cy="3183996"/>
          </a:xfrm>
        </p:spPr>
        <p:txBody>
          <a:bodyPr/>
          <a:lstStyle>
            <a:lvl1pPr>
              <a:defRPr sz="2335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491" y="1235075"/>
            <a:ext cx="3822859" cy="686329"/>
          </a:xfrm>
        </p:spPr>
        <p:txBody>
          <a:bodyPr anchor="ctr" anchorCtr="0"/>
          <a:lstStyle>
            <a:lvl1pPr marL="0" indent="0">
              <a:buNone/>
              <a:defRPr sz="2665">
                <a:solidFill>
                  <a:srgbClr val="0070C0"/>
                </a:solidFill>
              </a:defRPr>
            </a:lvl1pPr>
            <a:lvl2pPr marL="381000" indent="0">
              <a:buNone/>
              <a:defRPr sz="2000"/>
            </a:lvl2pPr>
            <a:lvl3pPr marL="762000" indent="0">
              <a:buNone/>
              <a:defRPr sz="1665"/>
            </a:lvl3pPr>
            <a:lvl4pPr marL="1143000" indent="0">
              <a:buNone/>
              <a:defRPr sz="1500"/>
            </a:lvl4pPr>
            <a:lvl5pPr marL="1524000" indent="0">
              <a:buNone/>
              <a:defRPr sz="1500"/>
            </a:lvl5pPr>
            <a:lvl6pPr marL="1905000" indent="0">
              <a:buNone/>
              <a:defRPr sz="1500"/>
            </a:lvl6pPr>
            <a:lvl7pPr marL="2286000" indent="0">
              <a:buNone/>
              <a:defRPr sz="1500"/>
            </a:lvl7pPr>
            <a:lvl8pPr marL="2667000" indent="0">
              <a:buNone/>
              <a:defRPr sz="1500"/>
            </a:lvl8pPr>
            <a:lvl9pPr marL="3048000" indent="0">
              <a:buNone/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491" y="1973792"/>
            <a:ext cx="3822859" cy="3183996"/>
          </a:xfrm>
        </p:spPr>
        <p:txBody>
          <a:bodyPr/>
          <a:lstStyle>
            <a:lvl1pPr>
              <a:defRPr sz="2335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164571"/>
            <a:ext cx="7886700" cy="1104636"/>
          </a:xfrm>
        </p:spPr>
        <p:txBody>
          <a:bodyPr anchor="b" anchorCtr="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 +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-9525" y="-1587"/>
            <a:ext cx="5263039" cy="5718175"/>
          </a:xfrm>
          <a:noFill/>
        </p:spPr>
        <p:txBody>
          <a:bodyPr lIns="252095" tIns="144145"/>
          <a:lstStyle>
            <a:lvl1pPr marL="0" indent="0" algn="ctr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81000" indent="0">
              <a:buNone/>
              <a:defRPr sz="2335"/>
            </a:lvl2pPr>
            <a:lvl3pPr marL="762000" indent="0">
              <a:buNone/>
              <a:defRPr sz="2000"/>
            </a:lvl3pPr>
            <a:lvl4pPr marL="1143000" indent="0">
              <a:buNone/>
              <a:defRPr sz="1665"/>
            </a:lvl4pPr>
            <a:lvl5pPr marL="1524000" indent="0">
              <a:buNone/>
              <a:defRPr sz="1665"/>
            </a:lvl5pPr>
            <a:lvl6pPr marL="1905000" indent="0">
              <a:buNone/>
              <a:defRPr sz="1665"/>
            </a:lvl6pPr>
            <a:lvl7pPr marL="2286000" indent="0">
              <a:buNone/>
              <a:defRPr sz="1665"/>
            </a:lvl7pPr>
            <a:lvl8pPr marL="2667000" indent="0">
              <a:buNone/>
              <a:defRPr sz="1665"/>
            </a:lvl8pPr>
            <a:lvl9pPr marL="3048000" indent="0">
              <a:buNone/>
              <a:defRPr sz="1665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12594" y="381000"/>
            <a:ext cx="3294221" cy="879475"/>
          </a:xfrm>
        </p:spPr>
        <p:txBody>
          <a:bodyPr anchor="b" anchorCtr="0"/>
          <a:lstStyle>
            <a:lvl1pPr>
              <a:defRPr sz="266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512118" y="1411817"/>
            <a:ext cx="3295174" cy="3733800"/>
          </a:xfrm>
        </p:spPr>
        <p:txBody>
          <a:bodyPr/>
          <a:lstStyle>
            <a:lvl1pPr marL="0" indent="0">
              <a:buNone/>
              <a:defRPr sz="2335">
                <a:solidFill>
                  <a:schemeClr val="tx1"/>
                </a:solidFill>
              </a:defRPr>
            </a:lvl1pPr>
            <a:lvl2pPr marL="381000" indent="0">
              <a:buNone/>
              <a:defRPr sz="1500"/>
            </a:lvl2pPr>
            <a:lvl3pPr marL="762000" indent="0">
              <a:buNone/>
              <a:defRPr sz="1335"/>
            </a:lvl3pPr>
            <a:lvl4pPr marL="1143000" indent="0">
              <a:buNone/>
              <a:defRPr sz="1165"/>
            </a:lvl4pPr>
            <a:lvl5pPr marL="1524000" indent="0">
              <a:buNone/>
              <a:defRPr sz="1165"/>
            </a:lvl5pPr>
            <a:lvl6pPr marL="1905000" indent="0">
              <a:buNone/>
              <a:defRPr sz="1165"/>
            </a:lvl6pPr>
            <a:lvl7pPr marL="2286000" indent="0">
              <a:buNone/>
              <a:defRPr sz="1165"/>
            </a:lvl7pPr>
            <a:lvl8pPr marL="2667000" indent="0">
              <a:buNone/>
              <a:defRPr sz="1165"/>
            </a:lvl8pPr>
            <a:lvl9pPr marL="3048000" indent="0">
              <a:buNone/>
              <a:defRPr sz="116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文本 + 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629" y="-6350"/>
            <a:ext cx="5263039" cy="5718175"/>
          </a:xfrm>
          <a:noFill/>
        </p:spPr>
        <p:txBody>
          <a:bodyPr lIns="252095" tIns="144145"/>
          <a:lstStyle>
            <a:lvl1pPr marL="0" indent="0" algn="ctr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81000" indent="0">
              <a:buNone/>
              <a:defRPr sz="2335"/>
            </a:lvl2pPr>
            <a:lvl3pPr marL="762000" indent="0">
              <a:buNone/>
              <a:defRPr sz="2000"/>
            </a:lvl3pPr>
            <a:lvl4pPr marL="1143000" indent="0">
              <a:buNone/>
              <a:defRPr sz="1665"/>
            </a:lvl4pPr>
            <a:lvl5pPr marL="1524000" indent="0">
              <a:buNone/>
              <a:defRPr sz="1665"/>
            </a:lvl5pPr>
            <a:lvl6pPr marL="1905000" indent="0">
              <a:buNone/>
              <a:defRPr sz="1665"/>
            </a:lvl6pPr>
            <a:lvl7pPr marL="2286000" indent="0">
              <a:buNone/>
              <a:defRPr sz="1665"/>
            </a:lvl7pPr>
            <a:lvl8pPr marL="2667000" indent="0">
              <a:buNone/>
              <a:defRPr sz="1665"/>
            </a:lvl8pPr>
            <a:lvl9pPr marL="3048000" indent="0">
              <a:buNone/>
              <a:defRPr sz="1665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7181" y="381000"/>
            <a:ext cx="3209925" cy="879475"/>
          </a:xfrm>
        </p:spPr>
        <p:txBody>
          <a:bodyPr anchor="t" anchorCtr="0"/>
          <a:lstStyle>
            <a:lvl1pPr>
              <a:defRPr sz="266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07181" y="1411817"/>
            <a:ext cx="3210401" cy="3733800"/>
          </a:xfrm>
        </p:spPr>
        <p:txBody>
          <a:bodyPr/>
          <a:lstStyle>
            <a:lvl1pPr marL="0" indent="0">
              <a:buNone/>
              <a:defRPr sz="2335">
                <a:solidFill>
                  <a:schemeClr val="tx1"/>
                </a:solidFill>
              </a:defRPr>
            </a:lvl1pPr>
            <a:lvl2pPr marL="381000" indent="0">
              <a:buNone/>
              <a:defRPr sz="1500"/>
            </a:lvl2pPr>
            <a:lvl3pPr marL="762000" indent="0">
              <a:buNone/>
              <a:defRPr sz="1335"/>
            </a:lvl3pPr>
            <a:lvl4pPr marL="1143000" indent="0">
              <a:buNone/>
              <a:defRPr sz="1165"/>
            </a:lvl4pPr>
            <a:lvl5pPr marL="1524000" indent="0">
              <a:buNone/>
              <a:defRPr sz="1165"/>
            </a:lvl5pPr>
            <a:lvl6pPr marL="1905000" indent="0">
              <a:buNone/>
              <a:defRPr sz="1165"/>
            </a:lvl6pPr>
            <a:lvl7pPr marL="2286000" indent="0">
              <a:buNone/>
              <a:defRPr sz="1165"/>
            </a:lvl7pPr>
            <a:lvl8pPr marL="2667000" indent="0">
              <a:buNone/>
              <a:defRPr sz="1165"/>
            </a:lvl8pPr>
            <a:lvl9pPr marL="3048000" indent="0">
              <a:buNone/>
              <a:defRPr sz="116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  <p:sp>
        <p:nvSpPr>
          <p:cNvPr id="3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7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272521"/>
            <a:ext cx="7886700" cy="4875213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5296958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5296958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5296958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62000" rtl="0" eaLnBrk="1" latinLnBrk="0" hangingPunct="1">
        <a:lnSpc>
          <a:spcPct val="90000"/>
        </a:lnSpc>
        <a:spcBef>
          <a:spcPct val="0"/>
        </a:spcBef>
        <a:buNone/>
        <a:defRPr sz="36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500" indent="-190500" algn="l" defTabSz="762000" rtl="0" eaLnBrk="1" latinLnBrk="0" hangingPunct="1">
        <a:lnSpc>
          <a:spcPct val="90000"/>
        </a:lnSpc>
        <a:spcBef>
          <a:spcPct val="167000"/>
        </a:spcBef>
        <a:buFont typeface="Arial" panose="020B0604020202020204" pitchFamily="34" charset="0"/>
        <a:buChar char="•"/>
        <a:defRPr sz="2335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665" kern="1200">
          <a:solidFill>
            <a:schemeClr val="tx1"/>
          </a:solidFill>
          <a:latin typeface="+mn-lt"/>
          <a:ea typeface="+mn-ea"/>
          <a:cs typeface="+mn-cs"/>
        </a:defRPr>
      </a:lvl3pPr>
      <a:lvl4pPr marL="1333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1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2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4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5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6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7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8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2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.xml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.xml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.xml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8.xml"/><Relationship Id="rId7" Type="http://schemas.openxmlformats.org/officeDocument/2006/relationships/image" Target="../media/image10.jpeg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10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png"/><Relationship Id="rId8" Type="http://schemas.openxmlformats.org/officeDocument/2006/relationships/image" Target="../media/image26.jpeg"/><Relationship Id="rId7" Type="http://schemas.openxmlformats.org/officeDocument/2006/relationships/image" Target="../media/image25.jpeg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5" Type="http://schemas.openxmlformats.org/officeDocument/2006/relationships/slideLayout" Target="../slideLayouts/slideLayout2.xml"/><Relationship Id="rId14" Type="http://schemas.openxmlformats.org/officeDocument/2006/relationships/tags" Target="../tags/tag11.xml"/><Relationship Id="rId13" Type="http://schemas.openxmlformats.org/officeDocument/2006/relationships/image" Target="../media/image31.png"/><Relationship Id="rId12" Type="http://schemas.openxmlformats.org/officeDocument/2006/relationships/image" Target="../media/image30.png"/><Relationship Id="rId11" Type="http://schemas.openxmlformats.org/officeDocument/2006/relationships/image" Target="../media/image29.png"/><Relationship Id="rId10" Type="http://schemas.openxmlformats.org/officeDocument/2006/relationships/image" Target="../media/image28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2.xml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02435" y="443865"/>
            <a:ext cx="5948045" cy="545465"/>
          </a:xfrm>
        </p:spPr>
        <p:txBody>
          <a:bodyPr>
            <a:normAutofit/>
          </a:bodyPr>
          <a:p>
            <a:r>
              <a:rPr lang="zh-CN" altLang="en-US" sz="2000">
                <a:solidFill>
                  <a:srgbClr val="0070C0"/>
                </a:solidFill>
                <a:latin typeface="+mj-ea"/>
                <a:cs typeface="+mj-ea"/>
              </a:rPr>
              <a:t>新世纪小学数学</a:t>
            </a:r>
            <a:r>
              <a:rPr lang="en-US" altLang="zh-CN" sz="2000">
                <a:solidFill>
                  <a:srgbClr val="0070C0"/>
                </a:solidFill>
                <a:latin typeface="+mj-ea"/>
                <a:cs typeface="+mj-ea"/>
              </a:rPr>
              <a:t>2019</a:t>
            </a:r>
            <a:r>
              <a:rPr lang="zh-CN" altLang="en-US" sz="2000">
                <a:solidFill>
                  <a:srgbClr val="0070C0"/>
                </a:solidFill>
                <a:latin typeface="+mj-ea"/>
                <a:cs typeface="+mj-ea"/>
                <a:sym typeface="+mn-ea"/>
              </a:rPr>
              <a:t>冬令营</a:t>
            </a:r>
            <a:r>
              <a:rPr lang="zh-CN" altLang="en-US" sz="2000">
                <a:solidFill>
                  <a:srgbClr val="0070C0"/>
                </a:solidFill>
                <a:latin typeface="+mj-ea"/>
                <a:cs typeface="+mj-ea"/>
              </a:rPr>
              <a:t>空间观念主题悦读活动</a:t>
            </a:r>
            <a:r>
              <a:rPr lang="zh-CN" altLang="en-US" sz="2000">
                <a:latin typeface="+mj-ea"/>
                <a:cs typeface="+mj-ea"/>
              </a:rPr>
              <a:t> </a:t>
            </a:r>
            <a:endParaRPr lang="zh-CN" altLang="en-US" sz="2000">
              <a:latin typeface="+mj-ea"/>
              <a:cs typeface="+mj-ea"/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2384" y="4416266"/>
            <a:ext cx="1743075" cy="99298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7521575" y="285750"/>
            <a:ext cx="1630045" cy="99314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99665" y="1993265"/>
            <a:ext cx="49422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00B050"/>
                </a:solidFill>
                <a:latin typeface="+mj-ea"/>
                <a:ea typeface="+mj-ea"/>
              </a:rPr>
              <a:t>大胆去想        亲自去做</a:t>
            </a:r>
            <a:endParaRPr lang="zh-CN" altLang="en-US" sz="3200" b="1">
              <a:solidFill>
                <a:srgbClr val="00B050"/>
              </a:solidFill>
              <a:latin typeface="+mj-ea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49930" y="4602480"/>
            <a:ext cx="55689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solidFill>
                  <a:srgbClr val="0070C0"/>
                </a:solidFill>
              </a:rPr>
              <a:t>河南省商丘市睢阳区宋集镇中心小学      靳广振</a:t>
            </a:r>
            <a:endParaRPr lang="zh-CN" altLang="en-US" sz="2000">
              <a:solidFill>
                <a:srgbClr val="0070C0"/>
              </a:solidFill>
            </a:endParaRPr>
          </a:p>
        </p:txBody>
      </p:sp>
      <p:pic>
        <p:nvPicPr>
          <p:cNvPr id="7" name="图片 6" descr="图片1"/>
          <p:cNvPicPr>
            <a:picLocks noChangeAspect="1"/>
          </p:cNvPicPr>
          <p:nvPr/>
        </p:nvPicPr>
        <p:blipFill rotWithShape="1">
          <a:blip r:embed="rId2"/>
          <a:srcRect l="137" t="281" r="86618" b="82440"/>
          <a:stretch>
            <a:fillRect/>
          </a:stretch>
        </p:blipFill>
        <p:spPr>
          <a:xfrm>
            <a:off x="466725" y="111125"/>
            <a:ext cx="1235710" cy="1210945"/>
          </a:xfrm>
          <a:prstGeom prst="round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228215" y="2963545"/>
            <a:ext cx="631952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000">
                <a:solidFill>
                  <a:srgbClr val="0070C0"/>
                </a:solidFill>
                <a:latin typeface="+mj-ea"/>
                <a:ea typeface="+mj-ea"/>
                <a:sym typeface="+mn-ea"/>
              </a:rPr>
              <a:t>——</a:t>
            </a:r>
            <a:r>
              <a:rPr lang="zh-CN" altLang="en-US" sz="2000">
                <a:solidFill>
                  <a:srgbClr val="0070C0"/>
                </a:solidFill>
                <a:latin typeface="+mj-ea"/>
                <a:ea typeface="+mj-ea"/>
                <a:sym typeface="+mn-ea"/>
              </a:rPr>
              <a:t>以《看一看（一）》为例谈小学生空间观念的培养</a:t>
            </a:r>
            <a:endParaRPr lang="zh-CN" altLang="en-US" sz="2000">
              <a:solidFill>
                <a:srgbClr val="0070C0"/>
              </a:solidFill>
              <a:latin typeface="+mj-ea"/>
              <a:ea typeface="+mj-ea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2925" y="286385"/>
            <a:ext cx="1781175" cy="640715"/>
          </a:xfrm>
        </p:spPr>
        <p:txBody>
          <a:bodyPr/>
          <a:p>
            <a:r>
              <a:rPr lang="zh-CN" altLang="en-US" sz="2800">
                <a:solidFill>
                  <a:srgbClr val="0070C0"/>
                </a:solidFill>
              </a:rPr>
              <a:t>空间观念</a:t>
            </a:r>
            <a:endParaRPr lang="zh-CN" altLang="en-US" sz="2800">
              <a:solidFill>
                <a:srgbClr val="0070C0"/>
              </a:solidFill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2384" y="4416266"/>
            <a:ext cx="1743075" cy="99298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7408545" y="286226"/>
            <a:ext cx="1743075" cy="99298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6805" y="1138555"/>
            <a:ext cx="3255010" cy="434975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948690" y="1564640"/>
            <a:ext cx="346202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rgbClr val="0070C0"/>
                </a:solidFill>
              </a:rPr>
              <a:t>空间观念</a:t>
            </a:r>
            <a:r>
              <a:rPr lang="zh-CN" altLang="en-US" sz="1400">
                <a:solidFill>
                  <a:srgbClr val="0070C0"/>
                </a:solidFill>
              </a:rPr>
              <a:t> </a:t>
            </a:r>
            <a:r>
              <a:rPr lang="zh-CN" altLang="en-US" sz="1400">
                <a:solidFill>
                  <a:srgbClr val="00B050"/>
                </a:solidFill>
              </a:rPr>
              <a:t>主要是指根据物体特征抽象出几</a:t>
            </a:r>
            <a:endParaRPr lang="zh-CN" altLang="en-US" sz="1400">
              <a:solidFill>
                <a:srgbClr val="00B050"/>
              </a:solidFill>
            </a:endParaRPr>
          </a:p>
          <a:p>
            <a:endParaRPr lang="zh-CN" altLang="en-US" sz="1400">
              <a:solidFill>
                <a:srgbClr val="00B050"/>
              </a:solidFill>
            </a:endParaRPr>
          </a:p>
          <a:p>
            <a:r>
              <a:rPr lang="zh-CN" altLang="en-US" sz="1400">
                <a:solidFill>
                  <a:srgbClr val="00B050"/>
                </a:solidFill>
              </a:rPr>
              <a:t>何图形，根据几何图形想象出所描述的实</a:t>
            </a:r>
            <a:endParaRPr lang="zh-CN" altLang="en-US" sz="1400">
              <a:solidFill>
                <a:srgbClr val="00B050"/>
              </a:solidFill>
            </a:endParaRPr>
          </a:p>
          <a:p>
            <a:endParaRPr lang="zh-CN" altLang="en-US" sz="1400">
              <a:solidFill>
                <a:srgbClr val="00B050"/>
              </a:solidFill>
            </a:endParaRPr>
          </a:p>
          <a:p>
            <a:r>
              <a:rPr lang="zh-CN" altLang="en-US" sz="1400">
                <a:solidFill>
                  <a:srgbClr val="00B050"/>
                </a:solidFill>
              </a:rPr>
              <a:t>际物体；想象出物体的方位和相互之间的</a:t>
            </a:r>
            <a:endParaRPr lang="zh-CN" altLang="en-US" sz="1400">
              <a:solidFill>
                <a:srgbClr val="00B050"/>
              </a:solidFill>
            </a:endParaRPr>
          </a:p>
          <a:p>
            <a:endParaRPr lang="zh-CN" altLang="en-US" sz="1400">
              <a:solidFill>
                <a:srgbClr val="00B050"/>
              </a:solidFill>
            </a:endParaRPr>
          </a:p>
          <a:p>
            <a:r>
              <a:rPr lang="zh-CN" altLang="en-US" sz="1400">
                <a:solidFill>
                  <a:srgbClr val="00B050"/>
                </a:solidFill>
              </a:rPr>
              <a:t>位置关系；描述图形的运动和变化；根据</a:t>
            </a:r>
            <a:endParaRPr lang="zh-CN" altLang="en-US" sz="1400">
              <a:solidFill>
                <a:srgbClr val="00B050"/>
              </a:solidFill>
            </a:endParaRPr>
          </a:p>
          <a:p>
            <a:endParaRPr lang="zh-CN" altLang="en-US" sz="1400">
              <a:solidFill>
                <a:srgbClr val="00B050"/>
              </a:solidFill>
            </a:endParaRPr>
          </a:p>
          <a:p>
            <a:r>
              <a:rPr lang="zh-CN" altLang="en-US" sz="1400">
                <a:solidFill>
                  <a:srgbClr val="00B050"/>
                </a:solidFill>
              </a:rPr>
              <a:t>语言的描述画出图形等。</a:t>
            </a:r>
            <a:endParaRPr lang="zh-CN" altLang="en-US" sz="1400">
              <a:solidFill>
                <a:srgbClr val="00B050"/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164465"/>
            <a:ext cx="7886700" cy="763905"/>
          </a:xfrm>
        </p:spPr>
        <p:txBody>
          <a:bodyPr/>
          <a:p>
            <a:r>
              <a:rPr lang="zh-CN" altLang="en-US" sz="2800">
                <a:solidFill>
                  <a:srgbClr val="0070C0"/>
                </a:solidFill>
              </a:rPr>
              <a:t>设计理念</a:t>
            </a:r>
            <a:endParaRPr lang="zh-CN" altLang="en-US" sz="2800">
              <a:solidFill>
                <a:srgbClr val="0070C0"/>
              </a:solidFill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2384" y="4416266"/>
            <a:ext cx="1743075" cy="99298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7408545" y="286226"/>
            <a:ext cx="1743075" cy="99298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70890" y="1426845"/>
            <a:ext cx="760222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       </a:t>
            </a:r>
            <a:r>
              <a:rPr lang="en-US" altLang="zh-CN" sz="2000"/>
              <a:t>   </a:t>
            </a:r>
            <a:r>
              <a:rPr lang="zh-CN" altLang="en-US" sz="2000">
                <a:solidFill>
                  <a:srgbClr val="00B050"/>
                </a:solidFill>
              </a:rPr>
              <a:t>空间观念的本质是空间想象力。数学教育必须牢牢把握住</a:t>
            </a:r>
            <a:endParaRPr lang="zh-CN" altLang="en-US" sz="2000">
              <a:solidFill>
                <a:srgbClr val="00B050"/>
              </a:solidFill>
            </a:endParaRPr>
          </a:p>
          <a:p>
            <a:endParaRPr lang="zh-CN" altLang="en-US" sz="2000">
              <a:solidFill>
                <a:srgbClr val="00B050"/>
              </a:solidFill>
            </a:endParaRPr>
          </a:p>
          <a:p>
            <a:r>
              <a:rPr lang="zh-CN" altLang="en-US" sz="2000">
                <a:solidFill>
                  <a:srgbClr val="00B050"/>
                </a:solidFill>
              </a:rPr>
              <a:t>“实践”这个数学的本源。因此，我鼓励学生大胆去想、引导学生</a:t>
            </a:r>
            <a:endParaRPr lang="zh-CN" altLang="en-US" sz="2000">
              <a:solidFill>
                <a:srgbClr val="00B050"/>
              </a:solidFill>
            </a:endParaRPr>
          </a:p>
          <a:p>
            <a:endParaRPr lang="zh-CN" altLang="en-US" sz="2000">
              <a:solidFill>
                <a:srgbClr val="00B050"/>
              </a:solidFill>
            </a:endParaRPr>
          </a:p>
          <a:p>
            <a:r>
              <a:rPr lang="zh-CN" altLang="en-US" sz="2000">
                <a:solidFill>
                  <a:srgbClr val="00B050"/>
                </a:solidFill>
              </a:rPr>
              <a:t>亲自去做。从更多的不同位置观察一个物体，通过想象、推理、模</a:t>
            </a:r>
            <a:endParaRPr lang="zh-CN" altLang="en-US" sz="2000">
              <a:solidFill>
                <a:srgbClr val="00B050"/>
              </a:solidFill>
            </a:endParaRPr>
          </a:p>
          <a:p>
            <a:endParaRPr lang="zh-CN" altLang="en-US" sz="2000">
              <a:solidFill>
                <a:srgbClr val="00B050"/>
              </a:solidFill>
            </a:endParaRPr>
          </a:p>
          <a:p>
            <a:r>
              <a:rPr lang="zh-CN" altLang="en-US" sz="2000">
                <a:solidFill>
                  <a:srgbClr val="00B050"/>
                </a:solidFill>
              </a:rPr>
              <a:t>拟、观察、验证等不同层次的活动过程，获得丰富的观察物体的直</a:t>
            </a:r>
            <a:endParaRPr lang="zh-CN" altLang="en-US" sz="2000">
              <a:solidFill>
                <a:srgbClr val="00B050"/>
              </a:solidFill>
            </a:endParaRPr>
          </a:p>
          <a:p>
            <a:endParaRPr lang="zh-CN" altLang="en-US" sz="2000">
              <a:solidFill>
                <a:srgbClr val="00B050"/>
              </a:solidFill>
            </a:endParaRPr>
          </a:p>
          <a:p>
            <a:r>
              <a:rPr lang="zh-CN" altLang="en-US" sz="2000">
                <a:solidFill>
                  <a:srgbClr val="00B050"/>
                </a:solidFill>
              </a:rPr>
              <a:t>接经验，在头脑中形成表象，逐步发展空间观念。</a:t>
            </a:r>
            <a:endParaRPr lang="zh-CN" altLang="en-US" sz="2000">
              <a:solidFill>
                <a:srgbClr val="00B050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2605" y="157480"/>
            <a:ext cx="1877060" cy="698500"/>
          </a:xfrm>
        </p:spPr>
        <p:txBody>
          <a:bodyPr/>
          <a:p>
            <a:r>
              <a:rPr lang="zh-CN" altLang="en-US" sz="2800">
                <a:solidFill>
                  <a:srgbClr val="0070C0"/>
                </a:solidFill>
              </a:rPr>
              <a:t>教材分析</a:t>
            </a:r>
            <a:endParaRPr lang="zh-CN" altLang="en-US" sz="2800">
              <a:solidFill>
                <a:srgbClr val="0070C0"/>
              </a:solidFill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2384" y="4416266"/>
            <a:ext cx="1743075" cy="99298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7418070" y="286226"/>
            <a:ext cx="1743075" cy="99298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9535" y="157480"/>
            <a:ext cx="4377055" cy="5400040"/>
          </a:xfrm>
          <a:prstGeom prst="rect">
            <a:avLst/>
          </a:prstGeom>
        </p:spPr>
      </p:pic>
      <p:sp>
        <p:nvSpPr>
          <p:cNvPr id="11" name="圆角矩形标注 10"/>
          <p:cNvSpPr/>
          <p:nvPr/>
        </p:nvSpPr>
        <p:spPr>
          <a:xfrm>
            <a:off x="523875" y="1352550"/>
            <a:ext cx="2421890" cy="615315"/>
          </a:xfrm>
          <a:prstGeom prst="wedgeRoundRectCallout">
            <a:avLst>
              <a:gd name="adj1" fmla="val 65668"/>
              <a:gd name="adj2" fmla="val -43885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rgbClr val="00B050"/>
                </a:solidFill>
              </a:rPr>
              <a:t>能根据照片或直观图辨认从不同角度观察到的简单物体。</a:t>
            </a:r>
            <a:endParaRPr lang="zh-CN" altLang="en-US" sz="1400">
              <a:solidFill>
                <a:srgbClr val="00B050"/>
              </a:solidFill>
            </a:endParaRPr>
          </a:p>
        </p:txBody>
      </p:sp>
      <p:sp>
        <p:nvSpPr>
          <p:cNvPr id="13" name="圆角矩形标注 12"/>
          <p:cNvSpPr/>
          <p:nvPr/>
        </p:nvSpPr>
        <p:spPr>
          <a:xfrm>
            <a:off x="523875" y="2463800"/>
            <a:ext cx="2421890" cy="743585"/>
          </a:xfrm>
          <a:prstGeom prst="wedgeRoundRectCallout">
            <a:avLst>
              <a:gd name="adj1" fmla="val 66911"/>
              <a:gd name="adj2" fmla="val -1678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rgbClr val="00B050"/>
                </a:solidFill>
              </a:rPr>
              <a:t>体验从不同角度观察长方体，每次最多只能看到三个面。</a:t>
            </a:r>
            <a:endParaRPr lang="zh-CN" altLang="en-US" sz="1400">
              <a:solidFill>
                <a:srgbClr val="00B050"/>
              </a:solidFill>
            </a:endParaRPr>
          </a:p>
        </p:txBody>
      </p:sp>
      <p:sp>
        <p:nvSpPr>
          <p:cNvPr id="14" name="圆角矩形标注 13"/>
          <p:cNvSpPr/>
          <p:nvPr/>
        </p:nvSpPr>
        <p:spPr>
          <a:xfrm>
            <a:off x="522605" y="3618230"/>
            <a:ext cx="2290445" cy="698500"/>
          </a:xfrm>
          <a:prstGeom prst="wedgeRoundRectCallout">
            <a:avLst>
              <a:gd name="adj1" fmla="val 60937"/>
              <a:gd name="adj2" fmla="val -42487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rgbClr val="00B050"/>
                </a:solidFill>
              </a:rPr>
              <a:t>初步感知从相对位置观</a:t>
            </a:r>
            <a:endParaRPr lang="zh-CN" altLang="en-US" sz="1400">
              <a:solidFill>
                <a:srgbClr val="00B050"/>
              </a:solidFill>
            </a:endParaRPr>
          </a:p>
          <a:p>
            <a:pPr algn="ctr"/>
            <a:r>
              <a:rPr lang="zh-CN" altLang="en-US" sz="1400">
                <a:solidFill>
                  <a:srgbClr val="00B050"/>
                </a:solidFill>
              </a:rPr>
              <a:t>察到的形状是相反的。</a:t>
            </a:r>
            <a:endParaRPr lang="zh-CN" altLang="en-US" sz="1400">
              <a:solidFill>
                <a:srgbClr val="00B05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006590" y="1147445"/>
            <a:ext cx="6972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 </a:t>
            </a:r>
            <a:r>
              <a:rPr lang="zh-CN" altLang="en-US">
                <a:solidFill>
                  <a:srgbClr val="00B050"/>
                </a:solidFill>
              </a:rPr>
              <a:t>想象</a:t>
            </a:r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16" name="下箭头 15"/>
          <p:cNvSpPr/>
          <p:nvPr/>
        </p:nvSpPr>
        <p:spPr>
          <a:xfrm>
            <a:off x="7264400" y="1515745"/>
            <a:ext cx="182245" cy="324485"/>
          </a:xfrm>
          <a:prstGeom prst="downArrow">
            <a:avLst>
              <a:gd name="adj1" fmla="val 49825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7073265" y="1873250"/>
            <a:ext cx="7435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00B050"/>
                </a:solidFill>
              </a:rPr>
              <a:t>推理</a:t>
            </a:r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18" name="下箭头 17"/>
          <p:cNvSpPr/>
          <p:nvPr/>
        </p:nvSpPr>
        <p:spPr>
          <a:xfrm>
            <a:off x="7264400" y="3138170"/>
            <a:ext cx="182245" cy="3244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7073265" y="3437255"/>
            <a:ext cx="7442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00B050"/>
                </a:solidFill>
              </a:rPr>
              <a:t>观察</a:t>
            </a:r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20" name="下箭头 19"/>
          <p:cNvSpPr/>
          <p:nvPr/>
        </p:nvSpPr>
        <p:spPr>
          <a:xfrm>
            <a:off x="7264400" y="3805555"/>
            <a:ext cx="182245" cy="3244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7072630" y="4048125"/>
            <a:ext cx="7435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00B050"/>
                </a:solidFill>
              </a:rPr>
              <a:t>验证</a:t>
            </a:r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6" name="下箭头 5"/>
          <p:cNvSpPr/>
          <p:nvPr/>
        </p:nvSpPr>
        <p:spPr>
          <a:xfrm>
            <a:off x="7264400" y="2241550"/>
            <a:ext cx="182245" cy="324485"/>
          </a:xfrm>
          <a:prstGeom prst="downArrow">
            <a:avLst>
              <a:gd name="adj1" fmla="val 49825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035800" y="2673350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00B050"/>
                </a:solidFill>
              </a:rPr>
              <a:t>模拟</a:t>
            </a:r>
            <a:endParaRPr lang="zh-CN" altLang="en-US">
              <a:solidFill>
                <a:srgbClr val="00B050"/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3" grpId="0" bldLvl="0" animBg="1"/>
      <p:bldP spid="14" grpId="0" bldLvl="0" animBg="1"/>
      <p:bldP spid="16" grpId="0" bldLvl="0" animBg="1"/>
      <p:bldP spid="18" grpId="1" bldLvl="0" animBg="1"/>
      <p:bldP spid="20" grpId="2" bldLvl="0" animBg="1"/>
      <p:bldP spid="6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415290"/>
            <a:ext cx="2313305" cy="735330"/>
          </a:xfrm>
        </p:spPr>
        <p:txBody>
          <a:bodyPr/>
          <a:p>
            <a:r>
              <a:rPr lang="zh-CN" altLang="en-US" sz="2800">
                <a:solidFill>
                  <a:srgbClr val="0070C0"/>
                </a:solidFill>
              </a:rPr>
              <a:t>学情分析</a:t>
            </a:r>
            <a:endParaRPr lang="zh-CN" altLang="en-US" sz="2800">
              <a:solidFill>
                <a:srgbClr val="0070C0"/>
              </a:solidFill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2384" y="4416266"/>
            <a:ext cx="1743075" cy="99298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7408545" y="286226"/>
            <a:ext cx="1743075" cy="99298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80720" y="1754505"/>
            <a:ext cx="7563485" cy="23685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solidFill>
                  <a:srgbClr val="00B050"/>
                </a:solidFill>
              </a:rPr>
              <a:t>     </a:t>
            </a:r>
            <a:r>
              <a:rPr lang="en-US" altLang="zh-CN" sz="2000">
                <a:solidFill>
                  <a:srgbClr val="00B050"/>
                </a:solidFill>
              </a:rPr>
              <a:t> </a:t>
            </a:r>
            <a:r>
              <a:rPr lang="zh-CN" altLang="en-US" sz="2000">
                <a:solidFill>
                  <a:srgbClr val="00B050"/>
                </a:solidFill>
              </a:rPr>
              <a:t>三年级的孩子好奇、好动、好游戏，主要以形象思维为主，需</a:t>
            </a:r>
            <a:endParaRPr lang="zh-CN" altLang="en-US" sz="2000">
              <a:solidFill>
                <a:srgbClr val="00B050"/>
              </a:solidFill>
            </a:endParaRPr>
          </a:p>
          <a:p>
            <a:endParaRPr lang="zh-CN" altLang="en-US" sz="2000">
              <a:solidFill>
                <a:srgbClr val="00B050"/>
              </a:solidFill>
            </a:endParaRPr>
          </a:p>
          <a:p>
            <a:r>
              <a:rPr lang="zh-CN" altLang="en-US" sz="2000">
                <a:solidFill>
                  <a:srgbClr val="00B050"/>
                </a:solidFill>
              </a:rPr>
              <a:t>要借助直观形象的操作或与生活实际相关的具体情境，大胆去想、  </a:t>
            </a:r>
            <a:endParaRPr lang="zh-CN" altLang="en-US" sz="2000">
              <a:solidFill>
                <a:srgbClr val="00B050"/>
              </a:solidFill>
            </a:endParaRPr>
          </a:p>
          <a:p>
            <a:endParaRPr lang="zh-CN" altLang="en-US" sz="2000">
              <a:solidFill>
                <a:srgbClr val="00B050"/>
              </a:solidFill>
            </a:endParaRPr>
          </a:p>
          <a:p>
            <a:r>
              <a:rPr lang="zh-CN" altLang="en-US" sz="2000">
                <a:solidFill>
                  <a:srgbClr val="00B050"/>
                </a:solidFill>
              </a:rPr>
              <a:t>亲自去做，在想象、推理、模拟、观察、验证等活动中，获得丰富</a:t>
            </a:r>
            <a:endParaRPr lang="zh-CN" altLang="en-US" sz="2000">
              <a:solidFill>
                <a:srgbClr val="00B050"/>
              </a:solidFill>
            </a:endParaRPr>
          </a:p>
          <a:p>
            <a:endParaRPr lang="zh-CN" altLang="en-US" sz="2000">
              <a:solidFill>
                <a:srgbClr val="00B050"/>
              </a:solidFill>
            </a:endParaRPr>
          </a:p>
          <a:p>
            <a:r>
              <a:rPr lang="zh-CN" altLang="en-US" sz="2000">
                <a:solidFill>
                  <a:srgbClr val="00B050"/>
                </a:solidFill>
              </a:rPr>
              <a:t>的观察物体的直接经验，在头脑中形成表象，逐步发展空间观念。</a:t>
            </a:r>
            <a:endParaRPr lang="zh-CN" altLang="en-US" sz="2000">
              <a:solidFill>
                <a:srgbClr val="00B050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4985" y="210820"/>
            <a:ext cx="1999615" cy="725805"/>
          </a:xfrm>
        </p:spPr>
        <p:txBody>
          <a:bodyPr/>
          <a:p>
            <a:r>
              <a:rPr lang="zh-CN" altLang="en-US" sz="2800">
                <a:solidFill>
                  <a:srgbClr val="0070C0"/>
                </a:solidFill>
              </a:rPr>
              <a:t>学习目标:</a:t>
            </a:r>
            <a:endParaRPr lang="zh-CN" altLang="en-US" sz="2800">
              <a:solidFill>
                <a:srgbClr val="0070C0"/>
              </a:solidFill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2384" y="4416266"/>
            <a:ext cx="1743075" cy="99298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7408545" y="286226"/>
            <a:ext cx="1743075" cy="99298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70890" y="1144905"/>
            <a:ext cx="197231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rgbClr val="00B050"/>
                </a:solidFill>
              </a:rPr>
              <a:t>1.学生能根据照片或直观图辨认从不同角度观察到的简单物体。</a:t>
            </a:r>
            <a:endParaRPr lang="zh-CN" altLang="en-US" sz="1400">
              <a:solidFill>
                <a:srgbClr val="00B05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37870" y="2455545"/>
            <a:ext cx="203835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rgbClr val="00B050"/>
                </a:solidFill>
              </a:rPr>
              <a:t>2.在实物观察、空间想象和推理等活动中体验从不同角度观察长方体，每次最多只能看到三个面，积累观察物体的活动经验。</a:t>
            </a:r>
            <a:endParaRPr lang="zh-CN" altLang="en-US" sz="1400">
              <a:solidFill>
                <a:srgbClr val="00B05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21805" y="1279525"/>
            <a:ext cx="167386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rgbClr val="00B050"/>
                </a:solidFill>
              </a:rPr>
              <a:t>3.再想象、推理、观察、验证等活动中，初步发展合情推理和空间想象能力，形成初步的空间观念。</a:t>
            </a:r>
            <a:endParaRPr lang="zh-CN" altLang="en-US" sz="1400">
              <a:solidFill>
                <a:srgbClr val="00B05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80530" y="3386455"/>
            <a:ext cx="1715135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rgbClr val="00B050"/>
                </a:solidFill>
              </a:rPr>
              <a:t>4.在与他人合作交流中能简单描述自己的思考过程和结果，体验观察的乐趣。</a:t>
            </a:r>
            <a:endParaRPr lang="zh-CN" altLang="en-US" sz="1400">
              <a:solidFill>
                <a:srgbClr val="00B050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1315" y="286385"/>
            <a:ext cx="3879215" cy="532384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2384" y="4416266"/>
            <a:ext cx="1743075" cy="99298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7408545" y="286226"/>
            <a:ext cx="1743075" cy="99298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48945" y="412115"/>
            <a:ext cx="2387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rgbClr val="0070C0"/>
                </a:solidFill>
              </a:rPr>
              <a:t>教学重、难点：</a:t>
            </a:r>
            <a:endParaRPr lang="zh-CN" altLang="en-US" sz="2800">
              <a:solidFill>
                <a:srgbClr val="0070C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78205" y="4575810"/>
            <a:ext cx="20758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 sz="1400">
              <a:solidFill>
                <a:srgbClr val="00B050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1315" y="286385"/>
            <a:ext cx="3879215" cy="5323840"/>
          </a:xfrm>
          <a:prstGeom prst="rect">
            <a:avLst/>
          </a:prstGeom>
        </p:spPr>
      </p:pic>
      <p:sp>
        <p:nvSpPr>
          <p:cNvPr id="8" name="圆角矩形标注 7"/>
          <p:cNvSpPr/>
          <p:nvPr/>
        </p:nvSpPr>
        <p:spPr>
          <a:xfrm>
            <a:off x="6713855" y="1495425"/>
            <a:ext cx="1874520" cy="852805"/>
          </a:xfrm>
          <a:prstGeom prst="wedgeRoundRectCallout">
            <a:avLst>
              <a:gd name="adj1" fmla="val -67682"/>
              <a:gd name="adj2" fmla="val 3239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713855" y="1495425"/>
            <a:ext cx="184594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rgbClr val="0070C0"/>
                </a:solidFill>
                <a:sym typeface="+mn-ea"/>
              </a:rPr>
              <a:t>教学重点：</a:t>
            </a:r>
            <a:r>
              <a:rPr lang="zh-CN" altLang="en-US" sz="1400">
                <a:solidFill>
                  <a:srgbClr val="00B050"/>
                </a:solidFill>
                <a:sym typeface="+mn-ea"/>
              </a:rPr>
              <a:t>能结合具体实物辨认从不同角度看到的物体形状。</a:t>
            </a:r>
            <a:endParaRPr lang="zh-CN" altLang="en-US" sz="1400"/>
          </a:p>
        </p:txBody>
      </p:sp>
      <p:sp>
        <p:nvSpPr>
          <p:cNvPr id="13" name="圆角矩形标注 12"/>
          <p:cNvSpPr/>
          <p:nvPr/>
        </p:nvSpPr>
        <p:spPr>
          <a:xfrm>
            <a:off x="660400" y="2419985"/>
            <a:ext cx="1854200" cy="948690"/>
          </a:xfrm>
          <a:prstGeom prst="wedgeRoundRectCallout">
            <a:avLst>
              <a:gd name="adj1" fmla="val 77500"/>
              <a:gd name="adj2" fmla="val -15846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78205" y="2419985"/>
            <a:ext cx="1510030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rgbClr val="0070C0"/>
                </a:solidFill>
                <a:sym typeface="+mn-ea"/>
              </a:rPr>
              <a:t>学习难点：</a:t>
            </a:r>
            <a:r>
              <a:rPr lang="zh-CN" altLang="en-US" sz="1400">
                <a:solidFill>
                  <a:srgbClr val="00B050"/>
                </a:solidFill>
                <a:sym typeface="+mn-ea"/>
              </a:rPr>
              <a:t>初步感知观察物体时最多只能看到三个面。</a:t>
            </a:r>
            <a:endParaRPr lang="zh-CN" altLang="en-US" sz="1400">
              <a:solidFill>
                <a:srgbClr val="00B050"/>
              </a:solidFill>
            </a:endParaRPr>
          </a:p>
          <a:p>
            <a:endParaRPr lang="zh-CN" altLang="en-US" sz="1400"/>
          </a:p>
        </p:txBody>
      </p:sp>
      <p:sp>
        <p:nvSpPr>
          <p:cNvPr id="15" name="圆角矩形标注 14"/>
          <p:cNvSpPr/>
          <p:nvPr/>
        </p:nvSpPr>
        <p:spPr>
          <a:xfrm>
            <a:off x="6857365" y="3640455"/>
            <a:ext cx="1908175" cy="1023620"/>
          </a:xfrm>
          <a:prstGeom prst="wedgeRoundRectCallout">
            <a:avLst>
              <a:gd name="adj1" fmla="val -67138"/>
              <a:gd name="adj2" fmla="val 70143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6940550" y="3658235"/>
            <a:ext cx="176149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400">
                <a:solidFill>
                  <a:srgbClr val="0070C0"/>
                </a:solidFill>
                <a:sym typeface="+mn-ea"/>
              </a:rPr>
              <a:t>学习难点：</a:t>
            </a:r>
            <a:r>
              <a:rPr lang="zh-CN" altLang="en-US" sz="1400">
                <a:solidFill>
                  <a:srgbClr val="00B050"/>
                </a:solidFill>
                <a:sym typeface="+mn-ea"/>
              </a:rPr>
              <a:t>初步感知从相对位置观察到的形状是相反的。</a:t>
            </a:r>
            <a:endParaRPr lang="zh-CN" altLang="en-US" sz="1400">
              <a:solidFill>
                <a:srgbClr val="00B050"/>
              </a:solidFill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2" grpId="0"/>
      <p:bldP spid="13" grpId="0" bldLvl="0" animBg="1"/>
      <p:bldP spid="14" grpId="0"/>
      <p:bldP spid="15" grpId="0" bldLvl="0" animBg="1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835" y="419735"/>
            <a:ext cx="1686560" cy="572770"/>
          </a:xfrm>
        </p:spPr>
        <p:txBody>
          <a:bodyPr/>
          <a:p>
            <a:r>
              <a:rPr lang="zh-CN" altLang="en-US" sz="2800">
                <a:solidFill>
                  <a:srgbClr val="0070C0"/>
                </a:solidFill>
              </a:rPr>
              <a:t>创设情境</a:t>
            </a:r>
            <a:endParaRPr lang="zh-CN" altLang="en-US" sz="2800">
              <a:solidFill>
                <a:srgbClr val="0070C0"/>
              </a:solidFill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2384" y="4416266"/>
            <a:ext cx="1743075" cy="99298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7408545" y="286226"/>
            <a:ext cx="1743075" cy="992981"/>
          </a:xfrm>
          <a:prstGeom prst="rect">
            <a:avLst/>
          </a:prstGeom>
        </p:spPr>
      </p:pic>
      <p:pic>
        <p:nvPicPr>
          <p:cNvPr id="45" name="图片 45" descr="天安门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2450" y="286385"/>
            <a:ext cx="3775710" cy="2265680"/>
          </a:xfrm>
          <a:prstGeom prst="rect">
            <a:avLst/>
          </a:prstGeom>
        </p:spPr>
      </p:pic>
      <p:pic>
        <p:nvPicPr>
          <p:cNvPr id="42" name="图片 42" descr="天安门.1"/>
          <p:cNvPicPr>
            <a:picLocks noChangeAspect="1"/>
          </p:cNvPicPr>
          <p:nvPr/>
        </p:nvPicPr>
        <p:blipFill>
          <a:blip r:embed="rId3"/>
          <a:srcRect l="17510" t="19581" r="15571" b="22724"/>
          <a:stretch>
            <a:fillRect/>
          </a:stretch>
        </p:blipFill>
        <p:spPr>
          <a:xfrm>
            <a:off x="1270000" y="2685415"/>
            <a:ext cx="3849370" cy="2065020"/>
          </a:xfrm>
          <a:prstGeom prst="roundRect">
            <a:avLst/>
          </a:prstGeom>
        </p:spPr>
      </p:pic>
      <p:pic>
        <p:nvPicPr>
          <p:cNvPr id="47" name="图片 47" descr="天安门2"/>
          <p:cNvPicPr>
            <a:picLocks noChangeAspect="1"/>
          </p:cNvPicPr>
          <p:nvPr/>
        </p:nvPicPr>
        <p:blipFill>
          <a:blip r:embed="rId4"/>
          <a:srcRect l="12050" t="16338" r="20737" b="31101"/>
          <a:stretch>
            <a:fillRect/>
          </a:stretch>
        </p:blipFill>
        <p:spPr>
          <a:xfrm>
            <a:off x="5213985" y="2668588"/>
            <a:ext cx="3542030" cy="2097405"/>
          </a:xfrm>
          <a:prstGeom prst="roundRect">
            <a:avLst/>
          </a:prstGeom>
        </p:spPr>
      </p:pic>
      <p:pic>
        <p:nvPicPr>
          <p:cNvPr id="55" name="图片 55" descr="水立方.3"/>
          <p:cNvPicPr>
            <a:picLocks noChangeAspect="1"/>
          </p:cNvPicPr>
          <p:nvPr/>
        </p:nvPicPr>
        <p:blipFill>
          <a:blip r:embed="rId5"/>
          <a:srcRect l="4781" t="25163" r="16799" b="35892"/>
          <a:stretch>
            <a:fillRect/>
          </a:stretch>
        </p:blipFill>
        <p:spPr>
          <a:xfrm>
            <a:off x="2912745" y="286385"/>
            <a:ext cx="4135120" cy="1762760"/>
          </a:xfrm>
          <a:prstGeom prst="roundRect">
            <a:avLst/>
          </a:prstGeom>
        </p:spPr>
      </p:pic>
      <p:pic>
        <p:nvPicPr>
          <p:cNvPr id="51" name="图片 51" descr="水立方."/>
          <p:cNvPicPr>
            <a:picLocks noChangeAspect="1"/>
          </p:cNvPicPr>
          <p:nvPr/>
        </p:nvPicPr>
        <p:blipFill>
          <a:blip r:embed="rId6"/>
          <a:srcRect l="12322" t="48086" r="12057" b="20766"/>
          <a:stretch>
            <a:fillRect/>
          </a:stretch>
        </p:blipFill>
        <p:spPr>
          <a:xfrm>
            <a:off x="533400" y="2189480"/>
            <a:ext cx="3669665" cy="1499235"/>
          </a:xfrm>
          <a:prstGeom prst="roundRect">
            <a:avLst/>
          </a:prstGeom>
        </p:spPr>
      </p:pic>
      <p:pic>
        <p:nvPicPr>
          <p:cNvPr id="49" name="图片 49" descr="水立方"/>
          <p:cNvPicPr>
            <a:picLocks noChangeAspect="1"/>
          </p:cNvPicPr>
          <p:nvPr/>
        </p:nvPicPr>
        <p:blipFill>
          <a:blip r:embed="rId7"/>
          <a:srcRect l="6291" t="32379" r="5785" b="24293"/>
          <a:stretch>
            <a:fillRect/>
          </a:stretch>
        </p:blipFill>
        <p:spPr>
          <a:xfrm>
            <a:off x="4579620" y="2157095"/>
            <a:ext cx="3806190" cy="1531620"/>
          </a:xfrm>
          <a:prstGeom prst="round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88110" y="3828415"/>
            <a:ext cx="736854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solidFill>
                  <a:srgbClr val="00B050"/>
                </a:solidFill>
              </a:rPr>
              <a:t>       </a:t>
            </a:r>
            <a:r>
              <a:rPr lang="zh-CN" altLang="en-US" sz="2000">
                <a:solidFill>
                  <a:srgbClr val="00B050"/>
                </a:solidFill>
              </a:rPr>
              <a:t>创设情境贴近学生实际，能激发学习兴趣，调动学习积极性。有利于学生体验和理解、思考和探索。为接下来的教学，做好充分的知识、思维的准备。</a:t>
            </a:r>
            <a:endParaRPr lang="zh-CN" altLang="en-US" sz="2000">
              <a:solidFill>
                <a:srgbClr val="00B050"/>
              </a:solidFill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0685" y="447675"/>
            <a:ext cx="2921000" cy="1468120"/>
          </a:xfrm>
        </p:spPr>
        <p:txBody>
          <a:bodyPr>
            <a:normAutofit fontScale="90000"/>
          </a:bodyPr>
          <a:p>
            <a:br>
              <a:rPr lang="zh-CN" altLang="en-US" sz="2800">
                <a:solidFill>
                  <a:srgbClr val="0070C0"/>
                </a:solidFill>
                <a:sym typeface="+mn-ea"/>
              </a:rPr>
            </a:br>
            <a:br>
              <a:rPr lang="zh-CN" altLang="en-US" sz="2800">
                <a:solidFill>
                  <a:srgbClr val="0070C0"/>
                </a:solidFill>
                <a:sym typeface="+mn-ea"/>
              </a:rPr>
            </a:br>
            <a:br>
              <a:rPr lang="zh-CN" altLang="en-US" sz="2000">
                <a:solidFill>
                  <a:srgbClr val="00B050"/>
                </a:solidFill>
              </a:rPr>
            </a:br>
            <a:br>
              <a:rPr lang="zh-CN" altLang="en-US" sz="2000">
                <a:solidFill>
                  <a:srgbClr val="0070C0"/>
                </a:solidFill>
                <a:sym typeface="+mn-ea"/>
              </a:rPr>
            </a:br>
            <a:endParaRPr lang="zh-CN" altLang="en-US" sz="2000">
              <a:solidFill>
                <a:srgbClr val="00B050"/>
              </a:solidFill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2384" y="4416266"/>
            <a:ext cx="1743075" cy="99298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7408545" y="286226"/>
            <a:ext cx="1743075" cy="99298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03555" y="447675"/>
            <a:ext cx="32124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solidFill>
                  <a:srgbClr val="0070C0"/>
                </a:solidFill>
                <a:sym typeface="+mn-ea"/>
              </a:rPr>
              <a:t>活动一：想一想，连一连</a:t>
            </a:r>
            <a:endParaRPr lang="zh-CN" altLang="en-US" sz="2000">
              <a:solidFill>
                <a:srgbClr val="0070C0"/>
              </a:solidFill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5290" y="4347845"/>
            <a:ext cx="2108200" cy="117284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104390" y="4807585"/>
            <a:ext cx="45700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rgbClr val="00B050"/>
                </a:solidFill>
              </a:rPr>
              <a:t>意图：根据给出的直观图观察想象，尝试做出判断。激发学生观察物体的已有经验，发挥他们的空间想象力。</a:t>
            </a:r>
            <a:endParaRPr lang="zh-CN" altLang="en-US" sz="1400">
              <a:solidFill>
                <a:srgbClr val="00B050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290445" y="1433830"/>
            <a:ext cx="671830" cy="634365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331720" y="1433830"/>
            <a:ext cx="589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>
                <a:solidFill>
                  <a:srgbClr val="00B050"/>
                </a:solidFill>
              </a:rPr>
              <a:t>思考</a:t>
            </a:r>
            <a:endParaRPr lang="zh-CN" altLang="en-US" sz="1600">
              <a:solidFill>
                <a:srgbClr val="00B050"/>
              </a:solidFill>
            </a:endParaRPr>
          </a:p>
          <a:p>
            <a:r>
              <a:rPr lang="zh-CN" altLang="en-US" sz="1600">
                <a:solidFill>
                  <a:srgbClr val="00B050"/>
                </a:solidFill>
              </a:rPr>
              <a:t>观察</a:t>
            </a:r>
            <a:endParaRPr lang="zh-CN" altLang="en-US" sz="1600">
              <a:solidFill>
                <a:srgbClr val="00B050"/>
              </a:solidFill>
            </a:endParaRPr>
          </a:p>
        </p:txBody>
      </p:sp>
      <p:sp>
        <p:nvSpPr>
          <p:cNvPr id="17" name="流程图: 可选过程 16"/>
          <p:cNvSpPr/>
          <p:nvPr/>
        </p:nvSpPr>
        <p:spPr>
          <a:xfrm>
            <a:off x="1503680" y="2372360"/>
            <a:ext cx="1341120" cy="1847850"/>
          </a:xfrm>
          <a:prstGeom prst="flowChartAlternateProcess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503680" y="2421255"/>
            <a:ext cx="145923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rgbClr val="00B050"/>
                </a:solidFill>
              </a:rPr>
              <a:t>设计意图：通过观</a:t>
            </a:r>
            <a:endParaRPr lang="zh-CN" altLang="en-US" sz="1200">
              <a:solidFill>
                <a:srgbClr val="00B050"/>
              </a:solidFill>
            </a:endParaRPr>
          </a:p>
          <a:p>
            <a:r>
              <a:rPr lang="zh-CN" altLang="en-US" sz="1200">
                <a:solidFill>
                  <a:srgbClr val="00B050"/>
                </a:solidFill>
              </a:rPr>
              <a:t>察情景图，提取、</a:t>
            </a:r>
            <a:endParaRPr lang="zh-CN" altLang="en-US" sz="1200">
              <a:solidFill>
                <a:srgbClr val="00B050"/>
              </a:solidFill>
            </a:endParaRPr>
          </a:p>
          <a:p>
            <a:r>
              <a:rPr lang="zh-CN" altLang="en-US" sz="1200">
                <a:solidFill>
                  <a:srgbClr val="00B050"/>
                </a:solidFill>
              </a:rPr>
              <a:t>输出数学信息，提</a:t>
            </a:r>
            <a:endParaRPr lang="zh-CN" altLang="en-US" sz="1200">
              <a:solidFill>
                <a:srgbClr val="00B050"/>
              </a:solidFill>
            </a:endParaRPr>
          </a:p>
          <a:p>
            <a:r>
              <a:rPr lang="zh-CN" altLang="en-US" sz="1200">
                <a:solidFill>
                  <a:srgbClr val="00B050"/>
                </a:solidFill>
              </a:rPr>
              <a:t>高学生观察、表达</a:t>
            </a:r>
            <a:endParaRPr lang="zh-CN" altLang="en-US" sz="1200">
              <a:solidFill>
                <a:srgbClr val="00B050"/>
              </a:solidFill>
            </a:endParaRPr>
          </a:p>
          <a:p>
            <a:r>
              <a:rPr lang="zh-CN" altLang="en-US" sz="1200">
                <a:solidFill>
                  <a:srgbClr val="00B050"/>
                </a:solidFill>
              </a:rPr>
              <a:t>交流的能力，明确</a:t>
            </a:r>
            <a:endParaRPr lang="zh-CN" altLang="en-US" sz="1200">
              <a:solidFill>
                <a:srgbClr val="00B050"/>
              </a:solidFill>
            </a:endParaRPr>
          </a:p>
          <a:p>
            <a:r>
              <a:rPr lang="zh-CN" altLang="en-US" sz="1200">
                <a:solidFill>
                  <a:srgbClr val="00B050"/>
                </a:solidFill>
              </a:rPr>
              <a:t>观察位置的不同，</a:t>
            </a:r>
            <a:endParaRPr lang="zh-CN" altLang="en-US" sz="1200">
              <a:solidFill>
                <a:srgbClr val="00B050"/>
              </a:solidFill>
            </a:endParaRPr>
          </a:p>
          <a:p>
            <a:r>
              <a:rPr lang="zh-CN" altLang="en-US" sz="1200">
                <a:solidFill>
                  <a:srgbClr val="00B050"/>
                </a:solidFill>
              </a:rPr>
              <a:t>也为后面观察和推</a:t>
            </a:r>
            <a:endParaRPr lang="zh-CN" altLang="en-US" sz="1200">
              <a:solidFill>
                <a:srgbClr val="00B050"/>
              </a:solidFill>
            </a:endParaRPr>
          </a:p>
          <a:p>
            <a:r>
              <a:rPr lang="zh-CN" altLang="en-US" sz="1200">
                <a:solidFill>
                  <a:srgbClr val="00B050"/>
                </a:solidFill>
              </a:rPr>
              <a:t>理，做好铺垫。</a:t>
            </a:r>
            <a:endParaRPr lang="zh-CN" altLang="en-US" sz="1200">
              <a:solidFill>
                <a:srgbClr val="00B050"/>
              </a:solidFill>
            </a:endParaRPr>
          </a:p>
        </p:txBody>
      </p:sp>
      <p:sp>
        <p:nvSpPr>
          <p:cNvPr id="19" name="右箭头 18"/>
          <p:cNvSpPr/>
          <p:nvPr/>
        </p:nvSpPr>
        <p:spPr>
          <a:xfrm>
            <a:off x="3378200" y="1569085"/>
            <a:ext cx="601345" cy="3124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4323080" y="1433830"/>
            <a:ext cx="671830" cy="634365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364355" y="1435100"/>
            <a:ext cx="589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>
                <a:solidFill>
                  <a:srgbClr val="00B050"/>
                </a:solidFill>
              </a:rPr>
              <a:t>想象</a:t>
            </a:r>
            <a:endParaRPr lang="zh-CN" altLang="en-US" sz="1600">
              <a:solidFill>
                <a:srgbClr val="00B050"/>
              </a:solidFill>
            </a:endParaRPr>
          </a:p>
          <a:p>
            <a:r>
              <a:rPr lang="zh-CN" altLang="en-US" sz="1600">
                <a:solidFill>
                  <a:srgbClr val="00B050"/>
                </a:solidFill>
              </a:rPr>
              <a:t>比较</a:t>
            </a:r>
            <a:endParaRPr lang="zh-CN" altLang="en-US" sz="1600">
              <a:solidFill>
                <a:srgbClr val="00B050"/>
              </a:solidFill>
            </a:endParaRPr>
          </a:p>
        </p:txBody>
      </p:sp>
      <p:sp>
        <p:nvSpPr>
          <p:cNvPr id="22" name="流程图: 可选过程 21"/>
          <p:cNvSpPr/>
          <p:nvPr/>
        </p:nvSpPr>
        <p:spPr>
          <a:xfrm>
            <a:off x="3901440" y="2372360"/>
            <a:ext cx="1341120" cy="1848485"/>
          </a:xfrm>
          <a:prstGeom prst="flowChartAlternateProcess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3901440" y="2421255"/>
            <a:ext cx="140208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>
                <a:solidFill>
                  <a:srgbClr val="00B050"/>
                </a:solidFill>
              </a:rPr>
              <a:t>淘气、笑笑和小红</a:t>
            </a:r>
            <a:endParaRPr lang="zh-CN" altLang="en-US" sz="1200">
              <a:solidFill>
                <a:srgbClr val="00B050"/>
              </a:solidFill>
            </a:endParaRPr>
          </a:p>
          <a:p>
            <a:pPr algn="l"/>
            <a:r>
              <a:rPr lang="zh-CN" altLang="en-US" sz="1200">
                <a:solidFill>
                  <a:srgbClr val="00B050"/>
                </a:solidFill>
              </a:rPr>
              <a:t>分别能看到的投票</a:t>
            </a:r>
            <a:endParaRPr lang="zh-CN" altLang="en-US" sz="1200">
              <a:solidFill>
                <a:srgbClr val="00B050"/>
              </a:solidFill>
            </a:endParaRPr>
          </a:p>
          <a:p>
            <a:pPr algn="l"/>
            <a:r>
              <a:rPr lang="zh-CN" altLang="en-US" sz="1200">
                <a:solidFill>
                  <a:srgbClr val="00B050"/>
                </a:solidFill>
              </a:rPr>
              <a:t>箱是什么样子？</a:t>
            </a:r>
            <a:endParaRPr lang="zh-CN" altLang="en-US" sz="1200">
              <a:solidFill>
                <a:srgbClr val="00B050"/>
              </a:solidFill>
            </a:endParaRPr>
          </a:p>
          <a:p>
            <a:pPr algn="l"/>
            <a:r>
              <a:rPr lang="zh-CN" altLang="en-US" sz="1200">
                <a:solidFill>
                  <a:srgbClr val="00B050"/>
                </a:solidFill>
              </a:rPr>
              <a:t>想象自己站在图中</a:t>
            </a:r>
            <a:endParaRPr lang="zh-CN" altLang="en-US" sz="1200">
              <a:solidFill>
                <a:srgbClr val="00B050"/>
              </a:solidFill>
            </a:endParaRPr>
          </a:p>
          <a:p>
            <a:pPr algn="l"/>
            <a:r>
              <a:rPr lang="zh-CN" altLang="en-US" sz="1200">
                <a:solidFill>
                  <a:srgbClr val="00B050"/>
                </a:solidFill>
              </a:rPr>
              <a:t>小朋友的位置看到</a:t>
            </a:r>
            <a:endParaRPr lang="zh-CN" altLang="en-US" sz="1200">
              <a:solidFill>
                <a:srgbClr val="00B050"/>
              </a:solidFill>
            </a:endParaRPr>
          </a:p>
          <a:p>
            <a:pPr algn="l"/>
            <a:r>
              <a:rPr lang="zh-CN" altLang="en-US" sz="1200">
                <a:solidFill>
                  <a:srgbClr val="00B050"/>
                </a:solidFill>
              </a:rPr>
              <a:t>的投票箱是什么样</a:t>
            </a:r>
            <a:endParaRPr lang="zh-CN" altLang="en-US" sz="1200">
              <a:solidFill>
                <a:srgbClr val="00B050"/>
              </a:solidFill>
            </a:endParaRPr>
          </a:p>
          <a:p>
            <a:pPr algn="l"/>
            <a:r>
              <a:rPr lang="zh-CN" altLang="en-US" sz="1200">
                <a:solidFill>
                  <a:srgbClr val="00B050"/>
                </a:solidFill>
              </a:rPr>
              <a:t>子？把想象的景象</a:t>
            </a:r>
            <a:endParaRPr lang="zh-CN" altLang="en-US" sz="1200">
              <a:solidFill>
                <a:srgbClr val="00B050"/>
              </a:solidFill>
            </a:endParaRPr>
          </a:p>
          <a:p>
            <a:pPr algn="l"/>
            <a:r>
              <a:rPr lang="zh-CN" altLang="en-US" sz="1200">
                <a:solidFill>
                  <a:srgbClr val="00B050"/>
                </a:solidFill>
              </a:rPr>
              <a:t>和淘气他们看到的</a:t>
            </a:r>
            <a:endParaRPr lang="zh-CN" altLang="en-US" sz="1200">
              <a:solidFill>
                <a:srgbClr val="00B050"/>
              </a:solidFill>
            </a:endParaRPr>
          </a:p>
          <a:p>
            <a:pPr algn="l"/>
            <a:r>
              <a:rPr lang="zh-CN" altLang="en-US" sz="1200">
                <a:solidFill>
                  <a:srgbClr val="00B050"/>
                </a:solidFill>
              </a:rPr>
              <a:t>三幅图进行比较。</a:t>
            </a:r>
            <a:endParaRPr lang="zh-CN" altLang="en-US" sz="1200">
              <a:solidFill>
                <a:srgbClr val="00B050"/>
              </a:solidFill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1780" y="2256790"/>
            <a:ext cx="981075" cy="6953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3550" y="2830195"/>
            <a:ext cx="614045" cy="75057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1440" y="3652520"/>
            <a:ext cx="1341755" cy="565785"/>
          </a:xfrm>
          <a:prstGeom prst="rect">
            <a:avLst/>
          </a:prstGeom>
        </p:spPr>
      </p:pic>
      <p:sp>
        <p:nvSpPr>
          <p:cNvPr id="28" name="右箭头 27"/>
          <p:cNvSpPr/>
          <p:nvPr/>
        </p:nvSpPr>
        <p:spPr>
          <a:xfrm>
            <a:off x="5432425" y="1570355"/>
            <a:ext cx="601345" cy="3124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6487795" y="1383665"/>
            <a:ext cx="671830" cy="634365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6529070" y="1434465"/>
            <a:ext cx="589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>
                <a:solidFill>
                  <a:srgbClr val="00B050"/>
                </a:solidFill>
              </a:rPr>
              <a:t>判断</a:t>
            </a:r>
            <a:endParaRPr lang="zh-CN" altLang="en-US" sz="1600">
              <a:solidFill>
                <a:srgbClr val="00B050"/>
              </a:solidFill>
            </a:endParaRPr>
          </a:p>
          <a:p>
            <a:r>
              <a:rPr lang="zh-CN" altLang="en-US" sz="1600">
                <a:solidFill>
                  <a:srgbClr val="00B050"/>
                </a:solidFill>
              </a:rPr>
              <a:t>交流</a:t>
            </a:r>
            <a:endParaRPr lang="zh-CN" altLang="en-US" sz="1600">
              <a:solidFill>
                <a:srgbClr val="00B050"/>
              </a:solidFill>
            </a:endParaRPr>
          </a:p>
        </p:txBody>
      </p:sp>
      <p:sp>
        <p:nvSpPr>
          <p:cNvPr id="32" name="流程图: 可选过程 31"/>
          <p:cNvSpPr/>
          <p:nvPr/>
        </p:nvSpPr>
        <p:spPr>
          <a:xfrm>
            <a:off x="6168390" y="2374900"/>
            <a:ext cx="2175510" cy="1845945"/>
          </a:xfrm>
          <a:prstGeom prst="flowChartAlternateProcess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8390" y="2443480"/>
            <a:ext cx="2118995" cy="1731010"/>
          </a:xfrm>
          <a:prstGeom prst="roundRect">
            <a:avLst/>
          </a:prstGeom>
        </p:spPr>
      </p:pic>
      <p:cxnSp>
        <p:nvCxnSpPr>
          <p:cNvPr id="37" name="直接连接符 36"/>
          <p:cNvCxnSpPr/>
          <p:nvPr/>
        </p:nvCxnSpPr>
        <p:spPr>
          <a:xfrm flipV="1">
            <a:off x="6624320" y="3623945"/>
            <a:ext cx="656590" cy="278130"/>
          </a:xfrm>
          <a:prstGeom prst="line">
            <a:avLst/>
          </a:prstGeom>
          <a:ln>
            <a:solidFill>
              <a:srgbClr val="045904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V="1">
            <a:off x="7408545" y="3580765"/>
            <a:ext cx="463550" cy="306705"/>
          </a:xfrm>
          <a:prstGeom prst="line">
            <a:avLst/>
          </a:prstGeom>
          <a:ln>
            <a:solidFill>
              <a:srgbClr val="045904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6681470" y="3460115"/>
            <a:ext cx="1134110" cy="498475"/>
          </a:xfrm>
          <a:prstGeom prst="line">
            <a:avLst/>
          </a:prstGeom>
          <a:ln>
            <a:solidFill>
              <a:srgbClr val="045904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8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6" grpId="0"/>
      <p:bldP spid="17" grpId="0" bldLvl="0" animBg="1"/>
      <p:bldP spid="8" grpId="1"/>
      <p:bldP spid="19" grpId="0" bldLvl="0" animBg="1"/>
      <p:bldP spid="20" grpId="0" bldLvl="0" animBg="1"/>
      <p:bldP spid="21" grpId="0"/>
      <p:bldP spid="22" grpId="0" bldLvl="0" animBg="1"/>
      <p:bldP spid="23" grpId="0"/>
      <p:bldP spid="23" grpId="1"/>
      <p:bldP spid="28" grpId="0" bldLvl="0" animBg="1"/>
      <p:bldP spid="29" grpId="0" bldLvl="0" animBg="1"/>
      <p:bldP spid="31" grpId="0"/>
      <p:bldP spid="32" grpId="0" bldLvl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2925" y="201295"/>
            <a:ext cx="1888490" cy="1162685"/>
          </a:xfrm>
        </p:spPr>
        <p:txBody>
          <a:bodyPr>
            <a:normAutofit/>
          </a:bodyPr>
          <a:p>
            <a:br>
              <a:rPr lang="zh-CN" altLang="en-US" sz="3200">
                <a:solidFill>
                  <a:srgbClr val="0070C0"/>
                </a:solidFill>
              </a:rPr>
            </a:br>
            <a:endParaRPr lang="zh-CN" altLang="en-US" sz="3200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2384" y="4416266"/>
            <a:ext cx="1743075" cy="99298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7408545" y="286226"/>
            <a:ext cx="1743075" cy="99298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71170" y="328930"/>
            <a:ext cx="30822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solidFill>
                  <a:srgbClr val="0070C0"/>
                </a:solidFill>
                <a:sym typeface="+mn-ea"/>
              </a:rPr>
              <a:t>活动二：看一看，说一说</a:t>
            </a:r>
            <a:endParaRPr lang="zh-CN" altLang="en-US" sz="2000">
              <a:solidFill>
                <a:srgbClr val="0070C0"/>
              </a:solidFill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1380" y="3991610"/>
            <a:ext cx="1746885" cy="15906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765935" y="4686300"/>
            <a:ext cx="56426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rgbClr val="00B050"/>
                </a:solidFill>
              </a:rPr>
              <a:t>意图：数学教育必须牢牢把握住“实践”这个数学的本源。因此，我鼓励学生大胆去想、引导学生亲自去做。让学生提出猜想、模拟观察、验证猜想、推理说明，从而有效发展观察物体的活动经验以及空间想象与推理能力。</a:t>
            </a:r>
            <a:endParaRPr lang="zh-CN" altLang="en-US" sz="1200">
              <a:solidFill>
                <a:srgbClr val="00B050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932815" y="1146175"/>
            <a:ext cx="957580" cy="90487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00B050"/>
                </a:solidFill>
                <a:sym typeface="+mn-ea"/>
              </a:rPr>
              <a:t>提出             猜想</a:t>
            </a:r>
            <a:endParaRPr lang="zh-CN" altLang="en-US"/>
          </a:p>
        </p:txBody>
      </p:sp>
      <p:sp>
        <p:nvSpPr>
          <p:cNvPr id="12" name="右箭头 11"/>
          <p:cNvSpPr/>
          <p:nvPr/>
        </p:nvSpPr>
        <p:spPr>
          <a:xfrm>
            <a:off x="2152650" y="1478280"/>
            <a:ext cx="532765" cy="2406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3020695" y="1146175"/>
            <a:ext cx="914400" cy="90360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00B050"/>
                </a:solidFill>
                <a:sym typeface="+mn-ea"/>
              </a:rPr>
              <a:t>模拟观察</a:t>
            </a:r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15" name="右箭头 14"/>
          <p:cNvSpPr/>
          <p:nvPr/>
        </p:nvSpPr>
        <p:spPr>
          <a:xfrm>
            <a:off x="4298315" y="1478280"/>
            <a:ext cx="547370" cy="2406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5090160" y="1145540"/>
            <a:ext cx="890270" cy="90424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00B050"/>
                </a:solidFill>
              </a:rPr>
              <a:t>验证猜想</a:t>
            </a:r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17" name="右箭头 16"/>
          <p:cNvSpPr/>
          <p:nvPr/>
        </p:nvSpPr>
        <p:spPr>
          <a:xfrm>
            <a:off x="6302375" y="1478280"/>
            <a:ext cx="499110" cy="2406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7061200" y="1144270"/>
            <a:ext cx="906780" cy="90551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00B050"/>
                </a:solidFill>
              </a:rPr>
              <a:t>推理说明</a:t>
            </a:r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932815" y="2371090"/>
            <a:ext cx="957580" cy="129413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48360" y="2541270"/>
            <a:ext cx="112712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400">
                <a:solidFill>
                  <a:srgbClr val="0070C0"/>
                </a:solidFill>
              </a:rPr>
              <a:t>站在不同位</a:t>
            </a:r>
            <a:endParaRPr lang="zh-CN" altLang="en-US" sz="1400">
              <a:solidFill>
                <a:srgbClr val="0070C0"/>
              </a:solidFill>
            </a:endParaRPr>
          </a:p>
          <a:p>
            <a:pPr algn="l"/>
            <a:r>
              <a:rPr lang="zh-CN" altLang="en-US" sz="1400">
                <a:solidFill>
                  <a:srgbClr val="0070C0"/>
                </a:solidFill>
              </a:rPr>
              <a:t>置，每次观</a:t>
            </a:r>
            <a:endParaRPr lang="zh-CN" altLang="en-US" sz="1400">
              <a:solidFill>
                <a:srgbClr val="0070C0"/>
              </a:solidFill>
            </a:endParaRPr>
          </a:p>
          <a:p>
            <a:pPr algn="l"/>
            <a:r>
              <a:rPr lang="zh-CN" altLang="en-US" sz="1400">
                <a:solidFill>
                  <a:srgbClr val="0070C0"/>
                </a:solidFill>
              </a:rPr>
              <a:t>察最多只能</a:t>
            </a:r>
            <a:endParaRPr lang="zh-CN" altLang="en-US" sz="1400">
              <a:solidFill>
                <a:srgbClr val="0070C0"/>
              </a:solidFill>
            </a:endParaRPr>
          </a:p>
          <a:p>
            <a:pPr algn="l"/>
            <a:r>
              <a:rPr lang="zh-CN" altLang="en-US" sz="1400">
                <a:solidFill>
                  <a:srgbClr val="0070C0"/>
                </a:solidFill>
              </a:rPr>
              <a:t>看到三个面。</a:t>
            </a:r>
            <a:endParaRPr lang="zh-CN" altLang="en-US" sz="1400">
              <a:solidFill>
                <a:srgbClr val="0070C0"/>
              </a:solidFill>
            </a:endParaRPr>
          </a:p>
        </p:txBody>
      </p:sp>
      <p:pic>
        <p:nvPicPr>
          <p:cNvPr id="24" name="图片 1" descr="479738d066580dcc7974c3ea275c685"/>
          <p:cNvPicPr>
            <a:picLocks noChangeAspect="1"/>
          </p:cNvPicPr>
          <p:nvPr/>
        </p:nvPicPr>
        <p:blipFill>
          <a:blip r:embed="rId3"/>
          <a:srcRect l="4111" t="15949" r="2930" b="37664"/>
          <a:stretch>
            <a:fillRect/>
          </a:stretch>
        </p:blipFill>
        <p:spPr>
          <a:xfrm>
            <a:off x="4151630" y="2232660"/>
            <a:ext cx="2981960" cy="1311275"/>
          </a:xfrm>
          <a:prstGeom prst="roundRect">
            <a:avLst/>
          </a:prstGeom>
        </p:spPr>
      </p:pic>
      <p:pic>
        <p:nvPicPr>
          <p:cNvPr id="25" name="图片 2" descr="f775bd90b5be3fa0a7da6178228cda9"/>
          <p:cNvPicPr>
            <a:picLocks noChangeAspect="1"/>
          </p:cNvPicPr>
          <p:nvPr/>
        </p:nvPicPr>
        <p:blipFill>
          <a:blip r:embed="rId4"/>
          <a:srcRect l="18604" t="273" r="6728" b="42983"/>
          <a:stretch>
            <a:fillRect/>
          </a:stretch>
        </p:blipFill>
        <p:spPr>
          <a:xfrm>
            <a:off x="4151630" y="3736975"/>
            <a:ext cx="2842895" cy="1379855"/>
          </a:xfrm>
          <a:prstGeom prst="roundRect">
            <a:avLst/>
          </a:prstGeom>
        </p:spPr>
      </p:pic>
      <p:pic>
        <p:nvPicPr>
          <p:cNvPr id="26" name="图片 3" descr="ea977a7843948f39468f38cc27c749a"/>
          <p:cNvPicPr>
            <a:picLocks noChangeAspect="1"/>
          </p:cNvPicPr>
          <p:nvPr/>
        </p:nvPicPr>
        <p:blipFill>
          <a:blip r:embed="rId5"/>
          <a:srcRect l="20051" t="10448" r="15047" b="23453"/>
          <a:stretch>
            <a:fillRect/>
          </a:stretch>
        </p:blipFill>
        <p:spPr>
          <a:xfrm>
            <a:off x="624840" y="2221230"/>
            <a:ext cx="2928620" cy="2218055"/>
          </a:xfrm>
          <a:prstGeom prst="roundRect">
            <a:avLst/>
          </a:prstGeom>
        </p:spPr>
      </p:pic>
      <p:sp>
        <p:nvSpPr>
          <p:cNvPr id="27" name="横卷形 26"/>
          <p:cNvSpPr/>
          <p:nvPr/>
        </p:nvSpPr>
        <p:spPr>
          <a:xfrm>
            <a:off x="4949825" y="2602230"/>
            <a:ext cx="2458720" cy="1316990"/>
          </a:xfrm>
          <a:prstGeom prst="horizont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00B050"/>
                </a:solidFill>
              </a:rPr>
              <a:t>站在不同位置，每次观察最多只能看到三个面。</a:t>
            </a:r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29" name="左右箭头 28"/>
          <p:cNvSpPr/>
          <p:nvPr/>
        </p:nvSpPr>
        <p:spPr>
          <a:xfrm>
            <a:off x="3676650" y="3105150"/>
            <a:ext cx="1169035" cy="311785"/>
          </a:xfrm>
          <a:prstGeom prst="leftRightArrow">
            <a:avLst>
              <a:gd name="adj1" fmla="val 49579"/>
              <a:gd name="adj2" fmla="val 50000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1010" y="2541270"/>
            <a:ext cx="1751965" cy="1577340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5890895" y="3296920"/>
            <a:ext cx="411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00B050"/>
                </a:solidFill>
              </a:rPr>
              <a:t>前</a:t>
            </a:r>
            <a:endParaRPr lang="zh-CN" altLang="en-US">
              <a:solidFill>
                <a:srgbClr val="00B050"/>
              </a:solidFill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45904"/>
                                      </p:to>
                                    </p:animClr>
                                    <p:set>
                                      <p:cBhvr>
                                        <p:cTn id="1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bldLvl="0" animBg="1"/>
      <p:bldP spid="13" grpId="0" bldLvl="0" animBg="1" uiExpand="1" build="allAtOnce"/>
      <p:bldP spid="11" grpId="0" bldLvl="0" animBg="1"/>
      <p:bldP spid="15" grpId="0" bldLvl="0" animBg="1"/>
      <p:bldP spid="17" grpId="0" bldLvl="0" animBg="1"/>
      <p:bldP spid="16" grpId="0" bldLvl="0" animBg="1" uiExpand="1" build="allAtOnce"/>
      <p:bldP spid="18" grpId="0" bldLvl="0" animBg="1" build="allAtOnce"/>
      <p:bldP spid="7" grpId="0" bldLvl="0" animBg="1"/>
      <p:bldP spid="14" grpId="0"/>
      <p:bldP spid="7" grpId="1" bldLvl="0" animBg="1"/>
      <p:bldP spid="14" grpId="1"/>
      <p:bldP spid="27" grpId="0" bldLvl="0" animBg="1"/>
      <p:bldP spid="29" grpId="0" animBg="1"/>
      <p:bldP spid="2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2730" y="102870"/>
            <a:ext cx="2094230" cy="1360805"/>
          </a:xfrm>
        </p:spPr>
        <p:txBody>
          <a:bodyPr>
            <a:normAutofit/>
          </a:bodyPr>
          <a:p>
            <a:br>
              <a:rPr lang="zh-CN" altLang="en-US" sz="2800">
                <a:solidFill>
                  <a:srgbClr val="0070C0"/>
                </a:solidFill>
              </a:rPr>
            </a:br>
            <a:endParaRPr lang="zh-CN" altLang="en-US" sz="2800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8574" y="4416266"/>
            <a:ext cx="1743075" cy="99298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7408545" y="286226"/>
            <a:ext cx="1743075" cy="99298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7665" y="417195"/>
            <a:ext cx="31032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70C0"/>
                </a:solidFill>
                <a:sym typeface="+mn-ea"/>
              </a:rPr>
              <a:t> </a:t>
            </a:r>
            <a:r>
              <a:rPr lang="zh-CN" altLang="en-US" sz="2000">
                <a:solidFill>
                  <a:srgbClr val="0070C0"/>
                </a:solidFill>
                <a:sym typeface="+mn-ea"/>
              </a:rPr>
              <a:t>活动三：想一想，看一看</a:t>
            </a:r>
            <a:endParaRPr lang="zh-CN" altLang="en-US" sz="2000">
              <a:solidFill>
                <a:srgbClr val="0070C0"/>
              </a:solidFill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3170" y="241300"/>
            <a:ext cx="3356610" cy="8623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0" y="2181225"/>
            <a:ext cx="1866265" cy="213868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223135" y="4416425"/>
            <a:ext cx="645731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rgbClr val="00B050"/>
                </a:solidFill>
              </a:rPr>
              <a:t>设计意图：皮亚杰说空间观念的形成不像拍照，要想建立空间观念，必须有动手做的过程。因此，我鼓励学生大胆去想、引导学生亲自去做。学生亲身经历了想象-推理-观察-验证的过程，能有效发展学生的合情推理和空间想象能力，积累空间想象的活动经验，形成初步的空间观念。</a:t>
            </a:r>
            <a:endParaRPr lang="zh-CN" altLang="en-US" sz="1400">
              <a:solidFill>
                <a:srgbClr val="00B050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1198245" y="1219200"/>
            <a:ext cx="746125" cy="80264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276985" y="1330960"/>
            <a:ext cx="589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>
                <a:solidFill>
                  <a:srgbClr val="00B050"/>
                </a:solidFill>
              </a:rPr>
              <a:t>观察</a:t>
            </a:r>
            <a:endParaRPr lang="zh-CN" altLang="en-US" sz="1600">
              <a:solidFill>
                <a:srgbClr val="00B050"/>
              </a:solidFill>
            </a:endParaRPr>
          </a:p>
          <a:p>
            <a:r>
              <a:rPr lang="zh-CN" altLang="en-US" sz="1600">
                <a:solidFill>
                  <a:srgbClr val="00B050"/>
                </a:solidFill>
              </a:rPr>
              <a:t>思考</a:t>
            </a:r>
            <a:endParaRPr lang="zh-CN" altLang="en-US" sz="1600">
              <a:solidFill>
                <a:srgbClr val="00B050"/>
              </a:solidFill>
            </a:endParaRPr>
          </a:p>
        </p:txBody>
      </p:sp>
      <p:sp>
        <p:nvSpPr>
          <p:cNvPr id="20" name="流程图: 可选过程 19"/>
          <p:cNvSpPr/>
          <p:nvPr/>
        </p:nvSpPr>
        <p:spPr>
          <a:xfrm>
            <a:off x="474345" y="2315210"/>
            <a:ext cx="1425575" cy="1719580"/>
          </a:xfrm>
          <a:prstGeom prst="flowChartAlternateProcess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62280" y="2353945"/>
            <a:ext cx="155448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1200">
                <a:solidFill>
                  <a:srgbClr val="00B050"/>
                </a:solidFill>
              </a:rPr>
              <a:t>仔细观察情景图，</a:t>
            </a:r>
            <a:endParaRPr lang="zh-CN" altLang="en-US" sz="1200">
              <a:solidFill>
                <a:srgbClr val="00B050"/>
              </a:solidFill>
            </a:endParaRPr>
          </a:p>
          <a:p>
            <a:pPr algn="l"/>
            <a:r>
              <a:rPr lang="zh-CN" altLang="en-US" sz="1200">
                <a:solidFill>
                  <a:srgbClr val="00B050"/>
                </a:solidFill>
              </a:rPr>
              <a:t>说一说这四名同学</a:t>
            </a:r>
            <a:endParaRPr lang="zh-CN" altLang="en-US" sz="1200">
              <a:solidFill>
                <a:srgbClr val="00B050"/>
              </a:solidFill>
            </a:endParaRPr>
          </a:p>
          <a:p>
            <a:pPr algn="l"/>
            <a:r>
              <a:rPr lang="zh-CN" altLang="en-US" sz="1200">
                <a:solidFill>
                  <a:srgbClr val="00B050"/>
                </a:solidFill>
              </a:rPr>
              <a:t>分别是在哪个位置</a:t>
            </a:r>
            <a:endParaRPr lang="zh-CN" altLang="en-US" sz="1200">
              <a:solidFill>
                <a:srgbClr val="00B050"/>
              </a:solidFill>
            </a:endParaRPr>
          </a:p>
          <a:p>
            <a:pPr algn="l"/>
            <a:r>
              <a:rPr lang="zh-CN" altLang="en-US" sz="1200">
                <a:solidFill>
                  <a:srgbClr val="00B050"/>
                </a:solidFill>
              </a:rPr>
              <a:t>观察小熊的？</a:t>
            </a:r>
            <a:endParaRPr lang="zh-CN" altLang="en-US" sz="1200">
              <a:solidFill>
                <a:srgbClr val="00B050"/>
              </a:solidFill>
            </a:endParaRPr>
          </a:p>
          <a:p>
            <a:pPr algn="l"/>
            <a:r>
              <a:rPr lang="zh-CN" altLang="en-US" sz="1200">
                <a:solidFill>
                  <a:srgbClr val="00B050"/>
                </a:solidFill>
              </a:rPr>
              <a:t>明确明确妙想与笑</a:t>
            </a:r>
            <a:endParaRPr lang="zh-CN" altLang="en-US" sz="1200">
              <a:solidFill>
                <a:srgbClr val="00B050"/>
              </a:solidFill>
            </a:endParaRPr>
          </a:p>
          <a:p>
            <a:pPr algn="l"/>
            <a:r>
              <a:rPr lang="zh-CN" altLang="en-US" sz="1200">
                <a:solidFill>
                  <a:srgbClr val="00B050"/>
                </a:solidFill>
              </a:rPr>
              <a:t>笑相对；淘气与奇</a:t>
            </a:r>
            <a:endParaRPr lang="zh-CN" altLang="en-US" sz="1200">
              <a:solidFill>
                <a:srgbClr val="00B050"/>
              </a:solidFill>
            </a:endParaRPr>
          </a:p>
          <a:p>
            <a:pPr algn="l"/>
            <a:r>
              <a:rPr lang="zh-CN" altLang="en-US" sz="1200">
                <a:solidFill>
                  <a:srgbClr val="00B050"/>
                </a:solidFill>
              </a:rPr>
              <a:t>思相对。从相对的</a:t>
            </a:r>
            <a:endParaRPr lang="zh-CN" altLang="en-US" sz="1200">
              <a:solidFill>
                <a:srgbClr val="00B050"/>
              </a:solidFill>
            </a:endParaRPr>
          </a:p>
          <a:p>
            <a:pPr algn="l"/>
            <a:r>
              <a:rPr lang="zh-CN" altLang="en-US" sz="1200">
                <a:solidFill>
                  <a:srgbClr val="00B050"/>
                </a:solidFill>
              </a:rPr>
              <a:t>位置观察一个物体。</a:t>
            </a:r>
            <a:endParaRPr lang="zh-CN" altLang="en-US" sz="1200">
              <a:solidFill>
                <a:srgbClr val="00B050"/>
              </a:solidFill>
            </a:endParaRPr>
          </a:p>
        </p:txBody>
      </p:sp>
      <p:sp>
        <p:nvSpPr>
          <p:cNvPr id="23" name="右箭头 22"/>
          <p:cNvSpPr/>
          <p:nvPr/>
        </p:nvSpPr>
        <p:spPr>
          <a:xfrm>
            <a:off x="2437765" y="1500505"/>
            <a:ext cx="532765" cy="2406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3326130" y="1219835"/>
            <a:ext cx="746125" cy="80264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3380740" y="1329690"/>
            <a:ext cx="589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>
                <a:solidFill>
                  <a:srgbClr val="00B050"/>
                </a:solidFill>
              </a:rPr>
              <a:t>想象</a:t>
            </a:r>
            <a:endParaRPr lang="zh-CN" altLang="en-US" sz="1600">
              <a:solidFill>
                <a:srgbClr val="00B050"/>
              </a:solidFill>
            </a:endParaRPr>
          </a:p>
          <a:p>
            <a:r>
              <a:rPr lang="zh-CN" altLang="en-US" sz="1600">
                <a:solidFill>
                  <a:srgbClr val="00B050"/>
                </a:solidFill>
              </a:rPr>
              <a:t>判断</a:t>
            </a:r>
            <a:endParaRPr lang="zh-CN" altLang="en-US" sz="1600">
              <a:solidFill>
                <a:srgbClr val="00B050"/>
              </a:solidFill>
            </a:endParaRPr>
          </a:p>
        </p:txBody>
      </p:sp>
      <p:sp>
        <p:nvSpPr>
          <p:cNvPr id="26" name="流程图: 可选过程 25"/>
          <p:cNvSpPr/>
          <p:nvPr/>
        </p:nvSpPr>
        <p:spPr>
          <a:xfrm>
            <a:off x="2544445" y="2315210"/>
            <a:ext cx="1425575" cy="1719580"/>
          </a:xfrm>
          <a:prstGeom prst="flowChartAlternateProcess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6830" y="2315210"/>
            <a:ext cx="1330960" cy="1686560"/>
          </a:xfrm>
          <a:prstGeom prst="round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607945" y="2889250"/>
            <a:ext cx="44767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000" b="1">
                <a:solidFill>
                  <a:srgbClr val="FF0000"/>
                </a:solidFill>
              </a:rPr>
              <a:t>妙想</a:t>
            </a:r>
            <a:endParaRPr lang="zh-CN" altLang="en-US" sz="1000" b="1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470910" y="2889250"/>
            <a:ext cx="436880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000" b="1">
                <a:solidFill>
                  <a:srgbClr val="FF0000"/>
                </a:solidFill>
              </a:rPr>
              <a:t>笑笑</a:t>
            </a:r>
            <a:endParaRPr lang="zh-CN" altLang="en-US" sz="1000" b="1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618740" y="3677920"/>
            <a:ext cx="436880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000" b="1">
                <a:solidFill>
                  <a:srgbClr val="FF0000"/>
                </a:solidFill>
              </a:rPr>
              <a:t>奇思</a:t>
            </a:r>
            <a:endParaRPr lang="zh-CN" altLang="en-US" sz="1000" b="1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470910" y="3677920"/>
            <a:ext cx="65976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000" b="1">
                <a:solidFill>
                  <a:srgbClr val="FF0000"/>
                </a:solidFill>
              </a:rPr>
              <a:t>淘气</a:t>
            </a:r>
            <a:endParaRPr lang="zh-CN" altLang="en-US" sz="1000" b="1">
              <a:solidFill>
                <a:srgbClr val="FF0000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576830" y="2419985"/>
            <a:ext cx="1325880" cy="1476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>
                <a:solidFill>
                  <a:srgbClr val="00B050"/>
                </a:solidFill>
              </a:rPr>
              <a:t>想象自己站</a:t>
            </a:r>
            <a:endParaRPr lang="zh-CN" altLang="en-US">
              <a:solidFill>
                <a:srgbClr val="00B050"/>
              </a:solidFill>
            </a:endParaRPr>
          </a:p>
          <a:p>
            <a:pPr algn="l"/>
            <a:r>
              <a:rPr lang="zh-CN" altLang="en-US">
                <a:solidFill>
                  <a:srgbClr val="00B050"/>
                </a:solidFill>
              </a:rPr>
              <a:t>在图中小朋</a:t>
            </a:r>
            <a:endParaRPr lang="zh-CN" altLang="en-US">
              <a:solidFill>
                <a:srgbClr val="00B050"/>
              </a:solidFill>
            </a:endParaRPr>
          </a:p>
          <a:p>
            <a:pPr algn="l"/>
            <a:r>
              <a:rPr lang="zh-CN" altLang="en-US">
                <a:solidFill>
                  <a:srgbClr val="00B050"/>
                </a:solidFill>
              </a:rPr>
              <a:t>友的位置看</a:t>
            </a:r>
            <a:endParaRPr lang="zh-CN" altLang="en-US">
              <a:solidFill>
                <a:srgbClr val="00B050"/>
              </a:solidFill>
            </a:endParaRPr>
          </a:p>
          <a:p>
            <a:pPr algn="l"/>
            <a:r>
              <a:rPr lang="zh-CN" altLang="en-US">
                <a:solidFill>
                  <a:srgbClr val="00B050"/>
                </a:solidFill>
              </a:rPr>
              <a:t>到的小熊是</a:t>
            </a:r>
            <a:endParaRPr lang="zh-CN" altLang="en-US">
              <a:solidFill>
                <a:srgbClr val="00B050"/>
              </a:solidFill>
            </a:endParaRPr>
          </a:p>
          <a:p>
            <a:pPr algn="l"/>
            <a:r>
              <a:rPr lang="zh-CN" altLang="en-US">
                <a:solidFill>
                  <a:srgbClr val="00B050"/>
                </a:solidFill>
              </a:rPr>
              <a:t>什么样子？</a:t>
            </a:r>
            <a:endParaRPr lang="zh-CN" altLang="en-US">
              <a:solidFill>
                <a:srgbClr val="00B050"/>
              </a:solidFill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554355" y="3300095"/>
            <a:ext cx="1217930" cy="1079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533400" y="3499485"/>
            <a:ext cx="1207135" cy="317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V="1">
            <a:off x="558165" y="3663315"/>
            <a:ext cx="1224915" cy="1460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565150" y="3855720"/>
            <a:ext cx="11963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2717800" y="2743835"/>
            <a:ext cx="41402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右箭头 33"/>
          <p:cNvSpPr/>
          <p:nvPr/>
        </p:nvSpPr>
        <p:spPr>
          <a:xfrm>
            <a:off x="4384040" y="1502410"/>
            <a:ext cx="532765" cy="2406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5170805" y="1219835"/>
            <a:ext cx="746125" cy="80264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5252720" y="1330960"/>
            <a:ext cx="589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>
                <a:solidFill>
                  <a:srgbClr val="00B050"/>
                </a:solidFill>
              </a:rPr>
              <a:t>模拟</a:t>
            </a:r>
            <a:endParaRPr lang="zh-CN" altLang="en-US" sz="1600">
              <a:solidFill>
                <a:srgbClr val="00B050"/>
              </a:solidFill>
            </a:endParaRPr>
          </a:p>
          <a:p>
            <a:r>
              <a:rPr lang="zh-CN" altLang="en-US" sz="1600">
                <a:solidFill>
                  <a:srgbClr val="00B050"/>
                </a:solidFill>
              </a:rPr>
              <a:t>观察</a:t>
            </a:r>
            <a:endParaRPr lang="zh-CN" altLang="en-US" sz="1600">
              <a:solidFill>
                <a:srgbClr val="00B050"/>
              </a:solidFill>
            </a:endParaRPr>
          </a:p>
        </p:txBody>
      </p:sp>
      <p:sp>
        <p:nvSpPr>
          <p:cNvPr id="39" name="流程图: 可选过程 38"/>
          <p:cNvSpPr/>
          <p:nvPr/>
        </p:nvSpPr>
        <p:spPr>
          <a:xfrm>
            <a:off x="4569460" y="2315210"/>
            <a:ext cx="1425575" cy="1719580"/>
          </a:xfrm>
          <a:prstGeom prst="flowChartAlternateProcess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1" descr="3c4922d0e1c6aa49241e596c6a7651d"/>
          <p:cNvPicPr>
            <a:picLocks noChangeAspect="1"/>
          </p:cNvPicPr>
          <p:nvPr/>
        </p:nvPicPr>
        <p:blipFill>
          <a:blip r:embed="rId5"/>
          <a:srcRect l="11370" t="12316" r="15228" b="18320"/>
          <a:stretch>
            <a:fillRect/>
          </a:stretch>
        </p:blipFill>
        <p:spPr>
          <a:xfrm>
            <a:off x="4634230" y="2353945"/>
            <a:ext cx="618490" cy="780415"/>
          </a:xfrm>
          <a:prstGeom prst="roundRect">
            <a:avLst/>
          </a:prstGeom>
        </p:spPr>
      </p:pic>
      <p:pic>
        <p:nvPicPr>
          <p:cNvPr id="42" name="图片 3" descr="7b089d86b9b73405306585c675e0baf"/>
          <p:cNvPicPr>
            <a:picLocks noChangeAspect="1"/>
          </p:cNvPicPr>
          <p:nvPr/>
        </p:nvPicPr>
        <p:blipFill>
          <a:blip r:embed="rId6"/>
          <a:srcRect l="12587" t="27914" r="19846" b="6737"/>
          <a:stretch>
            <a:fillRect/>
          </a:stretch>
        </p:blipFill>
        <p:spPr>
          <a:xfrm>
            <a:off x="5312410" y="2353945"/>
            <a:ext cx="604520" cy="780415"/>
          </a:xfrm>
          <a:prstGeom prst="roundRect">
            <a:avLst/>
          </a:prstGeom>
        </p:spPr>
      </p:pic>
      <p:pic>
        <p:nvPicPr>
          <p:cNvPr id="43" name="图片 4" descr="5b80a3fdbaf613478007476276ca429"/>
          <p:cNvPicPr>
            <a:picLocks noChangeAspect="1"/>
          </p:cNvPicPr>
          <p:nvPr/>
        </p:nvPicPr>
        <p:blipFill>
          <a:blip r:embed="rId7"/>
          <a:srcRect l="1194" t="289"/>
          <a:stretch>
            <a:fillRect/>
          </a:stretch>
        </p:blipFill>
        <p:spPr>
          <a:xfrm>
            <a:off x="4594225" y="3155315"/>
            <a:ext cx="718185" cy="825500"/>
          </a:xfrm>
          <a:prstGeom prst="roundRect">
            <a:avLst/>
          </a:prstGeom>
        </p:spPr>
      </p:pic>
      <p:pic>
        <p:nvPicPr>
          <p:cNvPr id="44" name="图片 5" descr="3c8882f7fad4649342cce81d26747ee"/>
          <p:cNvPicPr>
            <a:picLocks noChangeAspect="1"/>
          </p:cNvPicPr>
          <p:nvPr/>
        </p:nvPicPr>
        <p:blipFill>
          <a:blip r:embed="rId8"/>
          <a:srcRect l="1013" t="2459" r="9465" b="4179"/>
          <a:stretch>
            <a:fillRect/>
          </a:stretch>
        </p:blipFill>
        <p:spPr>
          <a:xfrm>
            <a:off x="5312410" y="3155950"/>
            <a:ext cx="636905" cy="824865"/>
          </a:xfrm>
          <a:prstGeom prst="round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4634230" y="2479040"/>
            <a:ext cx="13258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00B050"/>
                </a:solidFill>
              </a:rPr>
              <a:t>亲自去做，</a:t>
            </a:r>
            <a:endParaRPr lang="zh-CN" altLang="en-US">
              <a:solidFill>
                <a:srgbClr val="00B050"/>
              </a:solidFill>
            </a:endParaRPr>
          </a:p>
          <a:p>
            <a:r>
              <a:rPr lang="zh-CN" altLang="en-US">
                <a:solidFill>
                  <a:srgbClr val="00B050"/>
                </a:solidFill>
              </a:rPr>
              <a:t>积累空间想</a:t>
            </a:r>
            <a:endParaRPr lang="zh-CN" altLang="en-US">
              <a:solidFill>
                <a:srgbClr val="00B050"/>
              </a:solidFill>
            </a:endParaRPr>
          </a:p>
          <a:p>
            <a:r>
              <a:rPr lang="zh-CN" altLang="en-US">
                <a:solidFill>
                  <a:srgbClr val="00B050"/>
                </a:solidFill>
              </a:rPr>
              <a:t>象的活动经</a:t>
            </a:r>
            <a:endParaRPr lang="zh-CN" altLang="en-US">
              <a:solidFill>
                <a:srgbClr val="00B050"/>
              </a:solidFill>
            </a:endParaRPr>
          </a:p>
          <a:p>
            <a:r>
              <a:rPr lang="zh-CN" altLang="en-US">
                <a:solidFill>
                  <a:srgbClr val="00B050"/>
                </a:solidFill>
              </a:rPr>
              <a:t>验。</a:t>
            </a:r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576830" y="2315210"/>
            <a:ext cx="1325880" cy="17532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>
                <a:solidFill>
                  <a:srgbClr val="00B050"/>
                </a:solidFill>
              </a:rPr>
              <a:t>大胆去想、</a:t>
            </a:r>
            <a:endParaRPr lang="zh-CN" altLang="en-US">
              <a:solidFill>
                <a:srgbClr val="00B050"/>
              </a:solidFill>
            </a:endParaRPr>
          </a:p>
          <a:p>
            <a:pPr algn="l"/>
            <a:r>
              <a:rPr lang="zh-CN" altLang="en-US">
                <a:solidFill>
                  <a:srgbClr val="00B050"/>
                </a:solidFill>
              </a:rPr>
              <a:t>比较、判断</a:t>
            </a:r>
            <a:endParaRPr lang="zh-CN" altLang="en-US">
              <a:solidFill>
                <a:srgbClr val="00B050"/>
              </a:solidFill>
            </a:endParaRPr>
          </a:p>
          <a:p>
            <a:pPr algn="l"/>
            <a:r>
              <a:rPr lang="zh-CN" altLang="en-US">
                <a:solidFill>
                  <a:srgbClr val="00B050"/>
                </a:solidFill>
              </a:rPr>
              <a:t>，有效发展</a:t>
            </a:r>
            <a:endParaRPr lang="zh-CN" altLang="en-US">
              <a:solidFill>
                <a:srgbClr val="00B050"/>
              </a:solidFill>
            </a:endParaRPr>
          </a:p>
          <a:p>
            <a:pPr algn="l"/>
            <a:r>
              <a:rPr lang="zh-CN" altLang="en-US">
                <a:solidFill>
                  <a:srgbClr val="00B050"/>
                </a:solidFill>
              </a:rPr>
              <a:t>学生的合情</a:t>
            </a:r>
            <a:endParaRPr lang="zh-CN" altLang="en-US">
              <a:solidFill>
                <a:srgbClr val="00B050"/>
              </a:solidFill>
            </a:endParaRPr>
          </a:p>
          <a:p>
            <a:pPr algn="l"/>
            <a:r>
              <a:rPr lang="zh-CN" altLang="en-US">
                <a:solidFill>
                  <a:srgbClr val="00B050"/>
                </a:solidFill>
              </a:rPr>
              <a:t>推理和空间</a:t>
            </a:r>
            <a:endParaRPr lang="zh-CN" altLang="en-US">
              <a:solidFill>
                <a:srgbClr val="00B050"/>
              </a:solidFill>
            </a:endParaRPr>
          </a:p>
          <a:p>
            <a:pPr algn="l"/>
            <a:r>
              <a:rPr lang="zh-CN" altLang="en-US">
                <a:solidFill>
                  <a:srgbClr val="00B050"/>
                </a:solidFill>
              </a:rPr>
              <a:t>想象能力。</a:t>
            </a:r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48" name="右箭头 47"/>
          <p:cNvSpPr/>
          <p:nvPr/>
        </p:nvSpPr>
        <p:spPr>
          <a:xfrm>
            <a:off x="6187440" y="1502410"/>
            <a:ext cx="532765" cy="2406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7033260" y="1221105"/>
            <a:ext cx="746125" cy="80264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7111365" y="1330325"/>
            <a:ext cx="589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>
                <a:solidFill>
                  <a:srgbClr val="00B050"/>
                </a:solidFill>
              </a:rPr>
              <a:t>交流</a:t>
            </a:r>
            <a:endParaRPr lang="zh-CN" altLang="en-US" sz="1600">
              <a:solidFill>
                <a:srgbClr val="00B050"/>
              </a:solidFill>
            </a:endParaRPr>
          </a:p>
          <a:p>
            <a:r>
              <a:rPr lang="zh-CN" altLang="en-US" sz="1600">
                <a:solidFill>
                  <a:srgbClr val="00B050"/>
                </a:solidFill>
              </a:rPr>
              <a:t>验证</a:t>
            </a:r>
            <a:endParaRPr lang="zh-CN" altLang="en-US" sz="1600">
              <a:solidFill>
                <a:srgbClr val="00B050"/>
              </a:solidFill>
            </a:endParaRPr>
          </a:p>
        </p:txBody>
      </p:sp>
      <p:sp>
        <p:nvSpPr>
          <p:cNvPr id="52" name="流程图: 可选过程 51"/>
          <p:cNvSpPr/>
          <p:nvPr/>
        </p:nvSpPr>
        <p:spPr>
          <a:xfrm>
            <a:off x="6720205" y="2331720"/>
            <a:ext cx="1960245" cy="1703070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3390" y="2386330"/>
            <a:ext cx="581025" cy="714375"/>
          </a:xfrm>
          <a:prstGeom prst="round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635" y="2386330"/>
            <a:ext cx="556260" cy="708660"/>
          </a:xfrm>
          <a:prstGeom prst="roundRect">
            <a:avLst/>
          </a:prstGeom>
        </p:spPr>
      </p:pic>
      <p:sp>
        <p:nvSpPr>
          <p:cNvPr id="57" name="左右箭头 56"/>
          <p:cNvSpPr/>
          <p:nvPr/>
        </p:nvSpPr>
        <p:spPr>
          <a:xfrm>
            <a:off x="7451725" y="2667000"/>
            <a:ext cx="497205" cy="178435"/>
          </a:xfrm>
          <a:prstGeom prst="left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8" name="图片 5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25615" y="3190875"/>
            <a:ext cx="551180" cy="790575"/>
          </a:xfrm>
          <a:prstGeom prst="round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1635" y="3190875"/>
            <a:ext cx="556260" cy="793750"/>
          </a:xfrm>
          <a:prstGeom prst="roundRect">
            <a:avLst/>
          </a:prstGeom>
        </p:spPr>
      </p:pic>
      <p:sp>
        <p:nvSpPr>
          <p:cNvPr id="60" name="左右箭头 59"/>
          <p:cNvSpPr/>
          <p:nvPr/>
        </p:nvSpPr>
        <p:spPr>
          <a:xfrm>
            <a:off x="7451725" y="3499485"/>
            <a:ext cx="497205" cy="178435"/>
          </a:xfrm>
          <a:prstGeom prst="left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20840" y="2353945"/>
            <a:ext cx="1959610" cy="1680845"/>
          </a:xfrm>
          <a:prstGeom prst="round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766560" y="2858770"/>
            <a:ext cx="6546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>
                <a:solidFill>
                  <a:srgbClr val="FF0000"/>
                </a:solidFill>
                <a:ea typeface="宋体" panose="02010600030101010101" pitchFamily="2" charset="-122"/>
              </a:rPr>
              <a:t>妙想</a:t>
            </a:r>
            <a:endParaRPr lang="zh-CN" altLang="en-US" sz="1600" b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088630" y="2853690"/>
            <a:ext cx="59182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1600" b="1">
                <a:solidFill>
                  <a:srgbClr val="FF0000"/>
                </a:solidFill>
                <a:sym typeface="+mn-ea"/>
              </a:rPr>
              <a:t>笑笑</a:t>
            </a:r>
            <a:endParaRPr lang="zh-CN" altLang="en-US" sz="1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766560" y="3731260"/>
            <a:ext cx="59182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 b="1">
                <a:solidFill>
                  <a:srgbClr val="FF0000"/>
                </a:solidFill>
              </a:rPr>
              <a:t>奇思</a:t>
            </a:r>
            <a:endParaRPr lang="zh-CN" altLang="en-US" sz="1600" b="1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088630" y="3731260"/>
            <a:ext cx="59182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 b="1">
                <a:solidFill>
                  <a:srgbClr val="FF0000"/>
                </a:solidFill>
              </a:rPr>
              <a:t>淘气</a:t>
            </a:r>
            <a:endParaRPr lang="zh-CN" altLang="en-US" sz="1600" b="1">
              <a:solidFill>
                <a:srgbClr val="FF0000"/>
              </a:solidFill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500"/>
                            </p:stCondLst>
                            <p:childTnLst>
                              <p:par>
                                <p:cTn id="15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00"/>
                            </p:stCondLst>
                            <p:childTnLst>
                              <p:par>
                                <p:cTn id="17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000"/>
                            </p:stCondLst>
                            <p:childTnLst>
                              <p:par>
                                <p:cTn id="18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500"/>
                            </p:stCondLst>
                            <p:childTnLst>
                              <p:par>
                                <p:cTn id="19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500"/>
                            </p:stCondLst>
                            <p:childTnLst>
                              <p:par>
                                <p:cTn id="2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000"/>
                            </p:stCondLst>
                            <p:childTnLst>
                              <p:par>
                                <p:cTn id="20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1500"/>
                            </p:stCondLst>
                            <p:childTnLst>
                              <p:par>
                                <p:cTn id="2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500"/>
                            </p:stCondLst>
                            <p:childTnLst>
                              <p:par>
                                <p:cTn id="23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500"/>
                            </p:stCondLst>
                            <p:childTnLst>
                              <p:par>
                                <p:cTn id="24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/>
      <p:bldP spid="20" grpId="0" bldLvl="0" animBg="1"/>
      <p:bldP spid="21" grpId="0"/>
      <p:bldP spid="23" grpId="0" bldLvl="0" animBg="1"/>
      <p:bldP spid="24" grpId="0" bldLvl="0" animBg="1"/>
      <p:bldP spid="25" grpId="0"/>
      <p:bldP spid="26" grpId="1" bldLvl="0" animBg="1"/>
      <p:bldP spid="12" grpId="0"/>
      <p:bldP spid="13" grpId="0"/>
      <p:bldP spid="14" grpId="0"/>
      <p:bldP spid="15" grpId="0"/>
      <p:bldP spid="27" grpId="0"/>
      <p:bldP spid="27" grpId="1"/>
      <p:bldP spid="34" grpId="0" bldLvl="0" animBg="1"/>
      <p:bldP spid="35" grpId="0" bldLvl="0" animBg="1"/>
      <p:bldP spid="36" grpId="0"/>
      <p:bldP spid="39" grpId="1" bldLvl="0" animBg="1"/>
      <p:bldP spid="47" grpId="0"/>
      <p:bldP spid="46" grpId="0"/>
      <p:bldP spid="12" grpId="1"/>
      <p:bldP spid="13" grpId="1"/>
      <p:bldP spid="14" grpId="1"/>
      <p:bldP spid="15" grpId="1"/>
      <p:bldP spid="48" grpId="0" bldLvl="0" animBg="1"/>
      <p:bldP spid="49" grpId="0" bldLvl="0" animBg="1"/>
      <p:bldP spid="50" grpId="0"/>
      <p:bldP spid="52" grpId="0" bldLvl="0" animBg="1"/>
      <p:bldP spid="57" grpId="0" animBg="1"/>
      <p:bldP spid="60" grpId="0" bldLvl="0" animBg="1"/>
      <p:bldP spid="17" grpId="0"/>
      <p:bldP spid="30" grpId="0"/>
      <p:bldP spid="16" grpId="0"/>
      <p:bldP spid="9" grpId="0" bldLvl="0" build="allAtOnce"/>
      <p:bldP spid="16" grpId="1"/>
      <p:bldP spid="22" grpId="0" bldLvl="0" build="allAtOnce"/>
      <p:bldP spid="30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6705" y="154940"/>
            <a:ext cx="2047875" cy="735330"/>
          </a:xfrm>
        </p:spPr>
        <p:txBody>
          <a:bodyPr/>
          <a:p>
            <a:r>
              <a:rPr lang="en-US" altLang="zh-CN"/>
              <a:t> </a:t>
            </a:r>
            <a:r>
              <a:rPr lang="zh-CN" altLang="en-US" sz="2800">
                <a:solidFill>
                  <a:srgbClr val="0070C0"/>
                </a:solidFill>
              </a:rPr>
              <a:t>学以致用：</a:t>
            </a:r>
            <a:endParaRPr lang="zh-CN" altLang="en-US" sz="2800">
              <a:solidFill>
                <a:srgbClr val="0070C0"/>
              </a:solidFill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2384" y="4416266"/>
            <a:ext cx="1743075" cy="99298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7408545" y="286226"/>
            <a:ext cx="1743075" cy="99298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580" y="481330"/>
            <a:ext cx="5487670" cy="12382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5840" y="2047875"/>
            <a:ext cx="4069715" cy="20948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990090"/>
            <a:ext cx="3623310" cy="215265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002790" y="4471035"/>
            <a:ext cx="661479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rgbClr val="00B050"/>
                </a:solidFill>
              </a:rPr>
              <a:t>设计意图：本环节是对所学知识的应用，鼓励学生再次经历大胆去想、亲自去做（观察、想象和推理）的过程，旨在综合运用观察和想象的经验来解决问题，在引导学生学以致用的同时，巩固学生空间观念。</a:t>
            </a:r>
            <a:endParaRPr lang="zh-CN" altLang="en-US" sz="1400">
              <a:solidFill>
                <a:srgbClr val="00B050"/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3290" y="448310"/>
            <a:ext cx="1848485" cy="669290"/>
          </a:xfrm>
        </p:spPr>
        <p:txBody>
          <a:bodyPr/>
          <a:p>
            <a:r>
              <a:rPr lang="zh-CN" altLang="en-US" sz="2800">
                <a:solidFill>
                  <a:srgbClr val="0070C0"/>
                </a:solidFill>
              </a:rPr>
              <a:t>课堂总结：</a:t>
            </a:r>
            <a:endParaRPr lang="zh-CN" altLang="en-US" sz="2800">
              <a:solidFill>
                <a:srgbClr val="0070C0"/>
              </a:solidFill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2384" y="4416266"/>
            <a:ext cx="1743075" cy="99298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7408545" y="286226"/>
            <a:ext cx="1743075" cy="99298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37615" y="1541780"/>
            <a:ext cx="42411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rgbClr val="00B050"/>
                </a:solidFill>
              </a:rPr>
              <a:t>本节课你有什么收获？</a:t>
            </a:r>
            <a:endParaRPr lang="zh-CN" altLang="en-US" sz="2800">
              <a:solidFill>
                <a:srgbClr val="00B050"/>
              </a:solidFill>
            </a:endParaRPr>
          </a:p>
        </p:txBody>
      </p:sp>
      <p:sp>
        <p:nvSpPr>
          <p:cNvPr id="6" name="流程图: 可选过程 5"/>
          <p:cNvSpPr/>
          <p:nvPr/>
        </p:nvSpPr>
        <p:spPr>
          <a:xfrm>
            <a:off x="2730500" y="3799205"/>
            <a:ext cx="5361940" cy="147447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897380" y="2532380"/>
            <a:ext cx="70954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730500" y="3877310"/>
            <a:ext cx="5436870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rgbClr val="00B050"/>
                </a:solidFill>
              </a:rPr>
              <a:t>设计意图：通过回顾、梳理知识、谈问题和收获，不仅能帮助学生</a:t>
            </a:r>
            <a:endParaRPr lang="zh-CN" altLang="en-US" sz="1400">
              <a:solidFill>
                <a:srgbClr val="00B050"/>
              </a:solidFill>
            </a:endParaRPr>
          </a:p>
          <a:p>
            <a:endParaRPr lang="zh-CN" altLang="en-US" sz="1400">
              <a:solidFill>
                <a:srgbClr val="00B050"/>
              </a:solidFill>
            </a:endParaRPr>
          </a:p>
          <a:p>
            <a:r>
              <a:rPr lang="zh-CN" altLang="en-US" sz="1400">
                <a:solidFill>
                  <a:srgbClr val="00B050"/>
                </a:solidFill>
              </a:rPr>
              <a:t>会古和整理本节课所学的内容，强化发展空间观念的方法，还能逐</a:t>
            </a:r>
            <a:endParaRPr lang="zh-CN" altLang="en-US" sz="1400">
              <a:solidFill>
                <a:srgbClr val="00B050"/>
              </a:solidFill>
            </a:endParaRPr>
          </a:p>
          <a:p>
            <a:endParaRPr lang="zh-CN" altLang="en-US" sz="1400">
              <a:solidFill>
                <a:srgbClr val="00B050"/>
              </a:solidFill>
            </a:endParaRPr>
          </a:p>
          <a:p>
            <a:r>
              <a:rPr lang="zh-CN" altLang="en-US" sz="1400">
                <a:solidFill>
                  <a:srgbClr val="00B050"/>
                </a:solidFill>
              </a:rPr>
              <a:t>步培养学生质疑、反思、大胆去想、亲自去做的良好习惯。</a:t>
            </a:r>
            <a:endParaRPr lang="zh-CN" altLang="en-US" sz="1400">
              <a:solidFill>
                <a:srgbClr val="00B05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37615" y="2487930"/>
            <a:ext cx="59023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rgbClr val="00B050"/>
                </a:solidFill>
              </a:rPr>
              <a:t>有没有不懂的或想要了解的问题？</a:t>
            </a:r>
            <a:endParaRPr lang="zh-CN" altLang="en-US" sz="2800">
              <a:solidFill>
                <a:srgbClr val="00B050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ldLvl="0" animBg="1"/>
      <p:bldP spid="9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0240" y="398780"/>
            <a:ext cx="1715770" cy="621030"/>
          </a:xfrm>
        </p:spPr>
        <p:txBody>
          <a:bodyPr/>
          <a:p>
            <a:r>
              <a:rPr lang="zh-CN" altLang="en-US" sz="2800">
                <a:solidFill>
                  <a:srgbClr val="0070C0"/>
                </a:solidFill>
              </a:rPr>
              <a:t>布置作业</a:t>
            </a:r>
            <a:endParaRPr lang="zh-CN" altLang="en-US" sz="2800">
              <a:solidFill>
                <a:srgbClr val="0070C0"/>
              </a:solidFill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2384" y="4416266"/>
            <a:ext cx="1743075" cy="99298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7408545" y="286226"/>
            <a:ext cx="1743075" cy="99298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997075" y="1397000"/>
            <a:ext cx="56178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</a:t>
            </a:r>
            <a:r>
              <a:rPr lang="en-US" altLang="zh-CN">
                <a:solidFill>
                  <a:srgbClr val="00B050"/>
                </a:solidFill>
              </a:rPr>
              <a:t>      </a:t>
            </a:r>
            <a:r>
              <a:rPr lang="zh-CN" altLang="en-US">
                <a:solidFill>
                  <a:srgbClr val="00B050"/>
                </a:solidFill>
              </a:rPr>
              <a:t>回家以后和爸爸妈妈合作，拍一个生活用品（牙膏、香皂、酸奶等）的包装盒。回来和同学们分享。</a:t>
            </a:r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25955" y="2527935"/>
            <a:ext cx="568896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00B050"/>
                </a:solidFill>
              </a:rPr>
              <a:t>要求：</a:t>
            </a:r>
            <a:endParaRPr lang="zh-CN" altLang="en-US">
              <a:solidFill>
                <a:srgbClr val="00B050"/>
              </a:solidFill>
            </a:endParaRPr>
          </a:p>
          <a:p>
            <a:r>
              <a:rPr lang="zh-CN" altLang="en-US">
                <a:solidFill>
                  <a:srgbClr val="00B050"/>
                </a:solidFill>
              </a:rPr>
              <a:t>站在不同位置，每次拍到一个面、每次拍到两个面、每次拍到三个个面的各一张。</a:t>
            </a:r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25955" y="3873500"/>
            <a:ext cx="6374765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rgbClr val="00B050"/>
                </a:solidFill>
              </a:rPr>
              <a:t>设计意图：心理学家米哈里.奇克森特米哈伊提出来“心流”这个概念。即如果重复的次数足够多就可以不假思索的完成任务。生活是数学的宝库。所以我们要立足于生活，不断地大胆去想、亲自去做。从更多的不同位置观察一个物体，通过想象、推理、模拟、观察、验证等不同层次的活动过程，获得丰富的观察物体的直接经验，在头脑中形成表象，建立空间想象力，逐步发展空间观念。</a:t>
            </a:r>
            <a:endParaRPr lang="zh-CN" altLang="en-US" sz="1400">
              <a:solidFill>
                <a:srgbClr val="00B050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2384" y="4416266"/>
            <a:ext cx="1743075" cy="99298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7408545" y="286226"/>
            <a:ext cx="1743075" cy="992981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2043</Words>
  <Application>WPS 演示</Application>
  <PresentationFormat>宽屏</PresentationFormat>
  <Paragraphs>227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Arial</vt:lpstr>
      <vt:lpstr>宋体</vt:lpstr>
      <vt:lpstr>Wingdings</vt:lpstr>
      <vt:lpstr>Franklin Gothic Medium</vt:lpstr>
      <vt:lpstr>微软雅黑</vt:lpstr>
      <vt:lpstr>Arial Unicode MS</vt:lpstr>
      <vt:lpstr>Calibri</vt:lpstr>
      <vt:lpstr>Office 主题</vt:lpstr>
      <vt:lpstr>新世纪小学数学2019冬令营空间观念主题悦读活动 </vt:lpstr>
      <vt:lpstr>空间观念</vt:lpstr>
      <vt:lpstr>设计理念</vt:lpstr>
      <vt:lpstr>教材分析</vt:lpstr>
      <vt:lpstr>学情分析</vt:lpstr>
      <vt:lpstr>学习目标:</vt:lpstr>
      <vt:lpstr>PowerPoint 演示文稿</vt:lpstr>
      <vt:lpstr>创设情境</vt:lpstr>
      <vt:lpstr>    </vt:lpstr>
      <vt:lpstr> </vt:lpstr>
      <vt:lpstr> </vt:lpstr>
      <vt:lpstr> 学以致用：</vt:lpstr>
      <vt:lpstr>课堂总结：</vt:lpstr>
      <vt:lpstr>布置作业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WPS_1531567071</cp:lastModifiedBy>
  <cp:revision>183</cp:revision>
  <dcterms:created xsi:type="dcterms:W3CDTF">2017-08-03T09:01:00Z</dcterms:created>
  <dcterms:modified xsi:type="dcterms:W3CDTF">2019-03-07T13:10:49Z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</Properties>
</file>