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2" r:id="rId4"/>
    <p:sldId id="257" r:id="rId5"/>
    <p:sldId id="258" r:id="rId6"/>
    <p:sldId id="261" r:id="rId7"/>
    <p:sldId id="260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E09D"/>
    <a:srgbClr val="D6EF97"/>
    <a:srgbClr val="C3F8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116" y="-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28" name="日期占位符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352828" y="1174097"/>
            <a:ext cx="3048000" cy="381000"/>
          </a:xfrm>
        </p:spPr>
        <p:txBody>
          <a:bodyPr/>
          <a:lstStyle/>
          <a:p>
            <a:fld id="{126F7E5E-4698-41C0-9EAF-052E2B6804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9436359" y="4181669"/>
            <a:ext cx="4876800" cy="384048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" name="矩形 9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矩形 13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矩形 18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接连接符 10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直接连接符 17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直接连接符 19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接连接符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接连接符 14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直接连接符 21"/>
          <p:cNvSpPr>
            <a:spLocks noChangeShapeType="1"/>
          </p:cNvSpPr>
          <p:nvPr/>
        </p:nvSpPr>
        <p:spPr bwMode="auto">
          <a:xfrm>
            <a:off x="1215180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矩形 26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椭圆 20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椭圆 22"/>
          <p:cNvSpPr/>
          <p:nvPr/>
        </p:nvSpPr>
        <p:spPr bwMode="auto">
          <a:xfrm>
            <a:off x="1746176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椭圆 23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椭圆 25"/>
          <p:cNvSpPr/>
          <p:nvPr/>
        </p:nvSpPr>
        <p:spPr bwMode="auto">
          <a:xfrm>
            <a:off x="2218944" y="5788152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椭圆 24"/>
          <p:cNvSpPr/>
          <p:nvPr/>
        </p:nvSpPr>
        <p:spPr>
          <a:xfrm>
            <a:off x="2540000" y="4495800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灯片编号占位符 28"/>
          <p:cNvSpPr>
            <a:spLocks noGrp="1"/>
          </p:cNvSpPr>
          <p:nvPr>
            <p:ph type="sldNum" sz="quarter" idx="12"/>
          </p:nvPr>
        </p:nvSpPr>
        <p:spPr bwMode="auto">
          <a:xfrm>
            <a:off x="1767392" y="4928702"/>
            <a:ext cx="812800" cy="517524"/>
          </a:xfrm>
        </p:spPr>
        <p:txBody>
          <a:bodyPr/>
          <a:lstStyle/>
          <a:p>
            <a:fld id="{3634590E-68B6-433C-835A-15D70C70DB17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8" name="内容占位符 7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4873752"/>
          </a:xfrm>
        </p:spPr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26F7E5E-4698-41C0-9EAF-052E2B6804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634590E-68B6-433C-835A-15D70C70DB17}" type="slidenum">
              <a:rPr lang="zh-CN" altLang="en-US" smtClean="0"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48000" y="2895600"/>
            <a:ext cx="82296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048000" y="5010150"/>
            <a:ext cx="82296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351008" y="1170432"/>
            <a:ext cx="3048000" cy="381000"/>
          </a:xfrm>
        </p:spPr>
        <p:txBody>
          <a:bodyPr/>
          <a:lstStyle/>
          <a:p>
            <a:fld id="{126F7E5E-4698-41C0-9EAF-052E2B6804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9436608" y="4178808"/>
            <a:ext cx="4876800" cy="384048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矩形 8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接连接符 12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接连接符 13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接连接符 14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接连接符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直接连接符 16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矩形 17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椭圆 18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椭圆 19"/>
          <p:cNvSpPr/>
          <p:nvPr/>
        </p:nvSpPr>
        <p:spPr bwMode="auto">
          <a:xfrm>
            <a:off x="1766272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椭圆 20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椭圆 21"/>
          <p:cNvSpPr/>
          <p:nvPr/>
        </p:nvSpPr>
        <p:spPr bwMode="auto">
          <a:xfrm>
            <a:off x="2218944" y="5791200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椭圆 22"/>
          <p:cNvSpPr/>
          <p:nvPr/>
        </p:nvSpPr>
        <p:spPr bwMode="auto">
          <a:xfrm>
            <a:off x="2505387" y="4479888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直接连接符 25"/>
          <p:cNvSpPr>
            <a:spLocks noChangeShapeType="1"/>
          </p:cNvSpPr>
          <p:nvPr/>
        </p:nvSpPr>
        <p:spPr bwMode="auto">
          <a:xfrm>
            <a:off x="12130592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 bwMode="auto">
          <a:xfrm>
            <a:off x="1787488" y="4928702"/>
            <a:ext cx="812800" cy="517524"/>
          </a:xfrm>
        </p:spPr>
        <p:txBody>
          <a:bodyPr/>
          <a:lstStyle/>
          <a:p>
            <a:fld id="{3634590E-68B6-433C-835A-15D70C70DB17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F7E5E-4698-41C0-9EAF-052E2B6804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4590E-68B6-433C-835A-15D70C70DB17}" type="slidenum">
              <a:rPr lang="zh-CN" altLang="en-US" smtClean="0"/>
            </a:fld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5693664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058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F7E5E-4698-41C0-9EAF-052E2B6804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4590E-68B6-433C-835A-15D70C70DB17}" type="slidenum">
              <a:rPr lang="zh-CN" altLang="en-US" smtClean="0"/>
            </a:fld>
            <a:endParaRPr lang="zh-CN" alt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6096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13" name="内容占位符 12"/>
          <p:cNvSpPr>
            <a:spLocks noGrp="1"/>
          </p:cNvSpPr>
          <p:nvPr>
            <p:ph sz="quarter" idx="4"/>
          </p:nvPr>
        </p:nvSpPr>
        <p:spPr>
          <a:xfrm>
            <a:off x="58293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"/>
          </p:nvPr>
        </p:nvSpPr>
        <p:spPr>
          <a:xfrm>
            <a:off x="6096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3"/>
          </p:nvPr>
        </p:nvSpPr>
        <p:spPr>
          <a:xfrm>
            <a:off x="57912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26F7E5E-4698-41C0-9EAF-052E2B6804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634590E-68B6-433C-835A-15D70C70DB17}" type="slidenum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F7E5E-4698-41C0-9EAF-052E2B6804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4590E-68B6-433C-835A-15D70C70DB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接连接符 9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 rot="5400000">
            <a:off x="4495800" y="3200400"/>
            <a:ext cx="841248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9083040" y="274320"/>
            <a:ext cx="2036064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8" name="直接连接符 7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直接连接符 10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接连接符 12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椭圆 13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内容占位符 17"/>
          <p:cNvSpPr>
            <a:spLocks noGrp="1"/>
          </p:cNvSpPr>
          <p:nvPr>
            <p:ph sz="quarter" idx="1"/>
          </p:nvPr>
        </p:nvSpPr>
        <p:spPr>
          <a:xfrm>
            <a:off x="406400" y="274320"/>
            <a:ext cx="7518400" cy="6327648"/>
          </a:xfrm>
        </p:spPr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21" name="日期占位符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26F7E5E-4698-41C0-9EAF-052E2B6804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22" name="灯片编号占位符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634590E-68B6-433C-835A-15D70C70DB17}" type="slidenum">
              <a:rPr lang="zh-CN" altLang="en-US" smtClean="0"/>
            </a:fld>
            <a:endParaRPr lang="zh-CN" altLang="en-US"/>
          </a:p>
        </p:txBody>
      </p:sp>
      <p:sp>
        <p:nvSpPr>
          <p:cNvPr id="23" name="页脚占位符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椭圆 12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 rot="5400000">
            <a:off x="4466844" y="3200400"/>
            <a:ext cx="841248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0" y="0"/>
            <a:ext cx="82296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zh-CN" altLang="en-US" smtClean="0"/>
              <a:t>单击图标添加图片</a:t>
            </a:r>
            <a:endParaRPr kumimoji="0" 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9021064" y="264795"/>
            <a:ext cx="2032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10" name="直接连接符 9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矩形 10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接连接符 11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直接连接符 18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接连接符 19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日期占位符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26F7E5E-4698-41C0-9EAF-052E2B6804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634590E-68B6-433C-835A-15D70C70DB17}" type="slidenum">
              <a:rPr lang="zh-CN" altLang="en-US" smtClean="0"/>
            </a:fld>
            <a:endParaRPr lang="zh-CN" altLang="en-US"/>
          </a:p>
        </p:txBody>
      </p:sp>
      <p:sp>
        <p:nvSpPr>
          <p:cNvPr id="21" name="页脚占位符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F7E5E-4698-41C0-9EAF-052E2B6804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4590E-68B6-433C-835A-15D70C70DB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235200" cy="5851525"/>
          </a:xfr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F7E5E-4698-41C0-9EAF-052E2B6804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4590E-68B6-433C-835A-15D70C70DB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接连接符 15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标题占位符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  <a:p>
            <a:pPr lvl="1" eaLnBrk="1" latinLnBrk="0" hangingPunct="1"/>
            <a:r>
              <a:rPr kumimoji="0" lang="zh-CN" altLang="en-US" smtClean="0"/>
              <a:t>第二级</a:t>
            </a:r>
            <a:endParaRPr kumimoji="0" lang="zh-CN" altLang="en-US" smtClean="0"/>
          </a:p>
          <a:p>
            <a:pPr lvl="2" eaLnBrk="1" latinLnBrk="0" hangingPunct="1"/>
            <a:r>
              <a:rPr kumimoji="0" lang="zh-CN" altLang="en-US" smtClean="0"/>
              <a:t>第三级</a:t>
            </a:r>
            <a:endParaRPr kumimoji="0" lang="zh-CN" altLang="en-US" smtClean="0"/>
          </a:p>
          <a:p>
            <a:pPr lvl="3" eaLnBrk="1" latinLnBrk="0" hangingPunct="1"/>
            <a:r>
              <a:rPr kumimoji="0" lang="zh-CN" altLang="en-US" smtClean="0"/>
              <a:t>第四级</a:t>
            </a:r>
            <a:endParaRPr kumimoji="0" lang="zh-CN" altLang="en-US" smtClean="0"/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2"/>
          </p:nvPr>
        </p:nvSpPr>
        <p:spPr>
          <a:xfrm rot="5400000">
            <a:off x="10119360" y="1081851"/>
            <a:ext cx="268224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26F7E5E-4698-41C0-9EAF-052E2B6804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 rot="5400000">
            <a:off x="9320248" y="3737240"/>
            <a:ext cx="42672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直接连接符 6"/>
          <p:cNvSpPr>
            <a:spLocks noChangeShapeType="1"/>
          </p:cNvSpPr>
          <p:nvPr/>
        </p:nvSpPr>
        <p:spPr bwMode="auto">
          <a:xfrm>
            <a:off x="1016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矩形 9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接连接符 10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椭圆 11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634590E-68B6-433C-835A-15D70C70DB1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 panose="05000000000000000000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 panose="05020102010507070707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 panose="05000000000000000000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 panose="05000000000000000000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 panose="05020102010507070707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 panose="05000000000000000000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521585" y="848995"/>
            <a:ext cx="8458200" cy="1692275"/>
          </a:xfrm>
        </p:spPr>
        <p:txBody>
          <a:bodyPr>
            <a:noAutofit/>
          </a:bodyPr>
          <a:lstStyle/>
          <a:p>
            <a:r>
              <a:rPr lang="en-US" altLang="zh-CN" sz="4800" dirty="0" smtClean="0">
                <a:solidFill>
                  <a:srgbClr val="FF0000"/>
                </a:solidFill>
              </a:rPr>
              <a:t>2019</a:t>
            </a:r>
            <a:r>
              <a:rPr lang="zh-CN" altLang="en-US" sz="4800" dirty="0" smtClean="0">
                <a:solidFill>
                  <a:srgbClr val="FF0000"/>
                </a:solidFill>
              </a:rPr>
              <a:t>六年级空间观念寒假悦读</a:t>
            </a:r>
            <a:br>
              <a:rPr lang="en-US" altLang="zh-CN" sz="4800" dirty="0" smtClean="0">
                <a:solidFill>
                  <a:srgbClr val="FF0000"/>
                </a:solidFill>
              </a:rPr>
            </a:br>
            <a:endParaRPr lang="zh-CN" altLang="en-US" sz="4800" dirty="0">
              <a:solidFill>
                <a:srgbClr val="FF0000"/>
              </a:soli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452926" y="2857496"/>
            <a:ext cx="5386382" cy="2357454"/>
          </a:xfrm>
        </p:spPr>
        <p:txBody>
          <a:bodyPr>
            <a:normAutofit fontScale="92500"/>
          </a:bodyPr>
          <a:lstStyle/>
          <a:p>
            <a:r>
              <a:rPr lang="zh-CN" altLang="en-US" sz="4300" dirty="0" smtClean="0">
                <a:solidFill>
                  <a:schemeClr val="tx1"/>
                </a:solidFill>
              </a:rPr>
              <a:t>   搭 积 木 比 赛</a:t>
            </a:r>
            <a:endParaRPr lang="en-US" altLang="zh-CN" sz="4300" dirty="0" smtClean="0">
              <a:solidFill>
                <a:schemeClr val="tx1"/>
              </a:solidFill>
            </a:endParaRPr>
          </a:p>
          <a:p>
            <a:r>
              <a:rPr lang="en-US" altLang="zh-CN" sz="4000" dirty="0" smtClean="0">
                <a:solidFill>
                  <a:srgbClr val="FF0000"/>
                </a:solidFill>
              </a:rPr>
              <a:t>           </a:t>
            </a:r>
            <a:endParaRPr lang="en-US" altLang="zh-CN" sz="4000" dirty="0" smtClean="0">
              <a:solidFill>
                <a:srgbClr val="FF0000"/>
              </a:solidFill>
            </a:endParaRPr>
          </a:p>
          <a:p>
            <a:r>
              <a:rPr lang="zh-CN" altLang="en-US" sz="2400" dirty="0" smtClean="0">
                <a:solidFill>
                  <a:schemeClr val="tx1"/>
                </a:solidFill>
              </a:rPr>
              <a:t>                   </a:t>
            </a:r>
            <a:endParaRPr lang="en-US" altLang="zh-CN" sz="2400" dirty="0" smtClean="0">
              <a:solidFill>
                <a:schemeClr val="tx1"/>
              </a:solidFill>
            </a:endParaRPr>
          </a:p>
          <a:p>
            <a:r>
              <a:rPr lang="en-US" altLang="zh-CN" sz="2600" dirty="0" smtClean="0">
                <a:solidFill>
                  <a:schemeClr val="tx1"/>
                </a:solidFill>
              </a:rPr>
              <a:t>                      </a:t>
            </a:r>
            <a:r>
              <a:rPr lang="zh-CN" altLang="en-US" sz="2600" b="0" dirty="0" smtClean="0">
                <a:solidFill>
                  <a:schemeClr val="tx1"/>
                </a:solidFill>
              </a:rPr>
              <a:t>山西运城闻喜        张 娜</a:t>
            </a:r>
            <a:endParaRPr lang="zh-CN" altLang="en-US" sz="2600" b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524000" y="-6234"/>
            <a:ext cx="9144000" cy="6864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7169673" y="1643050"/>
            <a:ext cx="675005" cy="39290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横看成岭侧成峰</a:t>
            </a:r>
            <a:endParaRPr lang="zh-CN" altLang="en-US" sz="3200" b="1" dirty="0">
              <a:solidFill>
                <a:srgbClr val="FF0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55491" y="1643050"/>
            <a:ext cx="675005" cy="35719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远近高低各不同</a:t>
            </a:r>
            <a:endParaRPr lang="zh-CN" altLang="en-US" sz="3200" b="1" dirty="0">
              <a:solidFill>
                <a:srgbClr val="FF0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69871" y="1643050"/>
            <a:ext cx="675005" cy="34290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不识庐山真面目</a:t>
            </a:r>
            <a:endParaRPr lang="zh-CN" altLang="en-US" sz="3200" b="1" dirty="0">
              <a:solidFill>
                <a:srgbClr val="FF0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384251" y="1643050"/>
            <a:ext cx="675005" cy="307183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只缘身在此山中</a:t>
            </a:r>
            <a:endParaRPr lang="zh-CN" altLang="en-US" sz="3200" b="1" dirty="0">
              <a:solidFill>
                <a:srgbClr val="FF0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</a:rPr>
              <a:t>              第一场比赛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zh-CN" altLang="en-US" dirty="0" smtClean="0"/>
              <a:t> </a:t>
            </a:r>
            <a:r>
              <a:rPr lang="zh-CN" altLang="en-US" b="1" dirty="0" smtClean="0"/>
              <a:t>画一画。</a:t>
            </a:r>
            <a:r>
              <a:rPr lang="zh-CN" altLang="en-US" dirty="0" smtClean="0"/>
              <a:t> 请分别画出从上面、正面、左面看到的形状。</a:t>
            </a:r>
            <a:endParaRPr lang="zh-CN" altLang="en-US" dirty="0"/>
          </a:p>
        </p:txBody>
      </p:sp>
      <p:sp>
        <p:nvSpPr>
          <p:cNvPr id="5" name="立方体 4"/>
          <p:cNvSpPr/>
          <p:nvPr/>
        </p:nvSpPr>
        <p:spPr>
          <a:xfrm>
            <a:off x="2881290" y="2571744"/>
            <a:ext cx="714380" cy="642942"/>
          </a:xfrm>
          <a:prstGeom prst="cub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立方体 5"/>
          <p:cNvSpPr/>
          <p:nvPr/>
        </p:nvSpPr>
        <p:spPr>
          <a:xfrm>
            <a:off x="2738414" y="3214686"/>
            <a:ext cx="714380" cy="642942"/>
          </a:xfrm>
          <a:prstGeom prst="cub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立方体 6"/>
          <p:cNvSpPr/>
          <p:nvPr/>
        </p:nvSpPr>
        <p:spPr>
          <a:xfrm>
            <a:off x="2595538" y="3357562"/>
            <a:ext cx="714380" cy="642942"/>
          </a:xfrm>
          <a:prstGeom prst="cub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立方体 7"/>
          <p:cNvSpPr/>
          <p:nvPr/>
        </p:nvSpPr>
        <p:spPr>
          <a:xfrm>
            <a:off x="3452794" y="3071810"/>
            <a:ext cx="714380" cy="642942"/>
          </a:xfrm>
          <a:prstGeom prst="cub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立方体 5"/>
          <p:cNvSpPr/>
          <p:nvPr/>
        </p:nvSpPr>
        <p:spPr>
          <a:xfrm>
            <a:off x="5310182" y="642918"/>
            <a:ext cx="642942" cy="642942"/>
          </a:xfrm>
          <a:prstGeom prst="cub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立方体 9"/>
          <p:cNvSpPr/>
          <p:nvPr/>
        </p:nvSpPr>
        <p:spPr>
          <a:xfrm>
            <a:off x="5167306" y="1285860"/>
            <a:ext cx="642942" cy="642942"/>
          </a:xfrm>
          <a:prstGeom prst="cub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立方体 10"/>
          <p:cNvSpPr/>
          <p:nvPr/>
        </p:nvSpPr>
        <p:spPr>
          <a:xfrm>
            <a:off x="5024430" y="1428736"/>
            <a:ext cx="642942" cy="642942"/>
          </a:xfrm>
          <a:prstGeom prst="cub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立方体 11"/>
          <p:cNvSpPr/>
          <p:nvPr/>
        </p:nvSpPr>
        <p:spPr>
          <a:xfrm>
            <a:off x="5810248" y="1142984"/>
            <a:ext cx="642942" cy="642942"/>
          </a:xfrm>
          <a:prstGeom prst="cub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4" name="表格 13"/>
          <p:cNvGraphicFramePr>
            <a:graphicFrameLocks noGrp="1"/>
          </p:cNvGraphicFramePr>
          <p:nvPr/>
        </p:nvGraphicFramePr>
        <p:xfrm>
          <a:off x="3095604" y="2857496"/>
          <a:ext cx="1440180" cy="146304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60045"/>
                <a:gridCol w="360045"/>
                <a:gridCol w="360045"/>
                <a:gridCol w="360045"/>
              </a:tblGrid>
              <a:tr h="360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表格 15"/>
          <p:cNvGraphicFramePr>
            <a:graphicFrameLocks noGrp="1"/>
          </p:cNvGraphicFramePr>
          <p:nvPr/>
        </p:nvGraphicFramePr>
        <p:xfrm>
          <a:off x="5381620" y="2857496"/>
          <a:ext cx="1440180" cy="146304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60045"/>
                <a:gridCol w="360045"/>
                <a:gridCol w="360045"/>
                <a:gridCol w="360045"/>
              </a:tblGrid>
              <a:tr h="360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表格 16"/>
          <p:cNvGraphicFramePr>
            <a:graphicFrameLocks noGrp="1"/>
          </p:cNvGraphicFramePr>
          <p:nvPr/>
        </p:nvGraphicFramePr>
        <p:xfrm>
          <a:off x="7596198" y="2857496"/>
          <a:ext cx="1440180" cy="146304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60045"/>
                <a:gridCol w="360045"/>
                <a:gridCol w="360045"/>
                <a:gridCol w="360045"/>
              </a:tblGrid>
              <a:tr h="360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3095604" y="4786322"/>
            <a:ext cx="1571636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从上面看到的</a:t>
            </a:r>
            <a:endParaRPr lang="zh-CN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381620" y="4786322"/>
            <a:ext cx="1571636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从正面看到的</a:t>
            </a:r>
            <a:endParaRPr lang="zh-CN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7596198" y="4714884"/>
            <a:ext cx="1714512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从左面看到的</a:t>
            </a:r>
            <a:endParaRPr lang="zh-CN" altLang="en-US" dirty="0"/>
          </a:p>
        </p:txBody>
      </p:sp>
      <p:sp>
        <p:nvSpPr>
          <p:cNvPr id="21" name="云形标注 20"/>
          <p:cNvSpPr/>
          <p:nvPr/>
        </p:nvSpPr>
        <p:spPr>
          <a:xfrm>
            <a:off x="7810512" y="928670"/>
            <a:ext cx="2214578" cy="1428760"/>
          </a:xfrm>
          <a:prstGeom prst="cloudCallout">
            <a:avLst/>
          </a:prstGeom>
          <a:solidFill>
            <a:srgbClr val="D6EF97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8239140" y="1214422"/>
            <a:ext cx="1500198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从右面看到的是这样的吗？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CN" altLang="en-US" sz="4400" b="1" dirty="0" smtClean="0">
                <a:solidFill>
                  <a:srgbClr val="FF0000"/>
                </a:solidFill>
              </a:rPr>
              <a:t>第二场比赛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1981200" y="1600200"/>
            <a:ext cx="7901014" cy="48737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CN" altLang="en-US" b="1" dirty="0" smtClean="0"/>
              <a:t>搭一搭。</a:t>
            </a:r>
            <a:r>
              <a:rPr lang="zh-CN" altLang="en-US" dirty="0" smtClean="0"/>
              <a:t>一个立体图形从上面看到的形状是</a:t>
            </a: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r>
              <a:rPr lang="zh-CN" altLang="en-US" dirty="0" smtClean="0"/>
              <a:t>从左面看到的形状是         。搭这样的立体图形，最少需</a:t>
            </a: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r>
              <a:rPr lang="zh-CN" altLang="en-US" dirty="0" smtClean="0"/>
              <a:t>要几个小正方体？最多可以有几个小正方体？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8096264" y="1714488"/>
            <a:ext cx="357190" cy="357190"/>
          </a:xfrm>
          <a:prstGeom prst="rect">
            <a:avLst/>
          </a:prstGeom>
          <a:solidFill>
            <a:srgbClr val="00B0F0"/>
          </a:solidFill>
          <a:ln>
            <a:solidFill>
              <a:schemeClr val="tx1">
                <a:alpha val="9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453454" y="1714488"/>
            <a:ext cx="357190" cy="357190"/>
          </a:xfrm>
          <a:prstGeom prst="rect">
            <a:avLst/>
          </a:prstGeom>
          <a:solidFill>
            <a:srgbClr val="00B0F0"/>
          </a:solidFill>
          <a:ln>
            <a:solidFill>
              <a:schemeClr val="tx1">
                <a:alpha val="9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810644" y="1714488"/>
            <a:ext cx="357190" cy="357190"/>
          </a:xfrm>
          <a:prstGeom prst="rect">
            <a:avLst/>
          </a:prstGeom>
          <a:solidFill>
            <a:srgbClr val="00B0F0"/>
          </a:solidFill>
          <a:ln>
            <a:solidFill>
              <a:schemeClr val="tx1">
                <a:alpha val="9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167834" y="1714488"/>
            <a:ext cx="357190" cy="357190"/>
          </a:xfrm>
          <a:prstGeom prst="rect">
            <a:avLst/>
          </a:prstGeom>
          <a:solidFill>
            <a:srgbClr val="00B0F0"/>
          </a:solidFill>
          <a:ln>
            <a:solidFill>
              <a:schemeClr val="tx1">
                <a:alpha val="9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5024430" y="2786058"/>
            <a:ext cx="357190" cy="357190"/>
          </a:xfrm>
          <a:prstGeom prst="rect">
            <a:avLst/>
          </a:prstGeom>
          <a:solidFill>
            <a:srgbClr val="00B0F0"/>
          </a:solidFill>
          <a:ln>
            <a:solidFill>
              <a:schemeClr val="tx1">
                <a:alpha val="9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5024430" y="2428868"/>
            <a:ext cx="357190" cy="357190"/>
          </a:xfrm>
          <a:prstGeom prst="rect">
            <a:avLst/>
          </a:prstGeom>
          <a:solidFill>
            <a:srgbClr val="00B0F0"/>
          </a:solidFill>
          <a:ln>
            <a:solidFill>
              <a:schemeClr val="tx1">
                <a:alpha val="9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CN" altLang="en-US" sz="4000" b="1" dirty="0" smtClean="0">
                <a:solidFill>
                  <a:srgbClr val="FF0000"/>
                </a:solidFill>
              </a:rPr>
              <a:t>第三场比赛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zh-CN" altLang="en-US" b="1" dirty="0" smtClean="0"/>
              <a:t>看谁搭得多。</a:t>
            </a:r>
            <a:r>
              <a:rPr lang="zh-CN" altLang="en-US" dirty="0" smtClean="0"/>
              <a:t>用</a:t>
            </a:r>
            <a:r>
              <a:rPr lang="en-US" altLang="zh-CN" dirty="0" smtClean="0"/>
              <a:t>6</a:t>
            </a:r>
            <a:r>
              <a:rPr lang="zh-CN" altLang="en-US" dirty="0" smtClean="0"/>
              <a:t>个小正方体搭一个立体图形，从上面</a:t>
            </a: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r>
              <a:rPr lang="zh-CN" altLang="en-US" dirty="0" smtClean="0"/>
              <a:t>看到的形状是</a:t>
            </a:r>
            <a:endParaRPr lang="zh-CN" altLang="en-US" b="1" dirty="0"/>
          </a:p>
        </p:txBody>
      </p:sp>
      <p:sp>
        <p:nvSpPr>
          <p:cNvPr id="4" name="矩形 3"/>
          <p:cNvSpPr/>
          <p:nvPr/>
        </p:nvSpPr>
        <p:spPr>
          <a:xfrm>
            <a:off x="4095736" y="2714620"/>
            <a:ext cx="357190" cy="357190"/>
          </a:xfrm>
          <a:prstGeom prst="rect">
            <a:avLst/>
          </a:prstGeom>
          <a:solidFill>
            <a:srgbClr val="00B0F0"/>
          </a:solidFill>
          <a:ln>
            <a:solidFill>
              <a:schemeClr val="tx1">
                <a:alpha val="9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452926" y="2714620"/>
            <a:ext cx="357190" cy="357190"/>
          </a:xfrm>
          <a:prstGeom prst="rect">
            <a:avLst/>
          </a:prstGeom>
          <a:solidFill>
            <a:srgbClr val="00B0F0"/>
          </a:solidFill>
          <a:ln>
            <a:solidFill>
              <a:schemeClr val="tx1">
                <a:alpha val="9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810116" y="2714620"/>
            <a:ext cx="357190" cy="357190"/>
          </a:xfrm>
          <a:prstGeom prst="rect">
            <a:avLst/>
          </a:prstGeom>
          <a:solidFill>
            <a:srgbClr val="00B0F0"/>
          </a:solidFill>
          <a:ln>
            <a:solidFill>
              <a:schemeClr val="tx1">
                <a:alpha val="9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167306" y="2714620"/>
            <a:ext cx="357190" cy="357190"/>
          </a:xfrm>
          <a:prstGeom prst="rect">
            <a:avLst/>
          </a:prstGeom>
          <a:solidFill>
            <a:srgbClr val="00B0F0"/>
          </a:solidFill>
          <a:ln>
            <a:solidFill>
              <a:schemeClr val="tx1">
                <a:alpha val="9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452926" y="2357430"/>
            <a:ext cx="357190" cy="357190"/>
          </a:xfrm>
          <a:prstGeom prst="rect">
            <a:avLst/>
          </a:prstGeom>
          <a:solidFill>
            <a:srgbClr val="00B0F0"/>
          </a:solidFill>
          <a:ln>
            <a:solidFill>
              <a:schemeClr val="tx1">
                <a:alpha val="9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CN" altLang="en-US" sz="4400" b="1" dirty="0" smtClean="0">
                <a:solidFill>
                  <a:srgbClr val="FF0000"/>
                </a:solidFill>
              </a:rPr>
              <a:t>巩固练习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altLang="zh-CN" dirty="0" smtClean="0"/>
              <a:t>1.</a:t>
            </a:r>
            <a:r>
              <a:rPr lang="zh-CN" altLang="en-US" dirty="0" smtClean="0"/>
              <a:t>下面是</a:t>
            </a:r>
            <a:r>
              <a:rPr lang="en-US" altLang="zh-CN" dirty="0" smtClean="0"/>
              <a:t>5</a:t>
            </a:r>
            <a:r>
              <a:rPr lang="zh-CN" altLang="en-US" dirty="0" smtClean="0"/>
              <a:t>个小正方体搭成的立体图形，分别画出从上面、正面和左面看到的形状。</a:t>
            </a: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r>
              <a:rPr lang="en-US" altLang="zh-CN" dirty="0" smtClean="0"/>
              <a:t>                                           </a:t>
            </a:r>
            <a:r>
              <a:rPr lang="zh-CN" altLang="en-US" sz="1800" dirty="0" smtClean="0"/>
              <a:t>正面                                左面</a:t>
            </a:r>
            <a:endParaRPr lang="zh-CN" altLang="en-US" sz="1800" dirty="0"/>
          </a:p>
        </p:txBody>
      </p:sp>
      <p:sp>
        <p:nvSpPr>
          <p:cNvPr id="4" name="立方体 3"/>
          <p:cNvSpPr/>
          <p:nvPr/>
        </p:nvSpPr>
        <p:spPr>
          <a:xfrm>
            <a:off x="3167042" y="2571744"/>
            <a:ext cx="642942" cy="642942"/>
          </a:xfrm>
          <a:prstGeom prst="cub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立方体 4"/>
          <p:cNvSpPr/>
          <p:nvPr/>
        </p:nvSpPr>
        <p:spPr>
          <a:xfrm>
            <a:off x="3667108" y="2571744"/>
            <a:ext cx="642942" cy="642942"/>
          </a:xfrm>
          <a:prstGeom prst="cub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立方体 5"/>
          <p:cNvSpPr/>
          <p:nvPr/>
        </p:nvSpPr>
        <p:spPr>
          <a:xfrm>
            <a:off x="3024166" y="2714620"/>
            <a:ext cx="642942" cy="642942"/>
          </a:xfrm>
          <a:prstGeom prst="cub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立方体 6"/>
          <p:cNvSpPr/>
          <p:nvPr/>
        </p:nvSpPr>
        <p:spPr>
          <a:xfrm>
            <a:off x="3524232" y="2714620"/>
            <a:ext cx="642942" cy="642942"/>
          </a:xfrm>
          <a:prstGeom prst="cub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立方体 7"/>
          <p:cNvSpPr/>
          <p:nvPr/>
        </p:nvSpPr>
        <p:spPr>
          <a:xfrm>
            <a:off x="2881290" y="2857496"/>
            <a:ext cx="642942" cy="642942"/>
          </a:xfrm>
          <a:prstGeom prst="cub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2952728" y="4000504"/>
          <a:ext cx="1440180" cy="146304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60045"/>
                <a:gridCol w="360045"/>
                <a:gridCol w="360045"/>
                <a:gridCol w="360045"/>
              </a:tblGrid>
              <a:tr h="360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5238744" y="4000504"/>
          <a:ext cx="1440180" cy="146304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60045"/>
                <a:gridCol w="360045"/>
                <a:gridCol w="360045"/>
                <a:gridCol w="360045"/>
              </a:tblGrid>
              <a:tr h="360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7596198" y="4000504"/>
          <a:ext cx="1440180" cy="146304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60045"/>
                <a:gridCol w="360045"/>
                <a:gridCol w="360045"/>
                <a:gridCol w="360045"/>
              </a:tblGrid>
              <a:tr h="360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238480" y="5572140"/>
            <a:ext cx="857256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上面</a:t>
            </a:r>
            <a:endParaRPr lang="zh-CN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1881158" y="642918"/>
            <a:ext cx="8143932" cy="5831034"/>
          </a:xfrm>
        </p:spPr>
        <p:txBody>
          <a:bodyPr/>
          <a:lstStyle/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r>
              <a:rPr lang="en-US" altLang="zh-CN" smtClean="0"/>
              <a:t>2.  </a:t>
            </a:r>
            <a:r>
              <a:rPr lang="zh-CN" altLang="en-US" smtClean="0"/>
              <a:t>一</a:t>
            </a:r>
            <a:r>
              <a:rPr lang="zh-CN" altLang="en-US" dirty="0" smtClean="0"/>
              <a:t>个立体图形，从正面看到的形状是                 ，从</a:t>
            </a: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r>
              <a:rPr lang="zh-CN" altLang="en-US" dirty="0" smtClean="0"/>
              <a:t>上面看到的形状是               ，从左面看到的形状是</a:t>
            </a:r>
            <a:endParaRPr lang="en-US" altLang="zh-CN" dirty="0" smtClean="0"/>
          </a:p>
          <a:p>
            <a:pPr>
              <a:buNone/>
            </a:pPr>
            <a:r>
              <a:rPr lang="en-US" altLang="zh-CN" dirty="0" smtClean="0"/>
              <a:t> </a:t>
            </a:r>
            <a:endParaRPr lang="en-US" altLang="zh-CN" dirty="0" smtClean="0"/>
          </a:p>
          <a:p>
            <a:pPr>
              <a:buNone/>
            </a:pPr>
            <a:r>
              <a:rPr lang="zh-CN" altLang="en-US" dirty="0" smtClean="0"/>
              <a:t>搭一搭，你用了几个小正方体？</a:t>
            </a:r>
            <a:endParaRPr lang="en-US" altLang="zh-CN" dirty="0" smtClean="0"/>
          </a:p>
        </p:txBody>
      </p:sp>
      <p:sp>
        <p:nvSpPr>
          <p:cNvPr id="4" name="矩形 3"/>
          <p:cNvSpPr/>
          <p:nvPr/>
        </p:nvSpPr>
        <p:spPr>
          <a:xfrm>
            <a:off x="9239272" y="1714488"/>
            <a:ext cx="357190" cy="357190"/>
          </a:xfrm>
          <a:prstGeom prst="rect">
            <a:avLst/>
          </a:prstGeom>
          <a:solidFill>
            <a:srgbClr val="00B0F0"/>
          </a:solidFill>
          <a:ln>
            <a:solidFill>
              <a:schemeClr val="tx1">
                <a:alpha val="9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239272" y="2071678"/>
            <a:ext cx="357190" cy="357190"/>
          </a:xfrm>
          <a:prstGeom prst="rect">
            <a:avLst/>
          </a:prstGeom>
          <a:solidFill>
            <a:srgbClr val="00B0F0"/>
          </a:solidFill>
          <a:ln>
            <a:solidFill>
              <a:schemeClr val="tx1">
                <a:alpha val="9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8882082" y="2071678"/>
            <a:ext cx="357190" cy="357190"/>
          </a:xfrm>
          <a:prstGeom prst="rect">
            <a:avLst/>
          </a:prstGeom>
          <a:solidFill>
            <a:srgbClr val="00B0F0"/>
          </a:solidFill>
          <a:ln>
            <a:solidFill>
              <a:schemeClr val="tx1">
                <a:alpha val="9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524364" y="2071678"/>
            <a:ext cx="357190" cy="357190"/>
          </a:xfrm>
          <a:prstGeom prst="rect">
            <a:avLst/>
          </a:prstGeom>
          <a:solidFill>
            <a:srgbClr val="00B0F0"/>
          </a:solidFill>
          <a:ln>
            <a:solidFill>
              <a:schemeClr val="tx1">
                <a:alpha val="9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524364" y="1714488"/>
            <a:ext cx="357190" cy="357190"/>
          </a:xfrm>
          <a:prstGeom prst="rect">
            <a:avLst/>
          </a:prstGeom>
          <a:solidFill>
            <a:srgbClr val="00B0F0"/>
          </a:solidFill>
          <a:ln>
            <a:solidFill>
              <a:schemeClr val="tx1">
                <a:alpha val="9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238744" y="2071678"/>
            <a:ext cx="357190" cy="357190"/>
          </a:xfrm>
          <a:prstGeom prst="rect">
            <a:avLst/>
          </a:prstGeom>
          <a:solidFill>
            <a:srgbClr val="00B0F0"/>
          </a:solidFill>
          <a:ln>
            <a:solidFill>
              <a:schemeClr val="tx1">
                <a:alpha val="9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881554" y="2071678"/>
            <a:ext cx="357190" cy="357190"/>
          </a:xfrm>
          <a:prstGeom prst="rect">
            <a:avLst/>
          </a:prstGeom>
          <a:solidFill>
            <a:srgbClr val="00B0F0"/>
          </a:solidFill>
          <a:ln>
            <a:solidFill>
              <a:schemeClr val="tx1">
                <a:alpha val="9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953388" y="785794"/>
            <a:ext cx="357190" cy="357190"/>
          </a:xfrm>
          <a:prstGeom prst="rect">
            <a:avLst/>
          </a:prstGeom>
          <a:solidFill>
            <a:srgbClr val="00B0F0"/>
          </a:solidFill>
          <a:ln>
            <a:solidFill>
              <a:schemeClr val="tx1">
                <a:alpha val="9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7953388" y="1142984"/>
            <a:ext cx="357190" cy="357190"/>
          </a:xfrm>
          <a:prstGeom prst="rect">
            <a:avLst/>
          </a:prstGeom>
          <a:solidFill>
            <a:srgbClr val="00B0F0"/>
          </a:solidFill>
          <a:ln>
            <a:solidFill>
              <a:schemeClr val="tx1">
                <a:alpha val="9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596198" y="1142984"/>
            <a:ext cx="357190" cy="357190"/>
          </a:xfrm>
          <a:prstGeom prst="rect">
            <a:avLst/>
          </a:prstGeom>
          <a:solidFill>
            <a:srgbClr val="00B0F0"/>
          </a:solidFill>
          <a:ln>
            <a:solidFill>
              <a:schemeClr val="tx1">
                <a:alpha val="9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7239008" y="1142984"/>
            <a:ext cx="357190" cy="357190"/>
          </a:xfrm>
          <a:prstGeom prst="rect">
            <a:avLst/>
          </a:prstGeom>
          <a:solidFill>
            <a:srgbClr val="00B0F0"/>
          </a:solidFill>
          <a:ln>
            <a:solidFill>
              <a:schemeClr val="tx1">
                <a:alpha val="9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1"/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WordArt 5"/>
          <p:cNvSpPr>
            <a:spLocks noTextEdit="1"/>
          </p:cNvSpPr>
          <p:nvPr/>
        </p:nvSpPr>
        <p:spPr>
          <a:xfrm>
            <a:off x="2735262" y="1879600"/>
            <a:ext cx="6721475" cy="309880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  <a:normAutofit/>
          </a:bodyPr>
          <a:lstStyle>
            <a:lvl1pPr marL="0" algn="l" rtl="0" eaLnBrk="1" latinLnBrk="0" hangingPunct="1">
              <a:defRPr kumimoj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1" latinLnBrk="0" hangingPunct="1">
              <a:defRPr kumimoj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1" latinLnBrk="0" hangingPunct="1">
              <a:defRPr kumimoj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1" latinLnBrk="0" hangingPunct="1">
              <a:defRPr kumimoj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1" latinLnBrk="0" hangingPunct="1">
              <a:defRPr kumimoj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rtl="0" eaLnBrk="1" latinLnBrk="0" hangingPunct="1">
              <a:defRPr kumimoj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rtl="0" eaLnBrk="1" latinLnBrk="0" hangingPunct="1">
              <a:defRPr kumimoj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rtl="0" eaLnBrk="1" latinLnBrk="0" hangingPunct="1">
              <a:defRPr kumimoj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rtl="0" eaLnBrk="1" latinLnBrk="0" hangingPunct="1">
              <a:defRPr kumimoj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8000" b="1">
                <a:gradFill rotWithShape="1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  <a:tileRect/>
                </a:gradFill>
                <a:effectLst>
                  <a:outerShdw dist="53882" dir="2699999" algn="ctr" rotWithShape="0">
                    <a:srgbClr val="C0C0C0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谢谢大家</a:t>
            </a:r>
            <a:endParaRPr lang="zh-CN" altLang="en-US" sz="8000" b="1">
              <a:gradFill rotWithShape="1">
                <a:gsLst>
                  <a:gs pos="0">
                    <a:srgbClr val="9999FF"/>
                  </a:gs>
                  <a:gs pos="100000">
                    <a:srgbClr val="009999"/>
                  </a:gs>
                </a:gsLst>
                <a:lin ang="5400000" scaled="1"/>
                <a:tileRect/>
              </a:gradFill>
              <a:effectLst>
                <a:outerShdw dist="53882" dir="2699999" algn="ctr" rotWithShape="0">
                  <a:srgbClr val="C0C0C0">
                    <a:alpha val="79999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凸显">
  <a:themeElements>
    <a:clrScheme name="凸显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凸显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2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0</TotalTime>
  <Words>525</Words>
  <Application>WPS 演示</Application>
  <PresentationFormat>全屏显示(4:3)</PresentationFormat>
  <Paragraphs>63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1" baseType="lpstr">
      <vt:lpstr>Arial</vt:lpstr>
      <vt:lpstr>宋体</vt:lpstr>
      <vt:lpstr>Wingdings</vt:lpstr>
      <vt:lpstr>Wingdings</vt:lpstr>
      <vt:lpstr>Wingdings 2</vt:lpstr>
      <vt:lpstr>幼圆</vt:lpstr>
      <vt:lpstr>Century Schoolbook</vt:lpstr>
      <vt:lpstr>华文楷体</vt:lpstr>
      <vt:lpstr>微软雅黑</vt:lpstr>
      <vt:lpstr>Arial Unicode MS</vt:lpstr>
      <vt:lpstr>Calibri</vt:lpstr>
      <vt:lpstr>凸显</vt:lpstr>
      <vt:lpstr>2019冬令营活动主题 </vt:lpstr>
      <vt:lpstr>PowerPoint 演示文稿</vt:lpstr>
      <vt:lpstr>              第一场比赛</vt:lpstr>
      <vt:lpstr>PowerPoint 演示文稿</vt:lpstr>
      <vt:lpstr>第二场比赛</vt:lpstr>
      <vt:lpstr>第三场比赛</vt:lpstr>
      <vt:lpstr>巩固练习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2019冬令营活动主题 </dc:title>
  <dc:creator>admin</dc:creator>
  <cp:lastModifiedBy>裴村学校</cp:lastModifiedBy>
  <cp:revision>44</cp:revision>
  <dcterms:created xsi:type="dcterms:W3CDTF">2019-02-22T03:10:00Z</dcterms:created>
  <dcterms:modified xsi:type="dcterms:W3CDTF">2019-02-22T06:48:09Z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2052-11.1.0.8214</vt:lpwstr>
  </property>
</Properties>
</file>