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846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2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2A131-01D2-4AAC-B859-EAA7F7415B32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83915-5645-4A1A-9CD9-3130AA7C35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063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1C6C4-CDBD-42D9-9F4F-96D08FD141D7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AA97C-D055-43F5-BF2E-2E6085198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08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58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42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420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768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769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02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020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640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446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188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939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741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5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41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25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3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45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171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89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71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192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454173E-8BE0-43B8-B9F2-AF9190E59ED5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0EE5D71-07DE-437C-ACEC-D52CA2721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86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2019-2-18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50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835696" y="979496"/>
            <a:ext cx="843107" cy="950930"/>
            <a:chOff x="3268185" y="2855522"/>
            <a:chExt cx="1124142" cy="1267906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rot="5400000">
              <a:off x="3196303" y="2927404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 rot="5400000">
              <a:off x="3341945" y="3056531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AF92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72692" y="977311"/>
            <a:ext cx="843107" cy="950930"/>
            <a:chOff x="4775778" y="2221569"/>
            <a:chExt cx="1124142" cy="1267906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5400000">
              <a:off x="4703896" y="2293451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5400000">
              <a:off x="4849538" y="2438802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869420" y="994135"/>
            <a:ext cx="843107" cy="950930"/>
            <a:chOff x="6283370" y="2221569"/>
            <a:chExt cx="1124142" cy="126790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rot="5400000">
              <a:off x="6211488" y="2293451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5400000">
              <a:off x="6384970" y="2422578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860032" y="994136"/>
            <a:ext cx="843107" cy="950930"/>
            <a:chOff x="7799674" y="2855522"/>
            <a:chExt cx="1124142" cy="1267906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 rot="5400000">
              <a:off x="7727792" y="2927404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5400000">
              <a:off x="7883929" y="3056532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E87071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899459" y="1088727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图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982742" y="1074087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形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54063" y="1098710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的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931666" y="1103368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旋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746918" y="2820105"/>
            <a:ext cx="5069336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辽宁省大连市旅顺经济开发区中心小学 宋朝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841686" y="36835"/>
            <a:ext cx="2202820" cy="5090402"/>
            <a:chOff x="0" y="70798"/>
            <a:chExt cx="2937093" cy="6787202"/>
          </a:xfrm>
        </p:grpSpPr>
        <p:sp>
          <p:nvSpPr>
            <p:cNvPr id="2" name="矩形 1"/>
            <p:cNvSpPr/>
            <p:nvPr/>
          </p:nvSpPr>
          <p:spPr>
            <a:xfrm>
              <a:off x="0" y="4875301"/>
              <a:ext cx="2446986" cy="198269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0AF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90107" y="70798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90107" y="3582522"/>
              <a:ext cx="2446986" cy="1982699"/>
            </a:xfrm>
            <a:prstGeom prst="rect">
              <a:avLst/>
            </a:prstGeom>
            <a:solidFill>
              <a:srgbClr val="FFB850">
                <a:alpha val="0"/>
              </a:srgbClr>
            </a:solidFill>
            <a:ln w="57150"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0" y="1961633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69951" y="34650"/>
            <a:ext cx="2202820" cy="5090402"/>
            <a:chOff x="9178140" y="0"/>
            <a:chExt cx="2937093" cy="6787202"/>
          </a:xfrm>
        </p:grpSpPr>
        <p:sp>
          <p:nvSpPr>
            <p:cNvPr id="28" name="矩形 27"/>
            <p:cNvSpPr/>
            <p:nvPr/>
          </p:nvSpPr>
          <p:spPr>
            <a:xfrm>
              <a:off x="9178140" y="4804503"/>
              <a:ext cx="2446986" cy="1982699"/>
            </a:xfrm>
            <a:prstGeom prst="rect">
              <a:avLst/>
            </a:prstGeom>
            <a:solidFill>
              <a:srgbClr val="E87071">
                <a:alpha val="0"/>
              </a:srgbClr>
            </a:solidFill>
            <a:ln w="57150"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9668247" y="0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0AF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668247" y="3511724"/>
              <a:ext cx="2446986" cy="198269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178140" y="1890835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68144" y="1004118"/>
            <a:ext cx="843107" cy="950930"/>
            <a:chOff x="3268185" y="2855522"/>
            <a:chExt cx="1124142" cy="1267906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3196303" y="2927404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5400000">
              <a:off x="3341945" y="3056531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AF92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876423" y="1008776"/>
            <a:ext cx="843107" cy="950930"/>
            <a:chOff x="4775778" y="2221569"/>
            <a:chExt cx="1124142" cy="1267906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 rot="5400000">
              <a:off x="4703896" y="2293451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 rot="5400000">
              <a:off x="4849538" y="2438802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文本框 37"/>
          <p:cNvSpPr txBox="1"/>
          <p:nvPr/>
        </p:nvSpPr>
        <p:spPr>
          <a:xfrm>
            <a:off x="5949472" y="1130175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转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47" name="文本框 37"/>
          <p:cNvSpPr txBox="1"/>
          <p:nvPr/>
        </p:nvSpPr>
        <p:spPr>
          <a:xfrm>
            <a:off x="6940185" y="1130175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80017" y="304487"/>
            <a:ext cx="4778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2019</a:t>
            </a:r>
            <a:r>
              <a:rPr lang="zh-CN" altLang="en-US" smtClean="0"/>
              <a:t>六年</a:t>
            </a:r>
            <a:r>
              <a:rPr lang="zh-CN" altLang="en-US"/>
              <a:t>级</a:t>
            </a:r>
            <a:r>
              <a:rPr lang="zh-CN" altLang="en-US" smtClean="0"/>
              <a:t>空间</a:t>
            </a:r>
            <a:r>
              <a:rPr lang="zh-CN" altLang="en-US" dirty="0" smtClean="0"/>
              <a:t>观念寒假悦读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432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32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32" fill="hold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55" grpId="0"/>
      <p:bldP spid="56" grpId="0"/>
      <p:bldP spid="46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3033738" y="1148559"/>
            <a:ext cx="1884647" cy="567485"/>
            <a:chOff x="6977188" y="1902560"/>
            <a:chExt cx="4158578" cy="998361"/>
          </a:xfrm>
        </p:grpSpPr>
        <p:sp>
          <p:nvSpPr>
            <p:cNvPr id="64" name="任意多边形 63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任意多边形 64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317357" y="987675"/>
            <a:ext cx="951111" cy="842659"/>
            <a:chOff x="3491031" y="1926499"/>
            <a:chExt cx="1268148" cy="1123545"/>
          </a:xfrm>
        </p:grpSpPr>
        <p:grpSp>
          <p:nvGrpSpPr>
            <p:cNvPr id="68" name="组合 67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AF92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6" name="TextBox 6"/>
          <p:cNvSpPr txBox="1">
            <a:spLocks noChangeArrowheads="1"/>
          </p:cNvSpPr>
          <p:nvPr/>
        </p:nvSpPr>
        <p:spPr bwMode="auto">
          <a:xfrm>
            <a:off x="3268468" y="1160355"/>
            <a:ext cx="1577606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设计意图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562012" y="2013418"/>
            <a:ext cx="1884647" cy="567485"/>
            <a:chOff x="6977188" y="1902560"/>
            <a:chExt cx="4158578" cy="998361"/>
          </a:xfrm>
        </p:grpSpPr>
        <p:sp>
          <p:nvSpPr>
            <p:cNvPr id="79" name="任意多边形 78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任意多边形 79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845631" y="1852533"/>
            <a:ext cx="951111" cy="842659"/>
            <a:chOff x="3491031" y="1926499"/>
            <a:chExt cx="1268148" cy="1123545"/>
          </a:xfrm>
        </p:grpSpPr>
        <p:grpSp>
          <p:nvGrpSpPr>
            <p:cNvPr id="82" name="组合 81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84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FFB85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6" name="TextBox 6"/>
          <p:cNvSpPr txBox="1">
            <a:spLocks noChangeArrowheads="1"/>
          </p:cNvSpPr>
          <p:nvPr/>
        </p:nvSpPr>
        <p:spPr bwMode="auto">
          <a:xfrm>
            <a:off x="3791700" y="2046985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教材分析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042943" y="2895732"/>
            <a:ext cx="1884647" cy="567485"/>
            <a:chOff x="6977188" y="1902560"/>
            <a:chExt cx="4158578" cy="998361"/>
          </a:xfrm>
        </p:grpSpPr>
        <p:sp>
          <p:nvSpPr>
            <p:cNvPr id="88" name="任意多边形 87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任意多边形 88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326562" y="2734847"/>
            <a:ext cx="951111" cy="842659"/>
            <a:chOff x="3491031" y="1926499"/>
            <a:chExt cx="1268148" cy="1123545"/>
          </a:xfrm>
        </p:grpSpPr>
        <p:grpSp>
          <p:nvGrpSpPr>
            <p:cNvPr id="91" name="组合 90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93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1ACBE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2" name="文本框 91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5" name="TextBox 6"/>
          <p:cNvSpPr txBox="1">
            <a:spLocks noChangeArrowheads="1"/>
          </p:cNvSpPr>
          <p:nvPr/>
        </p:nvSpPr>
        <p:spPr bwMode="auto">
          <a:xfrm>
            <a:off x="4292139" y="2907528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学情分析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516142" y="3777182"/>
            <a:ext cx="1884647" cy="567485"/>
            <a:chOff x="6977188" y="1902560"/>
            <a:chExt cx="4158578" cy="998361"/>
          </a:xfrm>
        </p:grpSpPr>
        <p:sp>
          <p:nvSpPr>
            <p:cNvPr id="97" name="任意多边形 96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任意多边形 97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799761" y="3616297"/>
            <a:ext cx="951111" cy="842659"/>
            <a:chOff x="3491031" y="1926499"/>
            <a:chExt cx="1268148" cy="1123545"/>
          </a:xfrm>
        </p:grpSpPr>
        <p:grpSp>
          <p:nvGrpSpPr>
            <p:cNvPr id="100" name="组合 99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102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E87071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1" name="文本框 100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4765338" y="3799864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教学目标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99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6" grpId="0"/>
      <p:bldP spid="95" grpId="0"/>
      <p:bldP spid="104" grpId="0"/>
      <p:bldP spid="10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3033738" y="1148559"/>
            <a:ext cx="1884647" cy="567485"/>
            <a:chOff x="6977188" y="1902560"/>
            <a:chExt cx="4158578" cy="998361"/>
          </a:xfrm>
        </p:grpSpPr>
        <p:sp>
          <p:nvSpPr>
            <p:cNvPr id="64" name="任意多边形 63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任意多边形 64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317357" y="987675"/>
            <a:ext cx="951111" cy="842659"/>
            <a:chOff x="3491031" y="1926499"/>
            <a:chExt cx="1268148" cy="1123545"/>
          </a:xfrm>
        </p:grpSpPr>
        <p:grpSp>
          <p:nvGrpSpPr>
            <p:cNvPr id="68" name="组合 67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AF92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6" name="TextBox 6"/>
          <p:cNvSpPr txBox="1">
            <a:spLocks noChangeArrowheads="1"/>
          </p:cNvSpPr>
          <p:nvPr/>
        </p:nvSpPr>
        <p:spPr bwMode="auto">
          <a:xfrm>
            <a:off x="3268468" y="1160355"/>
            <a:ext cx="1577606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教法学法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562012" y="2013418"/>
            <a:ext cx="1884647" cy="567485"/>
            <a:chOff x="6977188" y="1902560"/>
            <a:chExt cx="4158578" cy="998361"/>
          </a:xfrm>
        </p:grpSpPr>
        <p:sp>
          <p:nvSpPr>
            <p:cNvPr id="79" name="任意多边形 78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任意多边形 79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845631" y="1852533"/>
            <a:ext cx="951111" cy="842659"/>
            <a:chOff x="3491031" y="1926499"/>
            <a:chExt cx="1268148" cy="1123545"/>
          </a:xfrm>
        </p:grpSpPr>
        <p:grpSp>
          <p:nvGrpSpPr>
            <p:cNvPr id="82" name="组合 81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84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FFB85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+mj-ea"/>
                  <a:ea typeface="+mj-ea"/>
                </a:rPr>
                <a:t>06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6" name="TextBox 6"/>
          <p:cNvSpPr txBox="1">
            <a:spLocks noChangeArrowheads="1"/>
          </p:cNvSpPr>
          <p:nvPr/>
        </p:nvSpPr>
        <p:spPr bwMode="auto">
          <a:xfrm>
            <a:off x="3791700" y="2046985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教学过程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042943" y="2895732"/>
            <a:ext cx="1884647" cy="567485"/>
            <a:chOff x="6977188" y="1902560"/>
            <a:chExt cx="4158578" cy="998361"/>
          </a:xfrm>
        </p:grpSpPr>
        <p:sp>
          <p:nvSpPr>
            <p:cNvPr id="88" name="任意多边形 87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任意多边形 88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326562" y="2734847"/>
            <a:ext cx="951111" cy="842659"/>
            <a:chOff x="3491031" y="1926499"/>
            <a:chExt cx="1268148" cy="1123545"/>
          </a:xfrm>
        </p:grpSpPr>
        <p:grpSp>
          <p:nvGrpSpPr>
            <p:cNvPr id="91" name="组合 90"/>
            <p:cNvGrpSpPr/>
            <p:nvPr/>
          </p:nvGrpSpPr>
          <p:grpSpPr>
            <a:xfrm rot="16200000">
              <a:off x="3563332" y="1854198"/>
              <a:ext cx="1123545" cy="1268148"/>
              <a:chOff x="8439633" y="3544650"/>
              <a:chExt cx="1611146" cy="1817848"/>
            </a:xfrm>
          </p:grpSpPr>
          <p:sp>
            <p:nvSpPr>
              <p:cNvPr id="93" name="Freeform 5"/>
              <p:cNvSpPr>
                <a:spLocks/>
              </p:cNvSpPr>
              <p:nvPr/>
            </p:nvSpPr>
            <p:spPr bwMode="auto">
              <a:xfrm rot="5400000">
                <a:off x="8336282" y="3648001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5"/>
              <p:cNvSpPr>
                <a:spLocks/>
              </p:cNvSpPr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1ACBE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2" name="文本框 91"/>
            <p:cNvSpPr txBox="1"/>
            <p:nvPr/>
          </p:nvSpPr>
          <p:spPr>
            <a:xfrm>
              <a:off x="3834642" y="2156740"/>
              <a:ext cx="70788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+mj-ea"/>
                  <a:ea typeface="+mj-ea"/>
                </a:rPr>
                <a:t>07</a:t>
              </a:r>
              <a:endParaRPr lang="zh-CN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5" name="TextBox 6"/>
          <p:cNvSpPr txBox="1">
            <a:spLocks noChangeArrowheads="1"/>
          </p:cNvSpPr>
          <p:nvPr/>
        </p:nvSpPr>
        <p:spPr bwMode="auto">
          <a:xfrm>
            <a:off x="4292139" y="2907528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板书设计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4765338" y="3799864"/>
            <a:ext cx="1649917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700" dirty="0" smtClean="0">
                <a:solidFill>
                  <a:schemeClr val="bg1"/>
                </a:solidFill>
                <a:latin typeface="+mn-ea"/>
              </a:rPr>
              <a:t>教学目标</a:t>
            </a:r>
            <a:endParaRPr lang="zh-CN" altLang="en-US" sz="2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312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6" grpId="0"/>
      <p:bldP spid="95" grpId="0"/>
      <p:bldP spid="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192485" y="104515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设计意图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08031" y="1097952"/>
            <a:ext cx="3376729" cy="3362700"/>
            <a:chOff x="3845140" y="1609452"/>
            <a:chExt cx="4501719" cy="4484638"/>
          </a:xfrm>
        </p:grpSpPr>
        <p:sp>
          <p:nvSpPr>
            <p:cNvPr id="9" name="任意多边形 8"/>
            <p:cNvSpPr/>
            <p:nvPr/>
          </p:nvSpPr>
          <p:spPr>
            <a:xfrm rot="10800000" flipH="1">
              <a:off x="5186896" y="1613642"/>
              <a:ext cx="857606" cy="2199361"/>
            </a:xfrm>
            <a:custGeom>
              <a:avLst/>
              <a:gdLst>
                <a:gd name="connsiteX0" fmla="*/ 0 w 1385972"/>
                <a:gd name="connsiteY0" fmla="*/ 2442900 h 3554375"/>
                <a:gd name="connsiteX1" fmla="*/ 0 w 1385972"/>
                <a:gd name="connsiteY1" fmla="*/ 3 h 3554375"/>
                <a:gd name="connsiteX2" fmla="*/ 1189110 w 1385972"/>
                <a:gd name="connsiteY2" fmla="*/ 3 h 3554375"/>
                <a:gd name="connsiteX3" fmla="*/ 1189135 w 1385972"/>
                <a:gd name="connsiteY3" fmla="*/ 0 h 3554375"/>
                <a:gd name="connsiteX4" fmla="*/ 1189135 w 1385972"/>
                <a:gd name="connsiteY4" fmla="*/ 1 h 3554375"/>
                <a:gd name="connsiteX5" fmla="*/ 1368968 w 1385972"/>
                <a:gd name="connsiteY5" fmla="*/ 119204 h 3554375"/>
                <a:gd name="connsiteX6" fmla="*/ 1369044 w 1385972"/>
                <a:gd name="connsiteY6" fmla="*/ 119449 h 3554375"/>
                <a:gd name="connsiteX7" fmla="*/ 1380341 w 1385972"/>
                <a:gd name="connsiteY7" fmla="*/ 155842 h 3554375"/>
                <a:gd name="connsiteX8" fmla="*/ 1384306 w 1385972"/>
                <a:gd name="connsiteY8" fmla="*/ 195176 h 3554375"/>
                <a:gd name="connsiteX9" fmla="*/ 1384305 w 1385972"/>
                <a:gd name="connsiteY9" fmla="*/ 3349132 h 3554375"/>
                <a:gd name="connsiteX10" fmla="*/ 1385972 w 1385972"/>
                <a:gd name="connsiteY10" fmla="*/ 3357698 h 3554375"/>
                <a:gd name="connsiteX11" fmla="*/ 1371681 w 1385972"/>
                <a:gd name="connsiteY11" fmla="*/ 3431143 h 3554375"/>
                <a:gd name="connsiteX12" fmla="*/ 1357037 w 1385972"/>
                <a:gd name="connsiteY12" fmla="*/ 3453195 h 3554375"/>
                <a:gd name="connsiteX13" fmla="*/ 1339737 w 1385972"/>
                <a:gd name="connsiteY13" fmla="*/ 3483350 h 3554375"/>
                <a:gd name="connsiteX14" fmla="*/ 1333329 w 1385972"/>
                <a:gd name="connsiteY14" fmla="*/ 3488897 h 3554375"/>
                <a:gd name="connsiteX15" fmla="*/ 1328807 w 1385972"/>
                <a:gd name="connsiteY15" fmla="*/ 3495707 h 3554375"/>
                <a:gd name="connsiteX16" fmla="*/ 1328808 w 1385972"/>
                <a:gd name="connsiteY16" fmla="*/ 3495707 h 3554375"/>
                <a:gd name="connsiteX17" fmla="*/ 1314458 w 1385972"/>
                <a:gd name="connsiteY17" fmla="*/ 3505236 h 3554375"/>
                <a:gd name="connsiteX18" fmla="*/ 1290337 w 1385972"/>
                <a:gd name="connsiteY18" fmla="*/ 3526119 h 3554375"/>
                <a:gd name="connsiteX19" fmla="*/ 1272413 w 1385972"/>
                <a:gd name="connsiteY19" fmla="*/ 3533156 h 3554375"/>
                <a:gd name="connsiteX20" fmla="*/ 1264245 w 1385972"/>
                <a:gd name="connsiteY20" fmla="*/ 3538580 h 3554375"/>
                <a:gd name="connsiteX21" fmla="*/ 1253047 w 1385972"/>
                <a:gd name="connsiteY21" fmla="*/ 3540759 h 3554375"/>
                <a:gd name="connsiteX22" fmla="*/ 1228467 w 1385972"/>
                <a:gd name="connsiteY22" fmla="*/ 3550409 h 3554375"/>
                <a:gd name="connsiteX23" fmla="*/ 1189134 w 1385972"/>
                <a:gd name="connsiteY23" fmla="*/ 3554375 h 3554375"/>
                <a:gd name="connsiteX24" fmla="*/ 1149800 w 1385972"/>
                <a:gd name="connsiteY24" fmla="*/ 3550409 h 3554375"/>
                <a:gd name="connsiteX25" fmla="*/ 1121945 w 1385972"/>
                <a:gd name="connsiteY25" fmla="*/ 3539473 h 3554375"/>
                <a:gd name="connsiteX26" fmla="*/ 1117357 w 1385972"/>
                <a:gd name="connsiteY26" fmla="*/ 3538580 h 3554375"/>
                <a:gd name="connsiteX27" fmla="*/ 1114011 w 1385972"/>
                <a:gd name="connsiteY27" fmla="*/ 3536358 h 3554375"/>
                <a:gd name="connsiteX28" fmla="*/ 1087931 w 1385972"/>
                <a:gd name="connsiteY28" fmla="*/ 3526119 h 3554375"/>
                <a:gd name="connsiteX29" fmla="*/ 1052835 w 1385972"/>
                <a:gd name="connsiteY29" fmla="*/ 3495733 h 3554375"/>
                <a:gd name="connsiteX30" fmla="*/ 1052794 w 1385972"/>
                <a:gd name="connsiteY30" fmla="*/ 3495707 h 3554375"/>
                <a:gd name="connsiteX31" fmla="*/ 1052734 w 1385972"/>
                <a:gd name="connsiteY31" fmla="*/ 3495646 h 3554375"/>
                <a:gd name="connsiteX32" fmla="*/ 1038530 w 1385972"/>
                <a:gd name="connsiteY32" fmla="*/ 3483350 h 3554375"/>
                <a:gd name="connsiteX33" fmla="*/ 1035965 w 1385972"/>
                <a:gd name="connsiteY33" fmla="*/ 3478877 h 355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85972" h="3554375">
                  <a:moveTo>
                    <a:pt x="0" y="2442900"/>
                  </a:moveTo>
                  <a:lnTo>
                    <a:pt x="0" y="3"/>
                  </a:lnTo>
                  <a:lnTo>
                    <a:pt x="1189110" y="3"/>
                  </a:lnTo>
                  <a:lnTo>
                    <a:pt x="1189135" y="0"/>
                  </a:lnTo>
                  <a:lnTo>
                    <a:pt x="1189135" y="1"/>
                  </a:lnTo>
                  <a:cubicBezTo>
                    <a:pt x="1269978" y="1"/>
                    <a:pt x="1339340" y="49154"/>
                    <a:pt x="1368968" y="119204"/>
                  </a:cubicBezTo>
                  <a:lnTo>
                    <a:pt x="1369044" y="119449"/>
                  </a:lnTo>
                  <a:lnTo>
                    <a:pt x="1380341" y="155842"/>
                  </a:lnTo>
                  <a:cubicBezTo>
                    <a:pt x="1382941" y="168547"/>
                    <a:pt x="1384306" y="181702"/>
                    <a:pt x="1384306" y="195176"/>
                  </a:cubicBezTo>
                  <a:lnTo>
                    <a:pt x="1384305" y="3349132"/>
                  </a:lnTo>
                  <a:lnTo>
                    <a:pt x="1385972" y="3357698"/>
                  </a:lnTo>
                  <a:cubicBezTo>
                    <a:pt x="1385971" y="3382673"/>
                    <a:pt x="1381209" y="3407648"/>
                    <a:pt x="1371681" y="3431143"/>
                  </a:cubicBezTo>
                  <a:lnTo>
                    <a:pt x="1357037" y="3453195"/>
                  </a:lnTo>
                  <a:lnTo>
                    <a:pt x="1339737" y="3483350"/>
                  </a:lnTo>
                  <a:lnTo>
                    <a:pt x="1333329" y="3488897"/>
                  </a:lnTo>
                  <a:lnTo>
                    <a:pt x="1328807" y="3495707"/>
                  </a:lnTo>
                  <a:lnTo>
                    <a:pt x="1328808" y="3495707"/>
                  </a:lnTo>
                  <a:lnTo>
                    <a:pt x="1314458" y="3505236"/>
                  </a:lnTo>
                  <a:lnTo>
                    <a:pt x="1290337" y="3526119"/>
                  </a:lnTo>
                  <a:lnTo>
                    <a:pt x="1272413" y="3533156"/>
                  </a:lnTo>
                  <a:lnTo>
                    <a:pt x="1264245" y="3538580"/>
                  </a:lnTo>
                  <a:lnTo>
                    <a:pt x="1253047" y="3540759"/>
                  </a:lnTo>
                  <a:lnTo>
                    <a:pt x="1228467" y="3550409"/>
                  </a:lnTo>
                  <a:lnTo>
                    <a:pt x="1189134" y="3554375"/>
                  </a:lnTo>
                  <a:lnTo>
                    <a:pt x="1149800" y="3550409"/>
                  </a:lnTo>
                  <a:lnTo>
                    <a:pt x="1121945" y="3539473"/>
                  </a:lnTo>
                  <a:lnTo>
                    <a:pt x="1117357" y="3538580"/>
                  </a:lnTo>
                  <a:lnTo>
                    <a:pt x="1114011" y="3536358"/>
                  </a:lnTo>
                  <a:lnTo>
                    <a:pt x="1087931" y="3526119"/>
                  </a:lnTo>
                  <a:lnTo>
                    <a:pt x="1052835" y="3495733"/>
                  </a:lnTo>
                  <a:lnTo>
                    <a:pt x="1052794" y="3495707"/>
                  </a:lnTo>
                  <a:lnTo>
                    <a:pt x="1052734" y="3495646"/>
                  </a:lnTo>
                  <a:lnTo>
                    <a:pt x="1038530" y="3483350"/>
                  </a:lnTo>
                  <a:lnTo>
                    <a:pt x="1035965" y="3478877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5400000">
              <a:off x="5664567" y="1135971"/>
              <a:ext cx="857607" cy="4496458"/>
            </a:xfrm>
            <a:custGeom>
              <a:avLst/>
              <a:gdLst>
                <a:gd name="connsiteX0" fmla="*/ 0 w 1385974"/>
                <a:gd name="connsiteY0" fmla="*/ 6155222 h 7266697"/>
                <a:gd name="connsiteX1" fmla="*/ 0 w 1385974"/>
                <a:gd name="connsiteY1" fmla="*/ 3712325 h 7266697"/>
                <a:gd name="connsiteX2" fmla="*/ 1 w 1385974"/>
                <a:gd name="connsiteY2" fmla="*/ 3712325 h 7266697"/>
                <a:gd name="connsiteX3" fmla="*/ 1 w 1385974"/>
                <a:gd name="connsiteY3" fmla="*/ 3712318 h 7266697"/>
                <a:gd name="connsiteX4" fmla="*/ 1 w 1385974"/>
                <a:gd name="connsiteY4" fmla="*/ 3554381 h 7266697"/>
                <a:gd name="connsiteX5" fmla="*/ 1 w 1385974"/>
                <a:gd name="connsiteY5" fmla="*/ 1269421 h 7266697"/>
                <a:gd name="connsiteX6" fmla="*/ 2 w 1385974"/>
                <a:gd name="connsiteY6" fmla="*/ 1269420 h 7266697"/>
                <a:gd name="connsiteX7" fmla="*/ 2 w 1385974"/>
                <a:gd name="connsiteY7" fmla="*/ 1111477 h 7266697"/>
                <a:gd name="connsiteX8" fmla="*/ 1035967 w 1385974"/>
                <a:gd name="connsiteY8" fmla="*/ 75499 h 7266697"/>
                <a:gd name="connsiteX9" fmla="*/ 1038532 w 1385974"/>
                <a:gd name="connsiteY9" fmla="*/ 71027 h 7266697"/>
                <a:gd name="connsiteX10" fmla="*/ 1052736 w 1385974"/>
                <a:gd name="connsiteY10" fmla="*/ 58731 h 7266697"/>
                <a:gd name="connsiteX11" fmla="*/ 1052796 w 1385974"/>
                <a:gd name="connsiteY11" fmla="*/ 58669 h 7266697"/>
                <a:gd name="connsiteX12" fmla="*/ 1052837 w 1385974"/>
                <a:gd name="connsiteY12" fmla="*/ 58643 h 7266697"/>
                <a:gd name="connsiteX13" fmla="*/ 1087933 w 1385974"/>
                <a:gd name="connsiteY13" fmla="*/ 28257 h 7266697"/>
                <a:gd name="connsiteX14" fmla="*/ 1114013 w 1385974"/>
                <a:gd name="connsiteY14" fmla="*/ 18019 h 7266697"/>
                <a:gd name="connsiteX15" fmla="*/ 1117359 w 1385974"/>
                <a:gd name="connsiteY15" fmla="*/ 15797 h 7266697"/>
                <a:gd name="connsiteX16" fmla="*/ 1121947 w 1385974"/>
                <a:gd name="connsiteY16" fmla="*/ 14903 h 7266697"/>
                <a:gd name="connsiteX17" fmla="*/ 1149802 w 1385974"/>
                <a:gd name="connsiteY17" fmla="*/ 3967 h 7266697"/>
                <a:gd name="connsiteX18" fmla="*/ 1189136 w 1385974"/>
                <a:gd name="connsiteY18" fmla="*/ 0 h 7266697"/>
                <a:gd name="connsiteX19" fmla="*/ 1228469 w 1385974"/>
                <a:gd name="connsiteY19" fmla="*/ 3967 h 7266697"/>
                <a:gd name="connsiteX20" fmla="*/ 1253049 w 1385974"/>
                <a:gd name="connsiteY20" fmla="*/ 13617 h 7266697"/>
                <a:gd name="connsiteX21" fmla="*/ 1264247 w 1385974"/>
                <a:gd name="connsiteY21" fmla="*/ 15797 h 7266697"/>
                <a:gd name="connsiteX22" fmla="*/ 1272415 w 1385974"/>
                <a:gd name="connsiteY22" fmla="*/ 21221 h 7266697"/>
                <a:gd name="connsiteX23" fmla="*/ 1290339 w 1385974"/>
                <a:gd name="connsiteY23" fmla="*/ 28257 h 7266697"/>
                <a:gd name="connsiteX24" fmla="*/ 1314460 w 1385974"/>
                <a:gd name="connsiteY24" fmla="*/ 49141 h 7266697"/>
                <a:gd name="connsiteX25" fmla="*/ 1328810 w 1385974"/>
                <a:gd name="connsiteY25" fmla="*/ 58669 h 7266697"/>
                <a:gd name="connsiteX26" fmla="*/ 1328809 w 1385974"/>
                <a:gd name="connsiteY26" fmla="*/ 58669 h 7266697"/>
                <a:gd name="connsiteX27" fmla="*/ 1333331 w 1385974"/>
                <a:gd name="connsiteY27" fmla="*/ 65479 h 7266697"/>
                <a:gd name="connsiteX28" fmla="*/ 1339739 w 1385974"/>
                <a:gd name="connsiteY28" fmla="*/ 71027 h 7266697"/>
                <a:gd name="connsiteX29" fmla="*/ 1357039 w 1385974"/>
                <a:gd name="connsiteY29" fmla="*/ 101181 h 7266697"/>
                <a:gd name="connsiteX30" fmla="*/ 1371683 w 1385974"/>
                <a:gd name="connsiteY30" fmla="*/ 123233 h 7266697"/>
                <a:gd name="connsiteX31" fmla="*/ 1385974 w 1385974"/>
                <a:gd name="connsiteY31" fmla="*/ 196679 h 7266697"/>
                <a:gd name="connsiteX32" fmla="*/ 1384307 w 1385974"/>
                <a:gd name="connsiteY32" fmla="*/ 205245 h 7266697"/>
                <a:gd name="connsiteX33" fmla="*/ 1384307 w 1385974"/>
                <a:gd name="connsiteY33" fmla="*/ 346061 h 7266697"/>
                <a:gd name="connsiteX34" fmla="*/ 1385973 w 1385974"/>
                <a:gd name="connsiteY34" fmla="*/ 354623 h 7266697"/>
                <a:gd name="connsiteX35" fmla="*/ 1384307 w 1385974"/>
                <a:gd name="connsiteY35" fmla="*/ 363184 h 7266697"/>
                <a:gd name="connsiteX36" fmla="*/ 1384308 w 1385974"/>
                <a:gd name="connsiteY36" fmla="*/ 2491961 h 7266697"/>
                <a:gd name="connsiteX37" fmla="*/ 1385974 w 1385974"/>
                <a:gd name="connsiteY37" fmla="*/ 2491961 h 7266697"/>
                <a:gd name="connsiteX38" fmla="*/ 1385974 w 1385974"/>
                <a:gd name="connsiteY38" fmla="*/ 4940351 h 7266697"/>
                <a:gd name="connsiteX39" fmla="*/ 1385973 w 1385974"/>
                <a:gd name="connsiteY39" fmla="*/ 4940351 h 7266697"/>
                <a:gd name="connsiteX40" fmla="*/ 1385973 w 1385974"/>
                <a:gd name="connsiteY40" fmla="*/ 5098295 h 7266697"/>
                <a:gd name="connsiteX41" fmla="*/ 1384307 w 1385974"/>
                <a:gd name="connsiteY41" fmla="*/ 5098295 h 7266697"/>
                <a:gd name="connsiteX42" fmla="*/ 1384306 w 1385974"/>
                <a:gd name="connsiteY42" fmla="*/ 6903510 h 7266697"/>
                <a:gd name="connsiteX43" fmla="*/ 1385973 w 1385974"/>
                <a:gd name="connsiteY43" fmla="*/ 6912076 h 7266697"/>
                <a:gd name="connsiteX44" fmla="*/ 1384305 w 1385974"/>
                <a:gd name="connsiteY44" fmla="*/ 6920648 h 7266697"/>
                <a:gd name="connsiteX45" fmla="*/ 1384305 w 1385974"/>
                <a:gd name="connsiteY45" fmla="*/ 7061454 h 7266697"/>
                <a:gd name="connsiteX46" fmla="*/ 1385972 w 1385974"/>
                <a:gd name="connsiteY46" fmla="*/ 7070020 h 7266697"/>
                <a:gd name="connsiteX47" fmla="*/ 1371681 w 1385974"/>
                <a:gd name="connsiteY47" fmla="*/ 7143465 h 7266697"/>
                <a:gd name="connsiteX48" fmla="*/ 1357037 w 1385974"/>
                <a:gd name="connsiteY48" fmla="*/ 7165517 h 7266697"/>
                <a:gd name="connsiteX49" fmla="*/ 1339737 w 1385974"/>
                <a:gd name="connsiteY49" fmla="*/ 7195672 h 7266697"/>
                <a:gd name="connsiteX50" fmla="*/ 1333329 w 1385974"/>
                <a:gd name="connsiteY50" fmla="*/ 7201219 h 7266697"/>
                <a:gd name="connsiteX51" fmla="*/ 1328807 w 1385974"/>
                <a:gd name="connsiteY51" fmla="*/ 7208029 h 7266697"/>
                <a:gd name="connsiteX52" fmla="*/ 1328808 w 1385974"/>
                <a:gd name="connsiteY52" fmla="*/ 7208029 h 7266697"/>
                <a:gd name="connsiteX53" fmla="*/ 1314458 w 1385974"/>
                <a:gd name="connsiteY53" fmla="*/ 7217558 h 7266697"/>
                <a:gd name="connsiteX54" fmla="*/ 1290337 w 1385974"/>
                <a:gd name="connsiteY54" fmla="*/ 7238441 h 7266697"/>
                <a:gd name="connsiteX55" fmla="*/ 1272413 w 1385974"/>
                <a:gd name="connsiteY55" fmla="*/ 7245478 h 7266697"/>
                <a:gd name="connsiteX56" fmla="*/ 1264245 w 1385974"/>
                <a:gd name="connsiteY56" fmla="*/ 7250902 h 7266697"/>
                <a:gd name="connsiteX57" fmla="*/ 1253047 w 1385974"/>
                <a:gd name="connsiteY57" fmla="*/ 7253081 h 7266697"/>
                <a:gd name="connsiteX58" fmla="*/ 1228467 w 1385974"/>
                <a:gd name="connsiteY58" fmla="*/ 7262731 h 7266697"/>
                <a:gd name="connsiteX59" fmla="*/ 1189134 w 1385974"/>
                <a:gd name="connsiteY59" fmla="*/ 7266697 h 7266697"/>
                <a:gd name="connsiteX60" fmla="*/ 1149800 w 1385974"/>
                <a:gd name="connsiteY60" fmla="*/ 7262731 h 7266697"/>
                <a:gd name="connsiteX61" fmla="*/ 1121945 w 1385974"/>
                <a:gd name="connsiteY61" fmla="*/ 7251795 h 7266697"/>
                <a:gd name="connsiteX62" fmla="*/ 1117357 w 1385974"/>
                <a:gd name="connsiteY62" fmla="*/ 7250902 h 7266697"/>
                <a:gd name="connsiteX63" fmla="*/ 1114011 w 1385974"/>
                <a:gd name="connsiteY63" fmla="*/ 7248680 h 7266697"/>
                <a:gd name="connsiteX64" fmla="*/ 1087931 w 1385974"/>
                <a:gd name="connsiteY64" fmla="*/ 7238441 h 7266697"/>
                <a:gd name="connsiteX65" fmla="*/ 1052835 w 1385974"/>
                <a:gd name="connsiteY65" fmla="*/ 7208055 h 7266697"/>
                <a:gd name="connsiteX66" fmla="*/ 1052794 w 1385974"/>
                <a:gd name="connsiteY66" fmla="*/ 7208029 h 7266697"/>
                <a:gd name="connsiteX67" fmla="*/ 1052734 w 1385974"/>
                <a:gd name="connsiteY67" fmla="*/ 7207968 h 7266697"/>
                <a:gd name="connsiteX68" fmla="*/ 1038530 w 1385974"/>
                <a:gd name="connsiteY68" fmla="*/ 7195672 h 7266697"/>
                <a:gd name="connsiteX69" fmla="*/ 1035965 w 1385974"/>
                <a:gd name="connsiteY69" fmla="*/ 7191199 h 72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4" h="7266697">
                  <a:moveTo>
                    <a:pt x="0" y="6155222"/>
                  </a:moveTo>
                  <a:lnTo>
                    <a:pt x="0" y="3712325"/>
                  </a:lnTo>
                  <a:lnTo>
                    <a:pt x="1" y="3712325"/>
                  </a:lnTo>
                  <a:lnTo>
                    <a:pt x="1" y="3712318"/>
                  </a:lnTo>
                  <a:lnTo>
                    <a:pt x="1" y="3554381"/>
                  </a:lnTo>
                  <a:lnTo>
                    <a:pt x="1" y="1269421"/>
                  </a:lnTo>
                  <a:lnTo>
                    <a:pt x="2" y="1269420"/>
                  </a:lnTo>
                  <a:lnTo>
                    <a:pt x="2" y="1111477"/>
                  </a:lnTo>
                  <a:lnTo>
                    <a:pt x="1035967" y="75499"/>
                  </a:lnTo>
                  <a:lnTo>
                    <a:pt x="1038532" y="71027"/>
                  </a:lnTo>
                  <a:lnTo>
                    <a:pt x="1052736" y="58731"/>
                  </a:lnTo>
                  <a:lnTo>
                    <a:pt x="1052796" y="58669"/>
                  </a:lnTo>
                  <a:lnTo>
                    <a:pt x="1052837" y="58643"/>
                  </a:lnTo>
                  <a:lnTo>
                    <a:pt x="1087933" y="28257"/>
                  </a:lnTo>
                  <a:lnTo>
                    <a:pt x="1114013" y="18019"/>
                  </a:lnTo>
                  <a:lnTo>
                    <a:pt x="1117359" y="15797"/>
                  </a:lnTo>
                  <a:lnTo>
                    <a:pt x="1121947" y="14903"/>
                  </a:lnTo>
                  <a:lnTo>
                    <a:pt x="1149802" y="3967"/>
                  </a:lnTo>
                  <a:lnTo>
                    <a:pt x="1189136" y="0"/>
                  </a:lnTo>
                  <a:lnTo>
                    <a:pt x="1228469" y="3967"/>
                  </a:lnTo>
                  <a:lnTo>
                    <a:pt x="1253049" y="13617"/>
                  </a:lnTo>
                  <a:lnTo>
                    <a:pt x="1264247" y="15797"/>
                  </a:lnTo>
                  <a:lnTo>
                    <a:pt x="1272415" y="21221"/>
                  </a:lnTo>
                  <a:lnTo>
                    <a:pt x="1290339" y="28257"/>
                  </a:lnTo>
                  <a:lnTo>
                    <a:pt x="1314460" y="49141"/>
                  </a:lnTo>
                  <a:lnTo>
                    <a:pt x="1328810" y="58669"/>
                  </a:lnTo>
                  <a:lnTo>
                    <a:pt x="1328809" y="58669"/>
                  </a:lnTo>
                  <a:lnTo>
                    <a:pt x="1333331" y="65479"/>
                  </a:lnTo>
                  <a:lnTo>
                    <a:pt x="1339739" y="71027"/>
                  </a:lnTo>
                  <a:lnTo>
                    <a:pt x="1357039" y="101181"/>
                  </a:lnTo>
                  <a:lnTo>
                    <a:pt x="1371683" y="123233"/>
                  </a:lnTo>
                  <a:cubicBezTo>
                    <a:pt x="1381211" y="146729"/>
                    <a:pt x="1385973" y="171703"/>
                    <a:pt x="1385974" y="196679"/>
                  </a:cubicBezTo>
                  <a:lnTo>
                    <a:pt x="1384307" y="205245"/>
                  </a:lnTo>
                  <a:lnTo>
                    <a:pt x="1384307" y="346061"/>
                  </a:lnTo>
                  <a:lnTo>
                    <a:pt x="1385973" y="354623"/>
                  </a:lnTo>
                  <a:lnTo>
                    <a:pt x="1384307" y="363184"/>
                  </a:lnTo>
                  <a:lnTo>
                    <a:pt x="1384308" y="2491961"/>
                  </a:lnTo>
                  <a:lnTo>
                    <a:pt x="1385974" y="2491961"/>
                  </a:lnTo>
                  <a:lnTo>
                    <a:pt x="1385974" y="4940351"/>
                  </a:lnTo>
                  <a:lnTo>
                    <a:pt x="1385973" y="4940351"/>
                  </a:lnTo>
                  <a:lnTo>
                    <a:pt x="1385973" y="5098295"/>
                  </a:lnTo>
                  <a:lnTo>
                    <a:pt x="1384307" y="5098295"/>
                  </a:lnTo>
                  <a:lnTo>
                    <a:pt x="1384306" y="6903510"/>
                  </a:lnTo>
                  <a:lnTo>
                    <a:pt x="1385973" y="6912076"/>
                  </a:lnTo>
                  <a:lnTo>
                    <a:pt x="1384305" y="6920648"/>
                  </a:lnTo>
                  <a:lnTo>
                    <a:pt x="1384305" y="7061454"/>
                  </a:lnTo>
                  <a:lnTo>
                    <a:pt x="1385972" y="7070020"/>
                  </a:lnTo>
                  <a:cubicBezTo>
                    <a:pt x="1385971" y="7094995"/>
                    <a:pt x="1381209" y="7119970"/>
                    <a:pt x="1371681" y="7143465"/>
                  </a:cubicBezTo>
                  <a:lnTo>
                    <a:pt x="1357037" y="7165517"/>
                  </a:lnTo>
                  <a:lnTo>
                    <a:pt x="1339737" y="7195672"/>
                  </a:lnTo>
                  <a:lnTo>
                    <a:pt x="1333329" y="7201219"/>
                  </a:lnTo>
                  <a:lnTo>
                    <a:pt x="1328807" y="7208029"/>
                  </a:lnTo>
                  <a:lnTo>
                    <a:pt x="1328808" y="7208029"/>
                  </a:lnTo>
                  <a:lnTo>
                    <a:pt x="1314458" y="7217558"/>
                  </a:lnTo>
                  <a:lnTo>
                    <a:pt x="1290337" y="7238441"/>
                  </a:lnTo>
                  <a:lnTo>
                    <a:pt x="1272413" y="7245478"/>
                  </a:lnTo>
                  <a:lnTo>
                    <a:pt x="1264245" y="7250902"/>
                  </a:lnTo>
                  <a:lnTo>
                    <a:pt x="1253047" y="7253081"/>
                  </a:lnTo>
                  <a:lnTo>
                    <a:pt x="1228467" y="7262731"/>
                  </a:lnTo>
                  <a:lnTo>
                    <a:pt x="1189134" y="7266697"/>
                  </a:lnTo>
                  <a:lnTo>
                    <a:pt x="1149800" y="7262731"/>
                  </a:lnTo>
                  <a:lnTo>
                    <a:pt x="1121945" y="7251795"/>
                  </a:lnTo>
                  <a:lnTo>
                    <a:pt x="1117357" y="7250902"/>
                  </a:lnTo>
                  <a:lnTo>
                    <a:pt x="1114011" y="7248680"/>
                  </a:lnTo>
                  <a:lnTo>
                    <a:pt x="1087931" y="7238441"/>
                  </a:lnTo>
                  <a:lnTo>
                    <a:pt x="1052835" y="7208055"/>
                  </a:lnTo>
                  <a:lnTo>
                    <a:pt x="1052794" y="7208029"/>
                  </a:lnTo>
                  <a:lnTo>
                    <a:pt x="1052734" y="7207968"/>
                  </a:lnTo>
                  <a:lnTo>
                    <a:pt x="1038530" y="7195672"/>
                  </a:lnTo>
                  <a:lnTo>
                    <a:pt x="1035965" y="7191199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 rot="10800000">
              <a:off x="6135867" y="1612636"/>
              <a:ext cx="857607" cy="4481454"/>
            </a:xfrm>
            <a:custGeom>
              <a:avLst/>
              <a:gdLst>
                <a:gd name="connsiteX0" fmla="*/ 1189134 w 1385973"/>
                <a:gd name="connsiteY0" fmla="*/ 7242452 h 7242452"/>
                <a:gd name="connsiteX1" fmla="*/ 1149800 w 1385973"/>
                <a:gd name="connsiteY1" fmla="*/ 7238486 h 7242452"/>
                <a:gd name="connsiteX2" fmla="*/ 1121945 w 1385973"/>
                <a:gd name="connsiteY2" fmla="*/ 7227550 h 7242452"/>
                <a:gd name="connsiteX3" fmla="*/ 1117357 w 1385973"/>
                <a:gd name="connsiteY3" fmla="*/ 7226657 h 7242452"/>
                <a:gd name="connsiteX4" fmla="*/ 1114011 w 1385973"/>
                <a:gd name="connsiteY4" fmla="*/ 7224435 h 7242452"/>
                <a:gd name="connsiteX5" fmla="*/ 1087931 w 1385973"/>
                <a:gd name="connsiteY5" fmla="*/ 7214196 h 7242452"/>
                <a:gd name="connsiteX6" fmla="*/ 1052835 w 1385973"/>
                <a:gd name="connsiteY6" fmla="*/ 7183810 h 7242452"/>
                <a:gd name="connsiteX7" fmla="*/ 1052794 w 1385973"/>
                <a:gd name="connsiteY7" fmla="*/ 7183784 h 7242452"/>
                <a:gd name="connsiteX8" fmla="*/ 1052734 w 1385973"/>
                <a:gd name="connsiteY8" fmla="*/ 7183723 h 7242452"/>
                <a:gd name="connsiteX9" fmla="*/ 1038530 w 1385973"/>
                <a:gd name="connsiteY9" fmla="*/ 7171427 h 7242452"/>
                <a:gd name="connsiteX10" fmla="*/ 1035965 w 1385973"/>
                <a:gd name="connsiteY10" fmla="*/ 7166954 h 7242452"/>
                <a:gd name="connsiteX11" fmla="*/ 0 w 1385973"/>
                <a:gd name="connsiteY11" fmla="*/ 6130977 h 7242452"/>
                <a:gd name="connsiteX12" fmla="*/ 0 w 1385973"/>
                <a:gd name="connsiteY12" fmla="*/ 5997277 h 7242452"/>
                <a:gd name="connsiteX13" fmla="*/ 0 w 1385973"/>
                <a:gd name="connsiteY13" fmla="*/ 3688080 h 7242452"/>
                <a:gd name="connsiteX14" fmla="*/ 0 w 1385973"/>
                <a:gd name="connsiteY14" fmla="*/ 3554380 h 7242452"/>
                <a:gd name="connsiteX15" fmla="*/ 1 w 1385973"/>
                <a:gd name="connsiteY15" fmla="*/ 3554380 h 7242452"/>
                <a:gd name="connsiteX16" fmla="*/ 1 w 1385973"/>
                <a:gd name="connsiteY16" fmla="*/ 3554373 h 7242452"/>
                <a:gd name="connsiteX17" fmla="*/ 1 w 1385973"/>
                <a:gd name="connsiteY17" fmla="*/ 1245176 h 7242452"/>
                <a:gd name="connsiteX18" fmla="*/ 1 w 1385973"/>
                <a:gd name="connsiteY18" fmla="*/ 1111476 h 7242452"/>
                <a:gd name="connsiteX19" fmla="*/ 1035966 w 1385973"/>
                <a:gd name="connsiteY19" fmla="*/ 75498 h 7242452"/>
                <a:gd name="connsiteX20" fmla="*/ 1038531 w 1385973"/>
                <a:gd name="connsiteY20" fmla="*/ 71026 h 7242452"/>
                <a:gd name="connsiteX21" fmla="*/ 1052735 w 1385973"/>
                <a:gd name="connsiteY21" fmla="*/ 58730 h 7242452"/>
                <a:gd name="connsiteX22" fmla="*/ 1052795 w 1385973"/>
                <a:gd name="connsiteY22" fmla="*/ 58668 h 7242452"/>
                <a:gd name="connsiteX23" fmla="*/ 1052836 w 1385973"/>
                <a:gd name="connsiteY23" fmla="*/ 58642 h 7242452"/>
                <a:gd name="connsiteX24" fmla="*/ 1087932 w 1385973"/>
                <a:gd name="connsiteY24" fmla="*/ 28256 h 7242452"/>
                <a:gd name="connsiteX25" fmla="*/ 1114012 w 1385973"/>
                <a:gd name="connsiteY25" fmla="*/ 18018 h 7242452"/>
                <a:gd name="connsiteX26" fmla="*/ 1117358 w 1385973"/>
                <a:gd name="connsiteY26" fmla="*/ 15796 h 7242452"/>
                <a:gd name="connsiteX27" fmla="*/ 1121946 w 1385973"/>
                <a:gd name="connsiteY27" fmla="*/ 14902 h 7242452"/>
                <a:gd name="connsiteX28" fmla="*/ 1149801 w 1385973"/>
                <a:gd name="connsiteY28" fmla="*/ 3966 h 7242452"/>
                <a:gd name="connsiteX29" fmla="*/ 1189135 w 1385973"/>
                <a:gd name="connsiteY29" fmla="*/ 0 h 7242452"/>
                <a:gd name="connsiteX30" fmla="*/ 1228468 w 1385973"/>
                <a:gd name="connsiteY30" fmla="*/ 3966 h 7242452"/>
                <a:gd name="connsiteX31" fmla="*/ 1253048 w 1385973"/>
                <a:gd name="connsiteY31" fmla="*/ 13616 h 7242452"/>
                <a:gd name="connsiteX32" fmla="*/ 1264246 w 1385973"/>
                <a:gd name="connsiteY32" fmla="*/ 15796 h 7242452"/>
                <a:gd name="connsiteX33" fmla="*/ 1272414 w 1385973"/>
                <a:gd name="connsiteY33" fmla="*/ 21220 h 7242452"/>
                <a:gd name="connsiteX34" fmla="*/ 1290338 w 1385973"/>
                <a:gd name="connsiteY34" fmla="*/ 28256 h 7242452"/>
                <a:gd name="connsiteX35" fmla="*/ 1314459 w 1385973"/>
                <a:gd name="connsiteY35" fmla="*/ 49140 h 7242452"/>
                <a:gd name="connsiteX36" fmla="*/ 1328809 w 1385973"/>
                <a:gd name="connsiteY36" fmla="*/ 58668 h 7242452"/>
                <a:gd name="connsiteX37" fmla="*/ 1328808 w 1385973"/>
                <a:gd name="connsiteY37" fmla="*/ 58668 h 7242452"/>
                <a:gd name="connsiteX38" fmla="*/ 1333330 w 1385973"/>
                <a:gd name="connsiteY38" fmla="*/ 65478 h 7242452"/>
                <a:gd name="connsiteX39" fmla="*/ 1339738 w 1385973"/>
                <a:gd name="connsiteY39" fmla="*/ 71026 h 7242452"/>
                <a:gd name="connsiteX40" fmla="*/ 1357038 w 1385973"/>
                <a:gd name="connsiteY40" fmla="*/ 101180 h 7242452"/>
                <a:gd name="connsiteX41" fmla="*/ 1371682 w 1385973"/>
                <a:gd name="connsiteY41" fmla="*/ 123232 h 7242452"/>
                <a:gd name="connsiteX42" fmla="*/ 1385973 w 1385973"/>
                <a:gd name="connsiteY42" fmla="*/ 196678 h 7242452"/>
                <a:gd name="connsiteX43" fmla="*/ 1384306 w 1385973"/>
                <a:gd name="connsiteY43" fmla="*/ 205244 h 7242452"/>
                <a:gd name="connsiteX44" fmla="*/ 1384306 w 1385973"/>
                <a:gd name="connsiteY44" fmla="*/ 321811 h 7242452"/>
                <a:gd name="connsiteX45" fmla="*/ 1385973 w 1385973"/>
                <a:gd name="connsiteY45" fmla="*/ 330378 h 7242452"/>
                <a:gd name="connsiteX46" fmla="*/ 1384306 w 1385973"/>
                <a:gd name="connsiteY46" fmla="*/ 338944 h 7242452"/>
                <a:gd name="connsiteX47" fmla="*/ 1384307 w 1385973"/>
                <a:gd name="connsiteY47" fmla="*/ 2491960 h 7242452"/>
                <a:gd name="connsiteX48" fmla="*/ 1385973 w 1385973"/>
                <a:gd name="connsiteY48" fmla="*/ 2491960 h 7242452"/>
                <a:gd name="connsiteX49" fmla="*/ 1385973 w 1385973"/>
                <a:gd name="connsiteY49" fmla="*/ 2625660 h 7242452"/>
                <a:gd name="connsiteX50" fmla="*/ 1385973 w 1385973"/>
                <a:gd name="connsiteY50" fmla="*/ 4940350 h 7242452"/>
                <a:gd name="connsiteX51" fmla="*/ 1385973 w 1385973"/>
                <a:gd name="connsiteY51" fmla="*/ 5074050 h 7242452"/>
                <a:gd name="connsiteX52" fmla="*/ 1384306 w 1385973"/>
                <a:gd name="connsiteY52" fmla="*/ 5074050 h 7242452"/>
                <a:gd name="connsiteX53" fmla="*/ 1384305 w 1385973"/>
                <a:gd name="connsiteY53" fmla="*/ 6903510 h 7242452"/>
                <a:gd name="connsiteX54" fmla="*/ 1385972 w 1385973"/>
                <a:gd name="connsiteY54" fmla="*/ 6912075 h 7242452"/>
                <a:gd name="connsiteX55" fmla="*/ 1384305 w 1385973"/>
                <a:gd name="connsiteY55" fmla="*/ 6920642 h 7242452"/>
                <a:gd name="connsiteX56" fmla="*/ 1384305 w 1385973"/>
                <a:gd name="connsiteY56" fmla="*/ 7037209 h 7242452"/>
                <a:gd name="connsiteX57" fmla="*/ 1385972 w 1385973"/>
                <a:gd name="connsiteY57" fmla="*/ 7045775 h 7242452"/>
                <a:gd name="connsiteX58" fmla="*/ 1371681 w 1385973"/>
                <a:gd name="connsiteY58" fmla="*/ 7119220 h 7242452"/>
                <a:gd name="connsiteX59" fmla="*/ 1357037 w 1385973"/>
                <a:gd name="connsiteY59" fmla="*/ 7141272 h 7242452"/>
                <a:gd name="connsiteX60" fmla="*/ 1339737 w 1385973"/>
                <a:gd name="connsiteY60" fmla="*/ 7171427 h 7242452"/>
                <a:gd name="connsiteX61" fmla="*/ 1333329 w 1385973"/>
                <a:gd name="connsiteY61" fmla="*/ 7176974 h 7242452"/>
                <a:gd name="connsiteX62" fmla="*/ 1328807 w 1385973"/>
                <a:gd name="connsiteY62" fmla="*/ 7183784 h 7242452"/>
                <a:gd name="connsiteX63" fmla="*/ 1328808 w 1385973"/>
                <a:gd name="connsiteY63" fmla="*/ 7183784 h 7242452"/>
                <a:gd name="connsiteX64" fmla="*/ 1314458 w 1385973"/>
                <a:gd name="connsiteY64" fmla="*/ 7193313 h 7242452"/>
                <a:gd name="connsiteX65" fmla="*/ 1290337 w 1385973"/>
                <a:gd name="connsiteY65" fmla="*/ 7214196 h 7242452"/>
                <a:gd name="connsiteX66" fmla="*/ 1272413 w 1385973"/>
                <a:gd name="connsiteY66" fmla="*/ 7221233 h 7242452"/>
                <a:gd name="connsiteX67" fmla="*/ 1264245 w 1385973"/>
                <a:gd name="connsiteY67" fmla="*/ 7226657 h 7242452"/>
                <a:gd name="connsiteX68" fmla="*/ 1253047 w 1385973"/>
                <a:gd name="connsiteY68" fmla="*/ 7228836 h 7242452"/>
                <a:gd name="connsiteX69" fmla="*/ 1228467 w 1385973"/>
                <a:gd name="connsiteY69" fmla="*/ 7238486 h 724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42452">
                  <a:moveTo>
                    <a:pt x="1189134" y="7242452"/>
                  </a:moveTo>
                  <a:lnTo>
                    <a:pt x="1149800" y="7238486"/>
                  </a:lnTo>
                  <a:lnTo>
                    <a:pt x="1121945" y="7227550"/>
                  </a:lnTo>
                  <a:lnTo>
                    <a:pt x="1117357" y="7226657"/>
                  </a:lnTo>
                  <a:lnTo>
                    <a:pt x="1114011" y="7224435"/>
                  </a:lnTo>
                  <a:lnTo>
                    <a:pt x="1087931" y="7214196"/>
                  </a:lnTo>
                  <a:lnTo>
                    <a:pt x="1052835" y="7183810"/>
                  </a:lnTo>
                  <a:lnTo>
                    <a:pt x="1052794" y="7183784"/>
                  </a:lnTo>
                  <a:lnTo>
                    <a:pt x="1052734" y="7183723"/>
                  </a:lnTo>
                  <a:lnTo>
                    <a:pt x="1038530" y="7171427"/>
                  </a:lnTo>
                  <a:lnTo>
                    <a:pt x="1035965" y="7166954"/>
                  </a:lnTo>
                  <a:lnTo>
                    <a:pt x="0" y="6130977"/>
                  </a:lnTo>
                  <a:lnTo>
                    <a:pt x="0" y="5997277"/>
                  </a:lnTo>
                  <a:lnTo>
                    <a:pt x="0" y="3688080"/>
                  </a:lnTo>
                  <a:lnTo>
                    <a:pt x="0" y="3554380"/>
                  </a:lnTo>
                  <a:lnTo>
                    <a:pt x="1" y="3554380"/>
                  </a:lnTo>
                  <a:lnTo>
                    <a:pt x="1" y="3554373"/>
                  </a:lnTo>
                  <a:lnTo>
                    <a:pt x="1" y="1245176"/>
                  </a:lnTo>
                  <a:lnTo>
                    <a:pt x="1" y="1111476"/>
                  </a:lnTo>
                  <a:lnTo>
                    <a:pt x="1035966" y="75498"/>
                  </a:lnTo>
                  <a:lnTo>
                    <a:pt x="1038531" y="71026"/>
                  </a:lnTo>
                  <a:lnTo>
                    <a:pt x="1052735" y="58730"/>
                  </a:lnTo>
                  <a:lnTo>
                    <a:pt x="1052795" y="58668"/>
                  </a:lnTo>
                  <a:lnTo>
                    <a:pt x="1052836" y="58642"/>
                  </a:lnTo>
                  <a:lnTo>
                    <a:pt x="1087932" y="28256"/>
                  </a:lnTo>
                  <a:lnTo>
                    <a:pt x="1114012" y="18018"/>
                  </a:lnTo>
                  <a:lnTo>
                    <a:pt x="1117358" y="15796"/>
                  </a:lnTo>
                  <a:lnTo>
                    <a:pt x="1121946" y="14902"/>
                  </a:lnTo>
                  <a:lnTo>
                    <a:pt x="1149801" y="3966"/>
                  </a:lnTo>
                  <a:lnTo>
                    <a:pt x="1189135" y="0"/>
                  </a:lnTo>
                  <a:lnTo>
                    <a:pt x="1228468" y="3966"/>
                  </a:lnTo>
                  <a:lnTo>
                    <a:pt x="1253048" y="13616"/>
                  </a:lnTo>
                  <a:lnTo>
                    <a:pt x="1264246" y="15796"/>
                  </a:lnTo>
                  <a:lnTo>
                    <a:pt x="1272414" y="21220"/>
                  </a:lnTo>
                  <a:lnTo>
                    <a:pt x="1290338" y="28256"/>
                  </a:lnTo>
                  <a:lnTo>
                    <a:pt x="1314459" y="49140"/>
                  </a:lnTo>
                  <a:lnTo>
                    <a:pt x="1328809" y="58668"/>
                  </a:lnTo>
                  <a:lnTo>
                    <a:pt x="1328808" y="58668"/>
                  </a:lnTo>
                  <a:lnTo>
                    <a:pt x="1333330" y="65478"/>
                  </a:lnTo>
                  <a:lnTo>
                    <a:pt x="1339738" y="71026"/>
                  </a:lnTo>
                  <a:lnTo>
                    <a:pt x="1357038" y="101180"/>
                  </a:lnTo>
                  <a:lnTo>
                    <a:pt x="1371682" y="123232"/>
                  </a:lnTo>
                  <a:cubicBezTo>
                    <a:pt x="1381210" y="146728"/>
                    <a:pt x="1385972" y="171702"/>
                    <a:pt x="1385973" y="196678"/>
                  </a:cubicBezTo>
                  <a:lnTo>
                    <a:pt x="1384306" y="205244"/>
                  </a:lnTo>
                  <a:lnTo>
                    <a:pt x="1384306" y="321811"/>
                  </a:lnTo>
                  <a:lnTo>
                    <a:pt x="1385973" y="330378"/>
                  </a:lnTo>
                  <a:lnTo>
                    <a:pt x="1384306" y="338944"/>
                  </a:lnTo>
                  <a:lnTo>
                    <a:pt x="1384307" y="2491960"/>
                  </a:lnTo>
                  <a:lnTo>
                    <a:pt x="1385973" y="2491960"/>
                  </a:lnTo>
                  <a:lnTo>
                    <a:pt x="1385973" y="2625660"/>
                  </a:lnTo>
                  <a:lnTo>
                    <a:pt x="1385973" y="4940350"/>
                  </a:lnTo>
                  <a:lnTo>
                    <a:pt x="1385973" y="5074050"/>
                  </a:lnTo>
                  <a:lnTo>
                    <a:pt x="1384306" y="5074050"/>
                  </a:lnTo>
                  <a:lnTo>
                    <a:pt x="1384305" y="6903510"/>
                  </a:lnTo>
                  <a:lnTo>
                    <a:pt x="1385972" y="6912075"/>
                  </a:lnTo>
                  <a:lnTo>
                    <a:pt x="1384305" y="6920642"/>
                  </a:lnTo>
                  <a:lnTo>
                    <a:pt x="1384305" y="7037209"/>
                  </a:lnTo>
                  <a:lnTo>
                    <a:pt x="1385972" y="7045775"/>
                  </a:lnTo>
                  <a:cubicBezTo>
                    <a:pt x="1385971" y="7070750"/>
                    <a:pt x="1381209" y="7095725"/>
                    <a:pt x="1371681" y="7119220"/>
                  </a:cubicBezTo>
                  <a:lnTo>
                    <a:pt x="1357037" y="7141272"/>
                  </a:lnTo>
                  <a:lnTo>
                    <a:pt x="1339737" y="7171427"/>
                  </a:lnTo>
                  <a:lnTo>
                    <a:pt x="1333329" y="7176974"/>
                  </a:lnTo>
                  <a:lnTo>
                    <a:pt x="1328807" y="7183784"/>
                  </a:lnTo>
                  <a:lnTo>
                    <a:pt x="1328808" y="7183784"/>
                  </a:lnTo>
                  <a:lnTo>
                    <a:pt x="1314458" y="7193313"/>
                  </a:lnTo>
                  <a:lnTo>
                    <a:pt x="1290337" y="7214196"/>
                  </a:lnTo>
                  <a:lnTo>
                    <a:pt x="1272413" y="7221233"/>
                  </a:lnTo>
                  <a:lnTo>
                    <a:pt x="1264245" y="7226657"/>
                  </a:lnTo>
                  <a:lnTo>
                    <a:pt x="1253047" y="7228836"/>
                  </a:lnTo>
                  <a:lnTo>
                    <a:pt x="1228467" y="7238486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16200000" flipV="1">
              <a:off x="5666937" y="2057226"/>
              <a:ext cx="857606" cy="4501199"/>
            </a:xfrm>
            <a:custGeom>
              <a:avLst/>
              <a:gdLst>
                <a:gd name="connsiteX0" fmla="*/ 1385973 w 1385973"/>
                <a:gd name="connsiteY0" fmla="*/ 5105957 h 7274359"/>
                <a:gd name="connsiteX1" fmla="*/ 1385973 w 1385973"/>
                <a:gd name="connsiteY1" fmla="*/ 4940351 h 7274359"/>
                <a:gd name="connsiteX2" fmla="*/ 1385973 w 1385973"/>
                <a:gd name="connsiteY2" fmla="*/ 2657567 h 7274359"/>
                <a:gd name="connsiteX3" fmla="*/ 1385973 w 1385973"/>
                <a:gd name="connsiteY3" fmla="*/ 2491961 h 7274359"/>
                <a:gd name="connsiteX4" fmla="*/ 1384307 w 1385973"/>
                <a:gd name="connsiteY4" fmla="*/ 2491961 h 7274359"/>
                <a:gd name="connsiteX5" fmla="*/ 1384306 w 1385973"/>
                <a:gd name="connsiteY5" fmla="*/ 370851 h 7274359"/>
                <a:gd name="connsiteX6" fmla="*/ 1385973 w 1385973"/>
                <a:gd name="connsiteY6" fmla="*/ 362285 h 7274359"/>
                <a:gd name="connsiteX7" fmla="*/ 1384306 w 1385973"/>
                <a:gd name="connsiteY7" fmla="*/ 353718 h 7274359"/>
                <a:gd name="connsiteX8" fmla="*/ 1384306 w 1385973"/>
                <a:gd name="connsiteY8" fmla="*/ 205245 h 7274359"/>
                <a:gd name="connsiteX9" fmla="*/ 1385973 w 1385973"/>
                <a:gd name="connsiteY9" fmla="*/ 196679 h 7274359"/>
                <a:gd name="connsiteX10" fmla="*/ 1371682 w 1385973"/>
                <a:gd name="connsiteY10" fmla="*/ 123233 h 7274359"/>
                <a:gd name="connsiteX11" fmla="*/ 1357038 w 1385973"/>
                <a:gd name="connsiteY11" fmla="*/ 101181 h 7274359"/>
                <a:gd name="connsiteX12" fmla="*/ 1339738 w 1385973"/>
                <a:gd name="connsiteY12" fmla="*/ 71027 h 7274359"/>
                <a:gd name="connsiteX13" fmla="*/ 1333330 w 1385973"/>
                <a:gd name="connsiteY13" fmla="*/ 65479 h 7274359"/>
                <a:gd name="connsiteX14" fmla="*/ 1328808 w 1385973"/>
                <a:gd name="connsiteY14" fmla="*/ 58669 h 7274359"/>
                <a:gd name="connsiteX15" fmla="*/ 1328809 w 1385973"/>
                <a:gd name="connsiteY15" fmla="*/ 58669 h 7274359"/>
                <a:gd name="connsiteX16" fmla="*/ 1314459 w 1385973"/>
                <a:gd name="connsiteY16" fmla="*/ 49141 h 7274359"/>
                <a:gd name="connsiteX17" fmla="*/ 1290338 w 1385973"/>
                <a:gd name="connsiteY17" fmla="*/ 28257 h 7274359"/>
                <a:gd name="connsiteX18" fmla="*/ 1272414 w 1385973"/>
                <a:gd name="connsiteY18" fmla="*/ 21221 h 7274359"/>
                <a:gd name="connsiteX19" fmla="*/ 1264246 w 1385973"/>
                <a:gd name="connsiteY19" fmla="*/ 15797 h 7274359"/>
                <a:gd name="connsiteX20" fmla="*/ 1253048 w 1385973"/>
                <a:gd name="connsiteY20" fmla="*/ 13617 h 7274359"/>
                <a:gd name="connsiteX21" fmla="*/ 1228468 w 1385973"/>
                <a:gd name="connsiteY21" fmla="*/ 3967 h 7274359"/>
                <a:gd name="connsiteX22" fmla="*/ 1189135 w 1385973"/>
                <a:gd name="connsiteY22" fmla="*/ 0 h 7274359"/>
                <a:gd name="connsiteX23" fmla="*/ 1149801 w 1385973"/>
                <a:gd name="connsiteY23" fmla="*/ 3967 h 7274359"/>
                <a:gd name="connsiteX24" fmla="*/ 1121946 w 1385973"/>
                <a:gd name="connsiteY24" fmla="*/ 14903 h 7274359"/>
                <a:gd name="connsiteX25" fmla="*/ 1117358 w 1385973"/>
                <a:gd name="connsiteY25" fmla="*/ 15797 h 7274359"/>
                <a:gd name="connsiteX26" fmla="*/ 1114012 w 1385973"/>
                <a:gd name="connsiteY26" fmla="*/ 18019 h 7274359"/>
                <a:gd name="connsiteX27" fmla="*/ 1087932 w 1385973"/>
                <a:gd name="connsiteY27" fmla="*/ 28257 h 7274359"/>
                <a:gd name="connsiteX28" fmla="*/ 1052836 w 1385973"/>
                <a:gd name="connsiteY28" fmla="*/ 58643 h 7274359"/>
                <a:gd name="connsiteX29" fmla="*/ 1052795 w 1385973"/>
                <a:gd name="connsiteY29" fmla="*/ 58669 h 7274359"/>
                <a:gd name="connsiteX30" fmla="*/ 1052735 w 1385973"/>
                <a:gd name="connsiteY30" fmla="*/ 58731 h 7274359"/>
                <a:gd name="connsiteX31" fmla="*/ 1038531 w 1385973"/>
                <a:gd name="connsiteY31" fmla="*/ 71027 h 7274359"/>
                <a:gd name="connsiteX32" fmla="*/ 1035966 w 1385973"/>
                <a:gd name="connsiteY32" fmla="*/ 75499 h 7274359"/>
                <a:gd name="connsiteX33" fmla="*/ 1 w 1385973"/>
                <a:gd name="connsiteY33" fmla="*/ 1111477 h 7274359"/>
                <a:gd name="connsiteX34" fmla="*/ 1 w 1385973"/>
                <a:gd name="connsiteY34" fmla="*/ 1277083 h 7274359"/>
                <a:gd name="connsiteX35" fmla="*/ 1 w 1385973"/>
                <a:gd name="connsiteY35" fmla="*/ 3554374 h 7274359"/>
                <a:gd name="connsiteX36" fmla="*/ 1 w 1385973"/>
                <a:gd name="connsiteY36" fmla="*/ 3554381 h 7274359"/>
                <a:gd name="connsiteX37" fmla="*/ 0 w 1385973"/>
                <a:gd name="connsiteY37" fmla="*/ 3554381 h 7274359"/>
                <a:gd name="connsiteX38" fmla="*/ 0 w 1385973"/>
                <a:gd name="connsiteY38" fmla="*/ 3719987 h 7274359"/>
                <a:gd name="connsiteX39" fmla="*/ 0 w 1385973"/>
                <a:gd name="connsiteY39" fmla="*/ 5997278 h 7274359"/>
                <a:gd name="connsiteX40" fmla="*/ 0 w 1385973"/>
                <a:gd name="connsiteY40" fmla="*/ 6162884 h 7274359"/>
                <a:gd name="connsiteX41" fmla="*/ 1035965 w 1385973"/>
                <a:gd name="connsiteY41" fmla="*/ 7198861 h 7274359"/>
                <a:gd name="connsiteX42" fmla="*/ 1038530 w 1385973"/>
                <a:gd name="connsiteY42" fmla="*/ 7203334 h 7274359"/>
                <a:gd name="connsiteX43" fmla="*/ 1052734 w 1385973"/>
                <a:gd name="connsiteY43" fmla="*/ 7215630 h 7274359"/>
                <a:gd name="connsiteX44" fmla="*/ 1052794 w 1385973"/>
                <a:gd name="connsiteY44" fmla="*/ 7215691 h 7274359"/>
                <a:gd name="connsiteX45" fmla="*/ 1052835 w 1385973"/>
                <a:gd name="connsiteY45" fmla="*/ 7215717 h 7274359"/>
                <a:gd name="connsiteX46" fmla="*/ 1087931 w 1385973"/>
                <a:gd name="connsiteY46" fmla="*/ 7246103 h 7274359"/>
                <a:gd name="connsiteX47" fmla="*/ 1114011 w 1385973"/>
                <a:gd name="connsiteY47" fmla="*/ 7256342 h 7274359"/>
                <a:gd name="connsiteX48" fmla="*/ 1117357 w 1385973"/>
                <a:gd name="connsiteY48" fmla="*/ 7258564 h 7274359"/>
                <a:gd name="connsiteX49" fmla="*/ 1121945 w 1385973"/>
                <a:gd name="connsiteY49" fmla="*/ 7259457 h 7274359"/>
                <a:gd name="connsiteX50" fmla="*/ 1149800 w 1385973"/>
                <a:gd name="connsiteY50" fmla="*/ 7270393 h 7274359"/>
                <a:gd name="connsiteX51" fmla="*/ 1189134 w 1385973"/>
                <a:gd name="connsiteY51" fmla="*/ 7274359 h 7274359"/>
                <a:gd name="connsiteX52" fmla="*/ 1228467 w 1385973"/>
                <a:gd name="connsiteY52" fmla="*/ 7270393 h 7274359"/>
                <a:gd name="connsiteX53" fmla="*/ 1253047 w 1385973"/>
                <a:gd name="connsiteY53" fmla="*/ 7260743 h 7274359"/>
                <a:gd name="connsiteX54" fmla="*/ 1264245 w 1385973"/>
                <a:gd name="connsiteY54" fmla="*/ 7258564 h 7274359"/>
                <a:gd name="connsiteX55" fmla="*/ 1272413 w 1385973"/>
                <a:gd name="connsiteY55" fmla="*/ 7253140 h 7274359"/>
                <a:gd name="connsiteX56" fmla="*/ 1290337 w 1385973"/>
                <a:gd name="connsiteY56" fmla="*/ 7246103 h 7274359"/>
                <a:gd name="connsiteX57" fmla="*/ 1314458 w 1385973"/>
                <a:gd name="connsiteY57" fmla="*/ 7225220 h 7274359"/>
                <a:gd name="connsiteX58" fmla="*/ 1328808 w 1385973"/>
                <a:gd name="connsiteY58" fmla="*/ 7215691 h 7274359"/>
                <a:gd name="connsiteX59" fmla="*/ 1328807 w 1385973"/>
                <a:gd name="connsiteY59" fmla="*/ 7215691 h 7274359"/>
                <a:gd name="connsiteX60" fmla="*/ 1333329 w 1385973"/>
                <a:gd name="connsiteY60" fmla="*/ 7208881 h 7274359"/>
                <a:gd name="connsiteX61" fmla="*/ 1339737 w 1385973"/>
                <a:gd name="connsiteY61" fmla="*/ 7203334 h 7274359"/>
                <a:gd name="connsiteX62" fmla="*/ 1357037 w 1385973"/>
                <a:gd name="connsiteY62" fmla="*/ 7173179 h 7274359"/>
                <a:gd name="connsiteX63" fmla="*/ 1371681 w 1385973"/>
                <a:gd name="connsiteY63" fmla="*/ 7151127 h 7274359"/>
                <a:gd name="connsiteX64" fmla="*/ 1385972 w 1385973"/>
                <a:gd name="connsiteY64" fmla="*/ 7077682 h 7274359"/>
                <a:gd name="connsiteX65" fmla="*/ 1384305 w 1385973"/>
                <a:gd name="connsiteY65" fmla="*/ 7069116 h 7274359"/>
                <a:gd name="connsiteX66" fmla="*/ 1384305 w 1385973"/>
                <a:gd name="connsiteY66" fmla="*/ 6920643 h 7274359"/>
                <a:gd name="connsiteX67" fmla="*/ 1385972 w 1385973"/>
                <a:gd name="connsiteY67" fmla="*/ 6912076 h 7274359"/>
                <a:gd name="connsiteX68" fmla="*/ 1384305 w 1385973"/>
                <a:gd name="connsiteY68" fmla="*/ 6903510 h 7274359"/>
                <a:gd name="connsiteX69" fmla="*/ 1384306 w 1385973"/>
                <a:gd name="connsiteY69" fmla="*/ 5105957 h 727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74359">
                  <a:moveTo>
                    <a:pt x="1385973" y="5105957"/>
                  </a:moveTo>
                  <a:lnTo>
                    <a:pt x="1385973" y="4940351"/>
                  </a:lnTo>
                  <a:lnTo>
                    <a:pt x="1385973" y="2657567"/>
                  </a:lnTo>
                  <a:lnTo>
                    <a:pt x="1385973" y="2491961"/>
                  </a:lnTo>
                  <a:lnTo>
                    <a:pt x="1384307" y="2491961"/>
                  </a:lnTo>
                  <a:lnTo>
                    <a:pt x="1384306" y="370851"/>
                  </a:lnTo>
                  <a:lnTo>
                    <a:pt x="1385973" y="362285"/>
                  </a:lnTo>
                  <a:lnTo>
                    <a:pt x="1384306" y="353718"/>
                  </a:lnTo>
                  <a:lnTo>
                    <a:pt x="1384306" y="205245"/>
                  </a:lnTo>
                  <a:lnTo>
                    <a:pt x="1385973" y="196679"/>
                  </a:lnTo>
                  <a:cubicBezTo>
                    <a:pt x="1385972" y="171703"/>
                    <a:pt x="1381210" y="146729"/>
                    <a:pt x="1371682" y="123233"/>
                  </a:cubicBezTo>
                  <a:lnTo>
                    <a:pt x="1357038" y="101181"/>
                  </a:lnTo>
                  <a:lnTo>
                    <a:pt x="1339738" y="71027"/>
                  </a:lnTo>
                  <a:lnTo>
                    <a:pt x="1333330" y="65479"/>
                  </a:lnTo>
                  <a:lnTo>
                    <a:pt x="1328808" y="58669"/>
                  </a:lnTo>
                  <a:lnTo>
                    <a:pt x="1328809" y="58669"/>
                  </a:lnTo>
                  <a:lnTo>
                    <a:pt x="1314459" y="49141"/>
                  </a:lnTo>
                  <a:lnTo>
                    <a:pt x="1290338" y="28257"/>
                  </a:lnTo>
                  <a:lnTo>
                    <a:pt x="1272414" y="21221"/>
                  </a:lnTo>
                  <a:lnTo>
                    <a:pt x="1264246" y="15797"/>
                  </a:lnTo>
                  <a:lnTo>
                    <a:pt x="1253048" y="13617"/>
                  </a:lnTo>
                  <a:lnTo>
                    <a:pt x="1228468" y="3967"/>
                  </a:lnTo>
                  <a:lnTo>
                    <a:pt x="1189135" y="0"/>
                  </a:lnTo>
                  <a:lnTo>
                    <a:pt x="1149801" y="3967"/>
                  </a:lnTo>
                  <a:lnTo>
                    <a:pt x="1121946" y="14903"/>
                  </a:lnTo>
                  <a:lnTo>
                    <a:pt x="1117358" y="15797"/>
                  </a:lnTo>
                  <a:lnTo>
                    <a:pt x="1114012" y="18019"/>
                  </a:lnTo>
                  <a:lnTo>
                    <a:pt x="1087932" y="28257"/>
                  </a:lnTo>
                  <a:lnTo>
                    <a:pt x="1052836" y="58643"/>
                  </a:lnTo>
                  <a:lnTo>
                    <a:pt x="1052795" y="58669"/>
                  </a:lnTo>
                  <a:lnTo>
                    <a:pt x="1052735" y="58731"/>
                  </a:lnTo>
                  <a:lnTo>
                    <a:pt x="1038531" y="71027"/>
                  </a:lnTo>
                  <a:lnTo>
                    <a:pt x="1035966" y="75499"/>
                  </a:lnTo>
                  <a:lnTo>
                    <a:pt x="1" y="1111477"/>
                  </a:lnTo>
                  <a:lnTo>
                    <a:pt x="1" y="1277083"/>
                  </a:lnTo>
                  <a:lnTo>
                    <a:pt x="1" y="3554374"/>
                  </a:lnTo>
                  <a:lnTo>
                    <a:pt x="1" y="3554381"/>
                  </a:lnTo>
                  <a:lnTo>
                    <a:pt x="0" y="3554381"/>
                  </a:lnTo>
                  <a:lnTo>
                    <a:pt x="0" y="3719987"/>
                  </a:lnTo>
                  <a:lnTo>
                    <a:pt x="0" y="5997278"/>
                  </a:lnTo>
                  <a:lnTo>
                    <a:pt x="0" y="6162884"/>
                  </a:lnTo>
                  <a:lnTo>
                    <a:pt x="1035965" y="7198861"/>
                  </a:lnTo>
                  <a:lnTo>
                    <a:pt x="1038530" y="7203334"/>
                  </a:lnTo>
                  <a:lnTo>
                    <a:pt x="1052734" y="7215630"/>
                  </a:lnTo>
                  <a:lnTo>
                    <a:pt x="1052794" y="7215691"/>
                  </a:lnTo>
                  <a:lnTo>
                    <a:pt x="1052835" y="7215717"/>
                  </a:lnTo>
                  <a:lnTo>
                    <a:pt x="1087931" y="7246103"/>
                  </a:lnTo>
                  <a:lnTo>
                    <a:pt x="1114011" y="7256342"/>
                  </a:lnTo>
                  <a:lnTo>
                    <a:pt x="1117357" y="7258564"/>
                  </a:lnTo>
                  <a:lnTo>
                    <a:pt x="1121945" y="7259457"/>
                  </a:lnTo>
                  <a:lnTo>
                    <a:pt x="1149800" y="7270393"/>
                  </a:lnTo>
                  <a:lnTo>
                    <a:pt x="1189134" y="7274359"/>
                  </a:lnTo>
                  <a:lnTo>
                    <a:pt x="1228467" y="7270393"/>
                  </a:lnTo>
                  <a:lnTo>
                    <a:pt x="1253047" y="7260743"/>
                  </a:lnTo>
                  <a:lnTo>
                    <a:pt x="1264245" y="7258564"/>
                  </a:lnTo>
                  <a:lnTo>
                    <a:pt x="1272413" y="7253140"/>
                  </a:lnTo>
                  <a:lnTo>
                    <a:pt x="1290337" y="7246103"/>
                  </a:lnTo>
                  <a:lnTo>
                    <a:pt x="1314458" y="7225220"/>
                  </a:lnTo>
                  <a:lnTo>
                    <a:pt x="1328808" y="7215691"/>
                  </a:lnTo>
                  <a:lnTo>
                    <a:pt x="1328807" y="7215691"/>
                  </a:lnTo>
                  <a:lnTo>
                    <a:pt x="1333329" y="7208881"/>
                  </a:lnTo>
                  <a:lnTo>
                    <a:pt x="1339737" y="7203334"/>
                  </a:lnTo>
                  <a:lnTo>
                    <a:pt x="1357037" y="7173179"/>
                  </a:lnTo>
                  <a:lnTo>
                    <a:pt x="1371681" y="7151127"/>
                  </a:lnTo>
                  <a:cubicBezTo>
                    <a:pt x="1381209" y="7127632"/>
                    <a:pt x="1385971" y="7102657"/>
                    <a:pt x="1385972" y="7077682"/>
                  </a:cubicBezTo>
                  <a:lnTo>
                    <a:pt x="1384305" y="7069116"/>
                  </a:lnTo>
                  <a:lnTo>
                    <a:pt x="1384305" y="6920643"/>
                  </a:lnTo>
                  <a:lnTo>
                    <a:pt x="1385972" y="6912076"/>
                  </a:lnTo>
                  <a:lnTo>
                    <a:pt x="1384305" y="6903510"/>
                  </a:lnTo>
                  <a:lnTo>
                    <a:pt x="1384306" y="5105957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rot="10800000" flipH="1" flipV="1">
              <a:off x="5171463" y="3816171"/>
              <a:ext cx="857607" cy="2269220"/>
            </a:xfrm>
            <a:custGeom>
              <a:avLst/>
              <a:gdLst>
                <a:gd name="connsiteX0" fmla="*/ 0 w 980636"/>
                <a:gd name="connsiteY0" fmla="*/ 0 h 2594754"/>
                <a:gd name="connsiteX1" fmla="*/ 980636 w 980636"/>
                <a:gd name="connsiteY1" fmla="*/ 0 h 2594754"/>
                <a:gd name="connsiteX2" fmla="*/ 980636 w 980636"/>
                <a:gd name="connsiteY2" fmla="*/ 503855 h 2594754"/>
                <a:gd name="connsiteX3" fmla="*/ 979457 w 980636"/>
                <a:gd name="connsiteY3" fmla="*/ 503855 h 2594754"/>
                <a:gd name="connsiteX4" fmla="*/ 979457 w 980636"/>
                <a:gd name="connsiteY4" fmla="*/ 2449536 h 2594754"/>
                <a:gd name="connsiteX5" fmla="*/ 980636 w 980636"/>
                <a:gd name="connsiteY5" fmla="*/ 2455597 h 2594754"/>
                <a:gd name="connsiteX6" fmla="*/ 970525 w 980636"/>
                <a:gd name="connsiteY6" fmla="*/ 2507562 h 2594754"/>
                <a:gd name="connsiteX7" fmla="*/ 960163 w 980636"/>
                <a:gd name="connsiteY7" fmla="*/ 2523165 h 2594754"/>
                <a:gd name="connsiteX8" fmla="*/ 947923 w 980636"/>
                <a:gd name="connsiteY8" fmla="*/ 2544501 h 2594754"/>
                <a:gd name="connsiteX9" fmla="*/ 943389 w 980636"/>
                <a:gd name="connsiteY9" fmla="*/ 2548426 h 2594754"/>
                <a:gd name="connsiteX10" fmla="*/ 940190 w 980636"/>
                <a:gd name="connsiteY10" fmla="*/ 2553244 h 2594754"/>
                <a:gd name="connsiteX11" fmla="*/ 940190 w 980636"/>
                <a:gd name="connsiteY11" fmla="*/ 2553244 h 2594754"/>
                <a:gd name="connsiteX12" fmla="*/ 930037 w 980636"/>
                <a:gd name="connsiteY12" fmla="*/ 2559986 h 2594754"/>
                <a:gd name="connsiteX13" fmla="*/ 912970 w 980636"/>
                <a:gd name="connsiteY13" fmla="*/ 2574762 h 2594754"/>
                <a:gd name="connsiteX14" fmla="*/ 900288 w 980636"/>
                <a:gd name="connsiteY14" fmla="*/ 2579741 h 2594754"/>
                <a:gd name="connsiteX15" fmla="*/ 894509 w 980636"/>
                <a:gd name="connsiteY15" fmla="*/ 2583578 h 2594754"/>
                <a:gd name="connsiteX16" fmla="*/ 886586 w 980636"/>
                <a:gd name="connsiteY16" fmla="*/ 2585120 h 2594754"/>
                <a:gd name="connsiteX17" fmla="*/ 869195 w 980636"/>
                <a:gd name="connsiteY17" fmla="*/ 2591948 h 2594754"/>
                <a:gd name="connsiteX18" fmla="*/ 841365 w 980636"/>
                <a:gd name="connsiteY18" fmla="*/ 2594754 h 2594754"/>
                <a:gd name="connsiteX19" fmla="*/ 813534 w 980636"/>
                <a:gd name="connsiteY19" fmla="*/ 2591948 h 2594754"/>
                <a:gd name="connsiteX20" fmla="*/ 793826 w 980636"/>
                <a:gd name="connsiteY20" fmla="*/ 2584210 h 2594754"/>
                <a:gd name="connsiteX21" fmla="*/ 790580 w 980636"/>
                <a:gd name="connsiteY21" fmla="*/ 2583578 h 2594754"/>
                <a:gd name="connsiteX22" fmla="*/ 788212 w 980636"/>
                <a:gd name="connsiteY22" fmla="*/ 2582006 h 2594754"/>
                <a:gd name="connsiteX23" fmla="*/ 769759 w 980636"/>
                <a:gd name="connsiteY23" fmla="*/ 2574762 h 2594754"/>
                <a:gd name="connsiteX24" fmla="*/ 744927 w 980636"/>
                <a:gd name="connsiteY24" fmla="*/ 2553262 h 2594754"/>
                <a:gd name="connsiteX25" fmla="*/ 744898 w 980636"/>
                <a:gd name="connsiteY25" fmla="*/ 2553244 h 2594754"/>
                <a:gd name="connsiteX26" fmla="*/ 744856 w 980636"/>
                <a:gd name="connsiteY26" fmla="*/ 2553201 h 2594754"/>
                <a:gd name="connsiteX27" fmla="*/ 734806 w 980636"/>
                <a:gd name="connsiteY27" fmla="*/ 2544501 h 2594754"/>
                <a:gd name="connsiteX28" fmla="*/ 732991 w 980636"/>
                <a:gd name="connsiteY28" fmla="*/ 2541336 h 2594754"/>
                <a:gd name="connsiteX29" fmla="*/ 1 w 980636"/>
                <a:gd name="connsiteY29" fmla="*/ 1808338 h 2594754"/>
                <a:gd name="connsiteX30" fmla="*/ 1 w 980636"/>
                <a:gd name="connsiteY30" fmla="*/ 503855 h 2594754"/>
                <a:gd name="connsiteX31" fmla="*/ 0 w 980636"/>
                <a:gd name="connsiteY31" fmla="*/ 503855 h 259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80636" h="2594754">
                  <a:moveTo>
                    <a:pt x="0" y="0"/>
                  </a:moveTo>
                  <a:lnTo>
                    <a:pt x="980636" y="0"/>
                  </a:lnTo>
                  <a:lnTo>
                    <a:pt x="980636" y="503855"/>
                  </a:lnTo>
                  <a:lnTo>
                    <a:pt x="979457" y="503855"/>
                  </a:lnTo>
                  <a:lnTo>
                    <a:pt x="979457" y="2449536"/>
                  </a:lnTo>
                  <a:lnTo>
                    <a:pt x="980636" y="2455597"/>
                  </a:lnTo>
                  <a:cubicBezTo>
                    <a:pt x="980636" y="2473268"/>
                    <a:pt x="977266" y="2490938"/>
                    <a:pt x="970525" y="2507562"/>
                  </a:cubicBezTo>
                  <a:lnTo>
                    <a:pt x="960163" y="2523165"/>
                  </a:lnTo>
                  <a:lnTo>
                    <a:pt x="947923" y="2544501"/>
                  </a:lnTo>
                  <a:lnTo>
                    <a:pt x="943389" y="2548426"/>
                  </a:lnTo>
                  <a:lnTo>
                    <a:pt x="940190" y="2553244"/>
                  </a:lnTo>
                  <a:lnTo>
                    <a:pt x="940190" y="2553244"/>
                  </a:lnTo>
                  <a:lnTo>
                    <a:pt x="930037" y="2559986"/>
                  </a:lnTo>
                  <a:lnTo>
                    <a:pt x="912970" y="2574762"/>
                  </a:lnTo>
                  <a:lnTo>
                    <a:pt x="900288" y="2579741"/>
                  </a:lnTo>
                  <a:lnTo>
                    <a:pt x="894509" y="2583578"/>
                  </a:lnTo>
                  <a:lnTo>
                    <a:pt x="886586" y="2585120"/>
                  </a:lnTo>
                  <a:lnTo>
                    <a:pt x="869195" y="2591948"/>
                  </a:lnTo>
                  <a:lnTo>
                    <a:pt x="841365" y="2594754"/>
                  </a:lnTo>
                  <a:lnTo>
                    <a:pt x="813534" y="2591948"/>
                  </a:lnTo>
                  <a:lnTo>
                    <a:pt x="793826" y="2584210"/>
                  </a:lnTo>
                  <a:lnTo>
                    <a:pt x="790580" y="2583578"/>
                  </a:lnTo>
                  <a:lnTo>
                    <a:pt x="788212" y="2582006"/>
                  </a:lnTo>
                  <a:lnTo>
                    <a:pt x="769759" y="2574762"/>
                  </a:lnTo>
                  <a:lnTo>
                    <a:pt x="744927" y="2553262"/>
                  </a:lnTo>
                  <a:lnTo>
                    <a:pt x="744898" y="2553244"/>
                  </a:lnTo>
                  <a:lnTo>
                    <a:pt x="744856" y="2553201"/>
                  </a:lnTo>
                  <a:lnTo>
                    <a:pt x="734806" y="2544501"/>
                  </a:lnTo>
                  <a:lnTo>
                    <a:pt x="732991" y="2541336"/>
                  </a:lnTo>
                  <a:lnTo>
                    <a:pt x="1" y="1808338"/>
                  </a:lnTo>
                  <a:lnTo>
                    <a:pt x="1" y="503855"/>
                  </a:lnTo>
                  <a:lnTo>
                    <a:pt x="0" y="503855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6200000">
              <a:off x="5423910" y="3565851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34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3845142" y="1612636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FEB750"/>
            </a:solidFill>
            <a:ln w="19050">
              <a:noFill/>
            </a:ln>
            <a:effectLst>
              <a:outerShdw blurRad="584200" dist="1524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flipH="1">
              <a:off x="6246337" y="1612636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E27172"/>
            </a:solidFill>
            <a:ln w="19050">
              <a:noFill/>
            </a:ln>
            <a:effectLst>
              <a:outerShdw blurRad="584200" dist="152400" dir="81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V="1">
              <a:off x="3845142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03ACBE"/>
            </a:solidFill>
            <a:ln w="19050">
              <a:noFill/>
            </a:ln>
            <a:effectLst>
              <a:outerShdw blurRad="584200" dist="152400" dir="18900000" algn="b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flipH="1" flipV="1">
              <a:off x="6250503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633E72"/>
            </a:solidFill>
            <a:ln w="19050">
              <a:noFill/>
            </a:ln>
            <a:effectLst>
              <a:outerShdw blurRad="584200" dist="152400" dir="13500000" algn="b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5400000" flipV="1">
              <a:off x="5432239" y="234744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6200000">
              <a:off x="6386077" y="448271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5400000" flipV="1">
              <a:off x="6394406" y="3269862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812299" y="3881130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0800000" flipV="1">
              <a:off x="6026867" y="38707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782661" y="2964029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10800000" flipV="1">
              <a:off x="6988898" y="29536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10800000" flipH="1">
              <a:off x="3846336" y="1609452"/>
              <a:ext cx="2204879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gradFill flip="none" rotWithShape="1">
                <a:gsLst>
                  <a:gs pos="67000">
                    <a:schemeClr val="bg1"/>
                  </a:gs>
                  <a:gs pos="22000">
                    <a:schemeClr val="bg1">
                      <a:alpha val="0"/>
                      <a:lumMod val="100000"/>
                    </a:scheme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0800000">
              <a:off x="6138642" y="1615844"/>
              <a:ext cx="2204879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gradFill flip="none" rotWithShape="1">
                <a:gsLst>
                  <a:gs pos="67000">
                    <a:schemeClr val="bg1"/>
                  </a:gs>
                  <a:gs pos="22000">
                    <a:schemeClr val="bg1">
                      <a:alpha val="0"/>
                      <a:lumMod val="100000"/>
                    </a:scheme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rot="10800000" flipH="1" flipV="1">
              <a:off x="3850779" y="3875595"/>
              <a:ext cx="2173791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gradFill flip="none" rotWithShape="1">
                <a:gsLst>
                  <a:gs pos="67000">
                    <a:schemeClr val="bg1"/>
                  </a:gs>
                  <a:gs pos="22000">
                    <a:schemeClr val="bg1">
                      <a:alpha val="0"/>
                      <a:lumMod val="100000"/>
                    </a:scheme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10800000" flipV="1">
              <a:off x="6149192" y="3881987"/>
              <a:ext cx="2194328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gradFill flip="none" rotWithShape="1">
                <a:gsLst>
                  <a:gs pos="67000">
                    <a:schemeClr val="bg1"/>
                  </a:gs>
                  <a:gs pos="22000">
                    <a:schemeClr val="bg1">
                      <a:alpha val="0"/>
                      <a:lumMod val="100000"/>
                    </a:scheme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683630" y="1613617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6000"/>
                  </a:srgbClr>
                </a:gs>
                <a:gs pos="2000">
                  <a:schemeClr val="bg1">
                    <a:lumMod val="95000"/>
                    <a:alpha val="5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flipH="1">
              <a:off x="6258207" y="1612883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flipH="1" flipV="1">
              <a:off x="6249877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35000"/>
                  </a:schemeClr>
                </a:gs>
                <a:gs pos="2000">
                  <a:schemeClr val="tx1">
                    <a:alpha val="12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flipV="1">
              <a:off x="4691258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5400000" flipV="1">
              <a:off x="3339197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 rot="16200000">
              <a:off x="3339197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16200000" flipH="1" flipV="1">
              <a:off x="7606218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17000">
                  <a:schemeClr val="tx1">
                    <a:alpha val="19000"/>
                  </a:schemeClr>
                </a:gs>
                <a:gs pos="2000">
                  <a:schemeClr val="tx1">
                    <a:alpha val="15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5400000" flipH="1">
              <a:off x="7606218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文本框 111"/>
          <p:cNvSpPr txBox="1"/>
          <p:nvPr/>
        </p:nvSpPr>
        <p:spPr>
          <a:xfrm>
            <a:off x="3758512" y="2224980"/>
            <a:ext cx="75413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FEB750"/>
                </a:solidFill>
                <a:latin typeface="Impact" panose="020B0806030902050204" pitchFamily="34" charset="0"/>
              </a:rPr>
              <a:t>01</a:t>
            </a:r>
            <a:endParaRPr lang="zh-CN" altLang="en-US" sz="3000" dirty="0">
              <a:solidFill>
                <a:srgbClr val="FEB750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12"/>
          <p:cNvSpPr txBox="1"/>
          <p:nvPr/>
        </p:nvSpPr>
        <p:spPr>
          <a:xfrm>
            <a:off x="3758512" y="2884861"/>
            <a:ext cx="75413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03ACBE"/>
                </a:solidFill>
                <a:latin typeface="Impact" panose="020B0806030902050204" pitchFamily="34" charset="0"/>
              </a:rPr>
              <a:t>04</a:t>
            </a:r>
            <a:endParaRPr lang="zh-CN" altLang="en-US" sz="3000" dirty="0">
              <a:solidFill>
                <a:srgbClr val="03ACBE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13"/>
          <p:cNvSpPr txBox="1"/>
          <p:nvPr/>
        </p:nvSpPr>
        <p:spPr>
          <a:xfrm>
            <a:off x="4468436" y="2224980"/>
            <a:ext cx="75413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E27172"/>
                </a:solidFill>
                <a:latin typeface="Impact" panose="020B0806030902050204" pitchFamily="34" charset="0"/>
              </a:rPr>
              <a:t>02</a:t>
            </a:r>
            <a:endParaRPr lang="zh-CN" altLang="en-US" sz="3000" dirty="0">
              <a:solidFill>
                <a:srgbClr val="E27172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14"/>
          <p:cNvSpPr txBox="1"/>
          <p:nvPr/>
        </p:nvSpPr>
        <p:spPr>
          <a:xfrm>
            <a:off x="4468436" y="2884861"/>
            <a:ext cx="75413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33E72"/>
                </a:solidFill>
                <a:latin typeface="Impact" panose="020B0806030902050204" pitchFamily="34" charset="0"/>
              </a:rPr>
              <a:t>03</a:t>
            </a:r>
            <a:endParaRPr lang="zh-CN" altLang="en-US" sz="3000" dirty="0">
              <a:solidFill>
                <a:srgbClr val="633E72"/>
              </a:solidFill>
              <a:latin typeface="Impact" panose="020B0806030902050204" pitchFamily="34" charset="0"/>
            </a:endParaRPr>
          </a:p>
        </p:txBody>
      </p:sp>
      <p:sp>
        <p:nvSpPr>
          <p:cNvPr id="72" name="文本框 148"/>
          <p:cNvSpPr txBox="1"/>
          <p:nvPr/>
        </p:nvSpPr>
        <p:spPr>
          <a:xfrm>
            <a:off x="6372200" y="1160084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想象出物体的方位和相互之间的位置关系</a:t>
            </a:r>
            <a:endParaRPr lang="zh-CN" altLang="en-US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154"/>
          <p:cNvSpPr txBox="1"/>
          <p:nvPr/>
        </p:nvSpPr>
        <p:spPr>
          <a:xfrm>
            <a:off x="6372200" y="3358386"/>
            <a:ext cx="1630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描述图形的运动和变化</a:t>
            </a:r>
            <a:endParaRPr lang="zh-CN" altLang="en-US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145"/>
          <p:cNvSpPr txBox="1"/>
          <p:nvPr/>
        </p:nvSpPr>
        <p:spPr>
          <a:xfrm>
            <a:off x="1115616" y="1160082"/>
            <a:ext cx="1694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根据物体特征抽象出几何图形，根据几何图形想象出所描述的实际物体</a:t>
            </a:r>
            <a:endParaRPr lang="zh-CN" altLang="en-US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151"/>
          <p:cNvSpPr txBox="1"/>
          <p:nvPr/>
        </p:nvSpPr>
        <p:spPr>
          <a:xfrm>
            <a:off x="1187624" y="3367959"/>
            <a:ext cx="144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依据语言的描述画出</a:t>
            </a:r>
            <a:r>
              <a:rPr lang="zh-CN" altLang="zh-CN" dirty="0" smtClean="0"/>
              <a:t>图形</a:t>
            </a:r>
            <a:endParaRPr lang="zh-CN" altLang="en-US" dirty="0">
              <a:solidFill>
                <a:srgbClr val="683E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408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186222" y="105030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教材分析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文本框 89"/>
          <p:cNvSpPr txBox="1"/>
          <p:nvPr/>
        </p:nvSpPr>
        <p:spPr>
          <a:xfrm>
            <a:off x="6830640" y="2711277"/>
            <a:ext cx="686120" cy="3923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Impact" panose="020B0806030902050204" pitchFamily="34" charset="0"/>
              </a:rPr>
              <a:t>STEP</a:t>
            </a:r>
            <a:endParaRPr lang="zh-CN" altLang="en-US" sz="21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91"/>
          <p:cNvSpPr txBox="1"/>
          <p:nvPr/>
        </p:nvSpPr>
        <p:spPr>
          <a:xfrm>
            <a:off x="6674377" y="1578096"/>
            <a:ext cx="1056762" cy="3000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673112" y="867074"/>
            <a:ext cx="1962406" cy="3983100"/>
            <a:chOff x="6113905" y="969500"/>
            <a:chExt cx="2616200" cy="5312030"/>
          </a:xfrm>
        </p:grpSpPr>
        <p:sp>
          <p:nvSpPr>
            <p:cNvPr id="22" name="矩形 21"/>
            <p:cNvSpPr/>
            <p:nvPr/>
          </p:nvSpPr>
          <p:spPr>
            <a:xfrm flipH="1">
              <a:off x="7800776" y="1825515"/>
              <a:ext cx="161310" cy="3606910"/>
            </a:xfrm>
            <a:prstGeom prst="rect">
              <a:avLst/>
            </a:prstGeom>
            <a:gradFill>
              <a:gsLst>
                <a:gs pos="45000">
                  <a:schemeClr val="tx1">
                    <a:alpha val="10000"/>
                  </a:schemeClr>
                </a:gs>
                <a:gs pos="100000">
                  <a:schemeClr val="tx1">
                    <a:alpha val="34000"/>
                  </a:schemeClr>
                </a:gs>
                <a:gs pos="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113905" y="969500"/>
              <a:ext cx="2616200" cy="5312030"/>
              <a:chOff x="6113905" y="969500"/>
              <a:chExt cx="2616200" cy="5312030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6113905" y="1825625"/>
                <a:ext cx="2616200" cy="3606800"/>
              </a:xfrm>
              <a:custGeom>
                <a:avLst/>
                <a:gdLst>
                  <a:gd name="T0" fmla="*/ 791 w 791"/>
                  <a:gd name="T1" fmla="*/ 546 h 1092"/>
                  <a:gd name="T2" fmla="*/ 512 w 791"/>
                  <a:gd name="T3" fmla="*/ 186 h 1092"/>
                  <a:gd name="T4" fmla="*/ 512 w 791"/>
                  <a:gd name="T5" fmla="*/ 0 h 1092"/>
                  <a:gd name="T6" fmla="*/ 0 w 791"/>
                  <a:gd name="T7" fmla="*/ 0 h 1092"/>
                  <a:gd name="T8" fmla="*/ 0 w 791"/>
                  <a:gd name="T9" fmla="*/ 1092 h 1092"/>
                  <a:gd name="T10" fmla="*/ 512 w 791"/>
                  <a:gd name="T11" fmla="*/ 1092 h 1092"/>
                  <a:gd name="T12" fmla="*/ 512 w 791"/>
                  <a:gd name="T13" fmla="*/ 907 h 1092"/>
                  <a:gd name="T14" fmla="*/ 791 w 791"/>
                  <a:gd name="T15" fmla="*/ 546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1" h="1092">
                    <a:moveTo>
                      <a:pt x="791" y="546"/>
                    </a:moveTo>
                    <a:cubicBezTo>
                      <a:pt x="791" y="373"/>
                      <a:pt x="672" y="227"/>
                      <a:pt x="512" y="186"/>
                    </a:cubicBezTo>
                    <a:cubicBezTo>
                      <a:pt x="512" y="0"/>
                      <a:pt x="512" y="0"/>
                      <a:pt x="5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92"/>
                      <a:pt x="0" y="1092"/>
                      <a:pt x="0" y="1092"/>
                    </a:cubicBezTo>
                    <a:cubicBezTo>
                      <a:pt x="512" y="1092"/>
                      <a:pt x="512" y="1092"/>
                      <a:pt x="512" y="1092"/>
                    </a:cubicBezTo>
                    <a:cubicBezTo>
                      <a:pt x="512" y="907"/>
                      <a:pt x="512" y="907"/>
                      <a:pt x="512" y="907"/>
                    </a:cubicBezTo>
                    <a:cubicBezTo>
                      <a:pt x="672" y="865"/>
                      <a:pt x="791" y="720"/>
                      <a:pt x="791" y="5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87272"/>
                  </a:gs>
                  <a:gs pos="100000">
                    <a:srgbClr val="F2B0B0"/>
                  </a:gs>
                </a:gsLst>
                <a:lin ang="27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3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400000">
                <a:off x="3601185" y="3482347"/>
                <a:ext cx="5312030" cy="286336"/>
              </a:xfrm>
              <a:prstGeom prst="rect">
                <a:avLst/>
              </a:prstGeom>
            </p:spPr>
          </p:pic>
        </p:grpSp>
      </p:grpSp>
      <p:grpSp>
        <p:nvGrpSpPr>
          <p:cNvPr id="26" name="组合 25"/>
          <p:cNvGrpSpPr/>
          <p:nvPr/>
        </p:nvGrpSpPr>
        <p:grpSpPr>
          <a:xfrm>
            <a:off x="5683057" y="2534597"/>
            <a:ext cx="781322" cy="648053"/>
            <a:chOff x="7460322" y="3193380"/>
            <a:chExt cx="1041627" cy="864270"/>
          </a:xfrm>
        </p:grpSpPr>
        <p:grpSp>
          <p:nvGrpSpPr>
            <p:cNvPr id="27" name="组合 26"/>
            <p:cNvGrpSpPr/>
            <p:nvPr/>
          </p:nvGrpSpPr>
          <p:grpSpPr>
            <a:xfrm>
              <a:off x="7549001" y="3193380"/>
              <a:ext cx="867068" cy="864270"/>
              <a:chOff x="6462235" y="1620217"/>
              <a:chExt cx="1872944" cy="1866900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6462235" y="1620217"/>
                <a:ext cx="1866900" cy="1866900"/>
              </a:xfrm>
              <a:custGeom>
                <a:avLst/>
                <a:gdLst>
                  <a:gd name="connsiteX0" fmla="*/ 933450 w 1866900"/>
                  <a:gd name="connsiteY0" fmla="*/ 160062 h 1866900"/>
                  <a:gd name="connsiteX1" fmla="*/ 160062 w 1866900"/>
                  <a:gd name="connsiteY1" fmla="*/ 933450 h 1866900"/>
                  <a:gd name="connsiteX2" fmla="*/ 933450 w 1866900"/>
                  <a:gd name="connsiteY2" fmla="*/ 1706838 h 1866900"/>
                  <a:gd name="connsiteX3" fmla="*/ 1706838 w 1866900"/>
                  <a:gd name="connsiteY3" fmla="*/ 933450 h 1866900"/>
                  <a:gd name="connsiteX4" fmla="*/ 933450 w 1866900"/>
                  <a:gd name="connsiteY4" fmla="*/ 160062 h 1866900"/>
                  <a:gd name="connsiteX5" fmla="*/ 933450 w 1866900"/>
                  <a:gd name="connsiteY5" fmla="*/ 0 h 1866900"/>
                  <a:gd name="connsiteX6" fmla="*/ 1866900 w 1866900"/>
                  <a:gd name="connsiteY6" fmla="*/ 933450 h 1866900"/>
                  <a:gd name="connsiteX7" fmla="*/ 933450 w 1866900"/>
                  <a:gd name="connsiteY7" fmla="*/ 1866900 h 1866900"/>
                  <a:gd name="connsiteX8" fmla="*/ 0 w 1866900"/>
                  <a:gd name="connsiteY8" fmla="*/ 933450 h 1866900"/>
                  <a:gd name="connsiteX9" fmla="*/ 933450 w 1866900"/>
                  <a:gd name="connsiteY9" fmla="*/ 0 h 186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6900" h="1866900">
                    <a:moveTo>
                      <a:pt x="933450" y="160062"/>
                    </a:moveTo>
                    <a:cubicBezTo>
                      <a:pt x="506320" y="160062"/>
                      <a:pt x="160062" y="506320"/>
                      <a:pt x="160062" y="933450"/>
                    </a:cubicBezTo>
                    <a:cubicBezTo>
                      <a:pt x="160062" y="1360580"/>
                      <a:pt x="506320" y="1706838"/>
                      <a:pt x="933450" y="1706838"/>
                    </a:cubicBezTo>
                    <a:cubicBezTo>
                      <a:pt x="1360580" y="1706838"/>
                      <a:pt x="1706838" y="1360580"/>
                      <a:pt x="1706838" y="933450"/>
                    </a:cubicBezTo>
                    <a:cubicBezTo>
                      <a:pt x="1706838" y="506320"/>
                      <a:pt x="1360580" y="160062"/>
                      <a:pt x="933450" y="160062"/>
                    </a:cubicBezTo>
                    <a:close/>
                    <a:moveTo>
                      <a:pt x="933450" y="0"/>
                    </a:moveTo>
                    <a:cubicBezTo>
                      <a:pt x="1448980" y="0"/>
                      <a:pt x="1866900" y="417920"/>
                      <a:pt x="1866900" y="933450"/>
                    </a:cubicBezTo>
                    <a:cubicBezTo>
                      <a:pt x="1866900" y="1448980"/>
                      <a:pt x="1448980" y="1866900"/>
                      <a:pt x="933450" y="1866900"/>
                    </a:cubicBezTo>
                    <a:cubicBezTo>
                      <a:pt x="417920" y="1866900"/>
                      <a:pt x="0" y="1448980"/>
                      <a:pt x="0" y="933450"/>
                    </a:cubicBezTo>
                    <a:cubicBezTo>
                      <a:pt x="0" y="417920"/>
                      <a:pt x="417920" y="0"/>
                      <a:pt x="93345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22225">
                <a:noFill/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468279" y="1620217"/>
                <a:ext cx="1866900" cy="1866900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622297" y="1782251"/>
                <a:ext cx="1546776" cy="1546776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文本框 71"/>
            <p:cNvSpPr txBox="1"/>
            <p:nvPr/>
          </p:nvSpPr>
          <p:spPr>
            <a:xfrm>
              <a:off x="7460322" y="3300033"/>
              <a:ext cx="1041627" cy="677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3</a:t>
              </a:r>
              <a:endParaRPr lang="zh-CN" altLang="en-US" sz="27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810162" y="867074"/>
            <a:ext cx="1962406" cy="3983100"/>
            <a:chOff x="3630295" y="969500"/>
            <a:chExt cx="2616200" cy="5312030"/>
          </a:xfrm>
        </p:grpSpPr>
        <p:sp>
          <p:nvSpPr>
            <p:cNvPr id="35" name="矩形 34"/>
            <p:cNvSpPr/>
            <p:nvPr/>
          </p:nvSpPr>
          <p:spPr>
            <a:xfrm flipH="1">
              <a:off x="5317166" y="1825515"/>
              <a:ext cx="161310" cy="3606910"/>
            </a:xfrm>
            <a:prstGeom prst="rect">
              <a:avLst/>
            </a:prstGeom>
            <a:gradFill>
              <a:gsLst>
                <a:gs pos="45000">
                  <a:schemeClr val="tx1">
                    <a:alpha val="10000"/>
                  </a:schemeClr>
                </a:gs>
                <a:gs pos="100000">
                  <a:schemeClr val="tx1">
                    <a:alpha val="34000"/>
                  </a:schemeClr>
                </a:gs>
                <a:gs pos="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630295" y="969500"/>
              <a:ext cx="2616200" cy="5312030"/>
              <a:chOff x="3630295" y="969500"/>
              <a:chExt cx="2616200" cy="5312030"/>
            </a:xfrm>
          </p:grpSpPr>
          <p:sp>
            <p:nvSpPr>
              <p:cNvPr id="37" name="Freeform 5"/>
              <p:cNvSpPr>
                <a:spLocks/>
              </p:cNvSpPr>
              <p:nvPr/>
            </p:nvSpPr>
            <p:spPr bwMode="auto">
              <a:xfrm>
                <a:off x="3630295" y="1825625"/>
                <a:ext cx="2616200" cy="3606800"/>
              </a:xfrm>
              <a:custGeom>
                <a:avLst/>
                <a:gdLst>
                  <a:gd name="T0" fmla="*/ 791 w 791"/>
                  <a:gd name="T1" fmla="*/ 546 h 1092"/>
                  <a:gd name="T2" fmla="*/ 512 w 791"/>
                  <a:gd name="T3" fmla="*/ 186 h 1092"/>
                  <a:gd name="T4" fmla="*/ 512 w 791"/>
                  <a:gd name="T5" fmla="*/ 0 h 1092"/>
                  <a:gd name="T6" fmla="*/ 0 w 791"/>
                  <a:gd name="T7" fmla="*/ 0 h 1092"/>
                  <a:gd name="T8" fmla="*/ 0 w 791"/>
                  <a:gd name="T9" fmla="*/ 1092 h 1092"/>
                  <a:gd name="T10" fmla="*/ 512 w 791"/>
                  <a:gd name="T11" fmla="*/ 1092 h 1092"/>
                  <a:gd name="T12" fmla="*/ 512 w 791"/>
                  <a:gd name="T13" fmla="*/ 907 h 1092"/>
                  <a:gd name="T14" fmla="*/ 791 w 791"/>
                  <a:gd name="T15" fmla="*/ 546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1" h="1092">
                    <a:moveTo>
                      <a:pt x="791" y="546"/>
                    </a:moveTo>
                    <a:cubicBezTo>
                      <a:pt x="791" y="373"/>
                      <a:pt x="672" y="227"/>
                      <a:pt x="512" y="186"/>
                    </a:cubicBezTo>
                    <a:cubicBezTo>
                      <a:pt x="512" y="0"/>
                      <a:pt x="512" y="0"/>
                      <a:pt x="5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92"/>
                      <a:pt x="0" y="1092"/>
                      <a:pt x="0" y="1092"/>
                    </a:cubicBezTo>
                    <a:cubicBezTo>
                      <a:pt x="512" y="1092"/>
                      <a:pt x="512" y="1092"/>
                      <a:pt x="512" y="1092"/>
                    </a:cubicBezTo>
                    <a:cubicBezTo>
                      <a:pt x="512" y="907"/>
                      <a:pt x="512" y="907"/>
                      <a:pt x="512" y="907"/>
                    </a:cubicBezTo>
                    <a:cubicBezTo>
                      <a:pt x="672" y="865"/>
                      <a:pt x="791" y="720"/>
                      <a:pt x="791" y="5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B9624"/>
                  </a:gs>
                  <a:gs pos="100000">
                    <a:srgbClr val="FFD08B"/>
                  </a:gs>
                </a:gsLst>
                <a:lin ang="27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38" name="图片 37"/>
              <p:cNvPicPr>
                <a:picLocks noChangeAspect="1"/>
              </p:cNvPicPr>
              <p:nvPr/>
            </p:nvPicPr>
            <p:blipFill rotWithShape="1">
              <a:blip r:embed="rId3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400000">
                <a:off x="1117575" y="3482347"/>
                <a:ext cx="5312030" cy="286336"/>
              </a:xfrm>
              <a:prstGeom prst="rect">
                <a:avLst/>
              </a:prstGeom>
            </p:spPr>
          </p:pic>
        </p:grpSp>
      </p:grpSp>
      <p:grpSp>
        <p:nvGrpSpPr>
          <p:cNvPr id="39" name="组合 38"/>
          <p:cNvGrpSpPr/>
          <p:nvPr/>
        </p:nvGrpSpPr>
        <p:grpSpPr>
          <a:xfrm>
            <a:off x="3820107" y="2534597"/>
            <a:ext cx="781322" cy="648053"/>
            <a:chOff x="4976712" y="3193380"/>
            <a:chExt cx="1041627" cy="864270"/>
          </a:xfrm>
        </p:grpSpPr>
        <p:grpSp>
          <p:nvGrpSpPr>
            <p:cNvPr id="40" name="组合 39"/>
            <p:cNvGrpSpPr/>
            <p:nvPr/>
          </p:nvGrpSpPr>
          <p:grpSpPr>
            <a:xfrm>
              <a:off x="5065391" y="3193380"/>
              <a:ext cx="867068" cy="864270"/>
              <a:chOff x="6462235" y="1620217"/>
              <a:chExt cx="1872944" cy="1866900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6462235" y="1620217"/>
                <a:ext cx="1866900" cy="1866900"/>
              </a:xfrm>
              <a:custGeom>
                <a:avLst/>
                <a:gdLst>
                  <a:gd name="connsiteX0" fmla="*/ 933450 w 1866900"/>
                  <a:gd name="connsiteY0" fmla="*/ 160062 h 1866900"/>
                  <a:gd name="connsiteX1" fmla="*/ 160062 w 1866900"/>
                  <a:gd name="connsiteY1" fmla="*/ 933450 h 1866900"/>
                  <a:gd name="connsiteX2" fmla="*/ 933450 w 1866900"/>
                  <a:gd name="connsiteY2" fmla="*/ 1706838 h 1866900"/>
                  <a:gd name="connsiteX3" fmla="*/ 1706838 w 1866900"/>
                  <a:gd name="connsiteY3" fmla="*/ 933450 h 1866900"/>
                  <a:gd name="connsiteX4" fmla="*/ 933450 w 1866900"/>
                  <a:gd name="connsiteY4" fmla="*/ 160062 h 1866900"/>
                  <a:gd name="connsiteX5" fmla="*/ 933450 w 1866900"/>
                  <a:gd name="connsiteY5" fmla="*/ 0 h 1866900"/>
                  <a:gd name="connsiteX6" fmla="*/ 1866900 w 1866900"/>
                  <a:gd name="connsiteY6" fmla="*/ 933450 h 1866900"/>
                  <a:gd name="connsiteX7" fmla="*/ 933450 w 1866900"/>
                  <a:gd name="connsiteY7" fmla="*/ 1866900 h 1866900"/>
                  <a:gd name="connsiteX8" fmla="*/ 0 w 1866900"/>
                  <a:gd name="connsiteY8" fmla="*/ 933450 h 1866900"/>
                  <a:gd name="connsiteX9" fmla="*/ 933450 w 1866900"/>
                  <a:gd name="connsiteY9" fmla="*/ 0 h 186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6900" h="1866900">
                    <a:moveTo>
                      <a:pt x="933450" y="160062"/>
                    </a:moveTo>
                    <a:cubicBezTo>
                      <a:pt x="506320" y="160062"/>
                      <a:pt x="160062" y="506320"/>
                      <a:pt x="160062" y="933450"/>
                    </a:cubicBezTo>
                    <a:cubicBezTo>
                      <a:pt x="160062" y="1360580"/>
                      <a:pt x="506320" y="1706838"/>
                      <a:pt x="933450" y="1706838"/>
                    </a:cubicBezTo>
                    <a:cubicBezTo>
                      <a:pt x="1360580" y="1706838"/>
                      <a:pt x="1706838" y="1360580"/>
                      <a:pt x="1706838" y="933450"/>
                    </a:cubicBezTo>
                    <a:cubicBezTo>
                      <a:pt x="1706838" y="506320"/>
                      <a:pt x="1360580" y="160062"/>
                      <a:pt x="933450" y="160062"/>
                    </a:cubicBezTo>
                    <a:close/>
                    <a:moveTo>
                      <a:pt x="933450" y="0"/>
                    </a:moveTo>
                    <a:cubicBezTo>
                      <a:pt x="1448980" y="0"/>
                      <a:pt x="1866900" y="417920"/>
                      <a:pt x="1866900" y="933450"/>
                    </a:cubicBezTo>
                    <a:cubicBezTo>
                      <a:pt x="1866900" y="1448980"/>
                      <a:pt x="1448980" y="1866900"/>
                      <a:pt x="933450" y="1866900"/>
                    </a:cubicBezTo>
                    <a:cubicBezTo>
                      <a:pt x="417920" y="1866900"/>
                      <a:pt x="0" y="1448980"/>
                      <a:pt x="0" y="933450"/>
                    </a:cubicBezTo>
                    <a:cubicBezTo>
                      <a:pt x="0" y="417920"/>
                      <a:pt x="417920" y="0"/>
                      <a:pt x="93345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22225">
                <a:noFill/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6468279" y="1620217"/>
                <a:ext cx="1866900" cy="1866900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6622297" y="1782251"/>
                <a:ext cx="1546776" cy="1546776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文本框 55"/>
            <p:cNvSpPr txBox="1"/>
            <p:nvPr/>
          </p:nvSpPr>
          <p:spPr>
            <a:xfrm>
              <a:off x="4976712" y="3300033"/>
              <a:ext cx="1041627" cy="677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2</a:t>
              </a:r>
              <a:endParaRPr lang="zh-CN" altLang="en-US" sz="27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46" name="文本框 59"/>
          <p:cNvSpPr txBox="1"/>
          <p:nvPr/>
        </p:nvSpPr>
        <p:spPr>
          <a:xfrm>
            <a:off x="2885444" y="2084474"/>
            <a:ext cx="1190035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2000" dirty="0"/>
              <a:t>旋转</a:t>
            </a:r>
            <a:r>
              <a:rPr lang="zh-CN" altLang="zh-CN" sz="2000" dirty="0" smtClean="0"/>
              <a:t>中心旋转方向旋转</a:t>
            </a:r>
            <a:r>
              <a:rPr lang="zh-CN" altLang="zh-CN" sz="2000" dirty="0"/>
              <a:t>角度</a:t>
            </a:r>
            <a:endParaRPr lang="zh-CN" altLang="en-US" sz="2000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003987" y="867074"/>
            <a:ext cx="1962406" cy="3983100"/>
            <a:chOff x="1222375" y="969500"/>
            <a:chExt cx="2616200" cy="5312030"/>
          </a:xfrm>
        </p:grpSpPr>
        <p:sp>
          <p:nvSpPr>
            <p:cNvPr id="48" name="矩形 47"/>
            <p:cNvSpPr/>
            <p:nvPr/>
          </p:nvSpPr>
          <p:spPr>
            <a:xfrm flipH="1">
              <a:off x="2909246" y="1825515"/>
              <a:ext cx="161310" cy="3606910"/>
            </a:xfrm>
            <a:prstGeom prst="rect">
              <a:avLst/>
            </a:prstGeom>
            <a:gradFill>
              <a:gsLst>
                <a:gs pos="45000">
                  <a:schemeClr val="tx1">
                    <a:alpha val="10000"/>
                  </a:schemeClr>
                </a:gs>
                <a:gs pos="100000">
                  <a:schemeClr val="tx1">
                    <a:alpha val="34000"/>
                  </a:schemeClr>
                </a:gs>
                <a:gs pos="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222375" y="969500"/>
              <a:ext cx="2616200" cy="5312030"/>
              <a:chOff x="1222375" y="969500"/>
              <a:chExt cx="2616200" cy="5312030"/>
            </a:xfrm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1222375" y="1825625"/>
                <a:ext cx="2616200" cy="3606800"/>
              </a:xfrm>
              <a:custGeom>
                <a:avLst/>
                <a:gdLst>
                  <a:gd name="T0" fmla="*/ 791 w 791"/>
                  <a:gd name="T1" fmla="*/ 546 h 1092"/>
                  <a:gd name="T2" fmla="*/ 512 w 791"/>
                  <a:gd name="T3" fmla="*/ 186 h 1092"/>
                  <a:gd name="T4" fmla="*/ 512 w 791"/>
                  <a:gd name="T5" fmla="*/ 0 h 1092"/>
                  <a:gd name="T6" fmla="*/ 0 w 791"/>
                  <a:gd name="T7" fmla="*/ 0 h 1092"/>
                  <a:gd name="T8" fmla="*/ 0 w 791"/>
                  <a:gd name="T9" fmla="*/ 1092 h 1092"/>
                  <a:gd name="T10" fmla="*/ 512 w 791"/>
                  <a:gd name="T11" fmla="*/ 1092 h 1092"/>
                  <a:gd name="T12" fmla="*/ 512 w 791"/>
                  <a:gd name="T13" fmla="*/ 907 h 1092"/>
                  <a:gd name="T14" fmla="*/ 791 w 791"/>
                  <a:gd name="T15" fmla="*/ 546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1" h="1092">
                    <a:moveTo>
                      <a:pt x="791" y="546"/>
                    </a:moveTo>
                    <a:cubicBezTo>
                      <a:pt x="791" y="373"/>
                      <a:pt x="672" y="227"/>
                      <a:pt x="512" y="186"/>
                    </a:cubicBezTo>
                    <a:cubicBezTo>
                      <a:pt x="512" y="0"/>
                      <a:pt x="512" y="0"/>
                      <a:pt x="5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92"/>
                      <a:pt x="0" y="1092"/>
                      <a:pt x="0" y="1092"/>
                    </a:cubicBezTo>
                    <a:cubicBezTo>
                      <a:pt x="512" y="1092"/>
                      <a:pt x="512" y="1092"/>
                      <a:pt x="512" y="1092"/>
                    </a:cubicBezTo>
                    <a:cubicBezTo>
                      <a:pt x="512" y="907"/>
                      <a:pt x="512" y="907"/>
                      <a:pt x="512" y="907"/>
                    </a:cubicBezTo>
                    <a:cubicBezTo>
                      <a:pt x="672" y="865"/>
                      <a:pt x="791" y="720"/>
                      <a:pt x="791" y="5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19EAF"/>
                  </a:gs>
                  <a:gs pos="100000">
                    <a:srgbClr val="01CCE1"/>
                  </a:gs>
                </a:gsLst>
                <a:lin ang="27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图片 50"/>
              <p:cNvPicPr>
                <a:picLocks noChangeAspect="1"/>
              </p:cNvPicPr>
              <p:nvPr/>
            </p:nvPicPr>
            <p:blipFill rotWithShape="1">
              <a:blip r:embed="rId3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400000">
                <a:off x="-1290345" y="3482347"/>
                <a:ext cx="5312030" cy="286336"/>
              </a:xfrm>
              <a:prstGeom prst="rect">
                <a:avLst/>
              </a:prstGeom>
            </p:spPr>
          </p:pic>
        </p:grpSp>
      </p:grpSp>
      <p:grpSp>
        <p:nvGrpSpPr>
          <p:cNvPr id="52" name="组合 51"/>
          <p:cNvGrpSpPr/>
          <p:nvPr/>
        </p:nvGrpSpPr>
        <p:grpSpPr>
          <a:xfrm>
            <a:off x="2013932" y="2534597"/>
            <a:ext cx="781322" cy="648053"/>
            <a:chOff x="2568792" y="3193380"/>
            <a:chExt cx="1041627" cy="864270"/>
          </a:xfrm>
        </p:grpSpPr>
        <p:grpSp>
          <p:nvGrpSpPr>
            <p:cNvPr id="53" name="组合 52"/>
            <p:cNvGrpSpPr/>
            <p:nvPr/>
          </p:nvGrpSpPr>
          <p:grpSpPr>
            <a:xfrm>
              <a:off x="2657471" y="3193380"/>
              <a:ext cx="867068" cy="864270"/>
              <a:chOff x="6462235" y="1620217"/>
              <a:chExt cx="1872944" cy="1866900"/>
            </a:xfrm>
          </p:grpSpPr>
          <p:sp>
            <p:nvSpPr>
              <p:cNvPr id="55" name="任意多边形 54"/>
              <p:cNvSpPr/>
              <p:nvPr/>
            </p:nvSpPr>
            <p:spPr>
              <a:xfrm>
                <a:off x="6462235" y="1620217"/>
                <a:ext cx="1866900" cy="1866900"/>
              </a:xfrm>
              <a:custGeom>
                <a:avLst/>
                <a:gdLst>
                  <a:gd name="connsiteX0" fmla="*/ 933450 w 1866900"/>
                  <a:gd name="connsiteY0" fmla="*/ 160062 h 1866900"/>
                  <a:gd name="connsiteX1" fmla="*/ 160062 w 1866900"/>
                  <a:gd name="connsiteY1" fmla="*/ 933450 h 1866900"/>
                  <a:gd name="connsiteX2" fmla="*/ 933450 w 1866900"/>
                  <a:gd name="connsiteY2" fmla="*/ 1706838 h 1866900"/>
                  <a:gd name="connsiteX3" fmla="*/ 1706838 w 1866900"/>
                  <a:gd name="connsiteY3" fmla="*/ 933450 h 1866900"/>
                  <a:gd name="connsiteX4" fmla="*/ 933450 w 1866900"/>
                  <a:gd name="connsiteY4" fmla="*/ 160062 h 1866900"/>
                  <a:gd name="connsiteX5" fmla="*/ 933450 w 1866900"/>
                  <a:gd name="connsiteY5" fmla="*/ 0 h 1866900"/>
                  <a:gd name="connsiteX6" fmla="*/ 1866900 w 1866900"/>
                  <a:gd name="connsiteY6" fmla="*/ 933450 h 1866900"/>
                  <a:gd name="connsiteX7" fmla="*/ 933450 w 1866900"/>
                  <a:gd name="connsiteY7" fmla="*/ 1866900 h 1866900"/>
                  <a:gd name="connsiteX8" fmla="*/ 0 w 1866900"/>
                  <a:gd name="connsiteY8" fmla="*/ 933450 h 1866900"/>
                  <a:gd name="connsiteX9" fmla="*/ 933450 w 1866900"/>
                  <a:gd name="connsiteY9" fmla="*/ 0 h 186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6900" h="1866900">
                    <a:moveTo>
                      <a:pt x="933450" y="160062"/>
                    </a:moveTo>
                    <a:cubicBezTo>
                      <a:pt x="506320" y="160062"/>
                      <a:pt x="160062" y="506320"/>
                      <a:pt x="160062" y="933450"/>
                    </a:cubicBezTo>
                    <a:cubicBezTo>
                      <a:pt x="160062" y="1360580"/>
                      <a:pt x="506320" y="1706838"/>
                      <a:pt x="933450" y="1706838"/>
                    </a:cubicBezTo>
                    <a:cubicBezTo>
                      <a:pt x="1360580" y="1706838"/>
                      <a:pt x="1706838" y="1360580"/>
                      <a:pt x="1706838" y="933450"/>
                    </a:cubicBezTo>
                    <a:cubicBezTo>
                      <a:pt x="1706838" y="506320"/>
                      <a:pt x="1360580" y="160062"/>
                      <a:pt x="933450" y="160062"/>
                    </a:cubicBezTo>
                    <a:close/>
                    <a:moveTo>
                      <a:pt x="933450" y="0"/>
                    </a:moveTo>
                    <a:cubicBezTo>
                      <a:pt x="1448980" y="0"/>
                      <a:pt x="1866900" y="417920"/>
                      <a:pt x="1866900" y="933450"/>
                    </a:cubicBezTo>
                    <a:cubicBezTo>
                      <a:pt x="1866900" y="1448980"/>
                      <a:pt x="1448980" y="1866900"/>
                      <a:pt x="933450" y="1866900"/>
                    </a:cubicBezTo>
                    <a:cubicBezTo>
                      <a:pt x="417920" y="1866900"/>
                      <a:pt x="0" y="1448980"/>
                      <a:pt x="0" y="933450"/>
                    </a:cubicBezTo>
                    <a:cubicBezTo>
                      <a:pt x="0" y="417920"/>
                      <a:pt x="417920" y="0"/>
                      <a:pt x="93345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22225">
                <a:noFill/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6468279" y="1620217"/>
                <a:ext cx="1866900" cy="1866900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622297" y="1782251"/>
                <a:ext cx="1546776" cy="1546776"/>
              </a:xfrm>
              <a:prstGeom prst="ellipse">
                <a:avLst/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4" name="文本框 33"/>
            <p:cNvSpPr txBox="1"/>
            <p:nvPr/>
          </p:nvSpPr>
          <p:spPr>
            <a:xfrm>
              <a:off x="2568792" y="3300033"/>
              <a:ext cx="1041627" cy="677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1</a:t>
              </a:r>
              <a:endParaRPr lang="zh-CN" altLang="en-US" sz="27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72" name="Group 26"/>
          <p:cNvGrpSpPr>
            <a:grpSpLocks noChangeAspect="1"/>
          </p:cNvGrpSpPr>
          <p:nvPr/>
        </p:nvGrpSpPr>
        <p:grpSpPr bwMode="auto">
          <a:xfrm>
            <a:off x="6893103" y="3592893"/>
            <a:ext cx="784483" cy="388774"/>
            <a:chOff x="5676" y="2597"/>
            <a:chExt cx="1061" cy="526"/>
          </a:xfrm>
          <a:solidFill>
            <a:schemeClr val="bg1"/>
          </a:solidFill>
        </p:grpSpPr>
        <p:sp>
          <p:nvSpPr>
            <p:cNvPr id="73" name="Freeform 27"/>
            <p:cNvSpPr>
              <a:spLocks/>
            </p:cNvSpPr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29"/>
            <p:cNvSpPr>
              <a:spLocks/>
            </p:cNvSpPr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32"/>
            <p:cNvSpPr>
              <a:spLocks/>
            </p:cNvSpPr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34"/>
            <p:cNvSpPr>
              <a:spLocks/>
            </p:cNvSpPr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37"/>
            <p:cNvSpPr>
              <a:spLocks/>
            </p:cNvSpPr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39"/>
            <p:cNvSpPr>
              <a:spLocks/>
            </p:cNvSpPr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1" name="TextBox 165"/>
          <p:cNvSpPr txBox="1"/>
          <p:nvPr/>
        </p:nvSpPr>
        <p:spPr>
          <a:xfrm>
            <a:off x="6664143" y="1814605"/>
            <a:ext cx="1147253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800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点击此处添加段落文本点击此处添加段落文本</a:t>
            </a:r>
            <a:r>
              <a:rPr lang="zh-CN" altLang="en-US" sz="800" kern="0" dirty="0" smtClean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点击处</a:t>
            </a:r>
            <a:r>
              <a:rPr lang="zh-CN" altLang="en-US" sz="800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添加段落文本</a:t>
            </a:r>
            <a:endParaRPr lang="en-US" altLang="zh-CN" sz="800" kern="0" dirty="0">
              <a:solidFill>
                <a:schemeClr val="bg1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50972" y="1754575"/>
            <a:ext cx="174428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 smtClean="0"/>
          </a:p>
          <a:p>
            <a:r>
              <a:rPr lang="zh-CN" altLang="zh-CN" sz="2000" dirty="0" smtClean="0"/>
              <a:t>轴对称</a:t>
            </a:r>
            <a:r>
              <a:rPr lang="zh-CN" altLang="en-US" sz="2000" dirty="0" smtClean="0"/>
              <a:t>和</a:t>
            </a:r>
            <a:r>
              <a:rPr lang="zh-CN" altLang="zh-CN" sz="2000" dirty="0" smtClean="0"/>
              <a:t>平移</a:t>
            </a:r>
            <a:endParaRPr lang="en-US" altLang="zh-CN" sz="2000" dirty="0" smtClean="0"/>
          </a:p>
          <a:p>
            <a:r>
              <a:rPr lang="zh-CN" altLang="zh-CN" sz="2000" dirty="0" smtClean="0"/>
              <a:t>旋转现象</a:t>
            </a:r>
            <a:endParaRPr lang="en-US" altLang="zh-CN" sz="2000" dirty="0" smtClean="0"/>
          </a:p>
          <a:p>
            <a:r>
              <a:rPr lang="zh-CN" altLang="zh-CN" sz="2000" dirty="0" smtClean="0"/>
              <a:t>旋转</a:t>
            </a:r>
            <a:r>
              <a:rPr lang="zh-CN" altLang="zh-CN" sz="2000" dirty="0"/>
              <a:t>与角</a:t>
            </a:r>
            <a:endParaRPr lang="zh-CN" altLang="en-US" sz="2000" dirty="0"/>
          </a:p>
        </p:txBody>
      </p:sp>
      <p:sp>
        <p:nvSpPr>
          <p:cNvPr id="3" name="矩形 2"/>
          <p:cNvSpPr/>
          <p:nvPr/>
        </p:nvSpPr>
        <p:spPr>
          <a:xfrm>
            <a:off x="4736989" y="211972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/>
              <a:t>平面的旋转</a:t>
            </a:r>
            <a:endParaRPr lang="zh-CN" altLang="en-US" sz="2000" dirty="0"/>
          </a:p>
        </p:txBody>
      </p:sp>
      <p:sp>
        <p:nvSpPr>
          <p:cNvPr id="93" name="文本框 57"/>
          <p:cNvSpPr txBox="1"/>
          <p:nvPr/>
        </p:nvSpPr>
        <p:spPr>
          <a:xfrm>
            <a:off x="3074559" y="3280818"/>
            <a:ext cx="914827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prstClr val="white"/>
                </a:solidFill>
                <a:latin typeface="Impact" panose="020B0806030902050204" pitchFamily="34" charset="0"/>
              </a:rPr>
              <a:t>本节</a:t>
            </a:r>
            <a:endParaRPr lang="zh-CN" altLang="en-US" sz="28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9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450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45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45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50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55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55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550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55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55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85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85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85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9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46" grpId="0"/>
          <p:bldP spid="91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450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45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45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50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55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55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550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55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55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85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85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85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9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46" grpId="0"/>
          <p:bldP spid="91" grpId="0"/>
          <p:bldP spid="9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45360" y="2808515"/>
            <a:ext cx="2203811" cy="1321308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45360" y="1556658"/>
            <a:ext cx="2203811" cy="1251857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234275" y="119791"/>
            <a:ext cx="1316707" cy="37707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+mj-ea"/>
                <a:ea typeface="+mj-ea"/>
              </a:rPr>
              <a:t>学情分析</a:t>
            </a:r>
          </a:p>
        </p:txBody>
      </p:sp>
      <p:sp>
        <p:nvSpPr>
          <p:cNvPr id="13" name="文本框 113"/>
          <p:cNvSpPr txBox="1"/>
          <p:nvPr/>
        </p:nvSpPr>
        <p:spPr>
          <a:xfrm>
            <a:off x="3472060" y="3132225"/>
            <a:ext cx="2177111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000" dirty="0"/>
              <a:t>生活经验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5" name="文本框 113"/>
          <p:cNvSpPr txBox="1"/>
          <p:nvPr/>
        </p:nvSpPr>
        <p:spPr>
          <a:xfrm>
            <a:off x="3445360" y="1845642"/>
            <a:ext cx="2177111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深入思考</a:t>
            </a:r>
          </a:p>
        </p:txBody>
      </p:sp>
      <p:sp>
        <p:nvSpPr>
          <p:cNvPr id="2" name="上箭头 1"/>
          <p:cNvSpPr/>
          <p:nvPr/>
        </p:nvSpPr>
        <p:spPr>
          <a:xfrm>
            <a:off x="4440643" y="2728411"/>
            <a:ext cx="213246" cy="39793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630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7" grpId="0"/>
      <p:bldP spid="13" grpId="0"/>
      <p:bldP spid="14" grpId="0"/>
      <p:bldP spid="15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234275" y="11979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学习目标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707319" y="843558"/>
            <a:ext cx="7711018" cy="3312368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atinLnBrk="1"/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</a:rPr>
              <a:t>1.</a:t>
            </a:r>
            <a:r>
              <a:rPr lang="zh-CN" altLang="zh-CN" sz="2400" dirty="0">
                <a:solidFill>
                  <a:schemeClr val="tx1"/>
                </a:solidFill>
                <a:latin typeface="+mj-ea"/>
                <a:ea typeface="+mj-ea"/>
              </a:rPr>
              <a:t>结合具体情境，从“绕哪个点”“向什么方向”“旋转多少度”三个要素来观察和描述图形的旋转现象，初步认识旋转中心、顺时针或逆时针两个旋转方向、旋转的角度等旋转的基本要素</a:t>
            </a:r>
            <a:r>
              <a:rPr lang="zh-CN" altLang="zh-CN" sz="2400" dirty="0" smtClean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CN" sz="24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latinLnBrk="1"/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</a:rPr>
              <a:t>2.</a:t>
            </a:r>
            <a:r>
              <a:rPr lang="zh-CN" altLang="zh-CN" sz="2400" dirty="0">
                <a:solidFill>
                  <a:schemeClr val="tx1"/>
                </a:solidFill>
                <a:latin typeface="+mj-ea"/>
                <a:ea typeface="+mj-ea"/>
              </a:rPr>
              <a:t>能在方格纸上画出绕线段的某个端点旋转</a:t>
            </a:r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</a:rPr>
              <a:t>90</a:t>
            </a:r>
            <a:r>
              <a:rPr lang="zh-CN" altLang="zh-CN" sz="2400" dirty="0">
                <a:solidFill>
                  <a:schemeClr val="tx1"/>
                </a:solidFill>
                <a:latin typeface="+mj-ea"/>
                <a:ea typeface="+mj-ea"/>
              </a:rPr>
              <a:t>°后的线段。</a:t>
            </a:r>
          </a:p>
          <a:p>
            <a:pPr latinLnBrk="1"/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lang="zh-CN" altLang="zh-CN" sz="2400" dirty="0">
                <a:solidFill>
                  <a:schemeClr val="tx1"/>
                </a:solidFill>
                <a:latin typeface="+mj-ea"/>
                <a:ea typeface="+mj-ea"/>
              </a:rPr>
              <a:t>通过实例观察、操作、想象，体会图形的运动过程，并尝试有条理地表达图形的运动过程，发展空间观念。</a:t>
            </a:r>
          </a:p>
          <a:p>
            <a:pPr latinLnBrk="1"/>
            <a:endParaRPr lang="zh-CN" altLang="zh-CN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3585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210249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教法学法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5513" y="1426590"/>
            <a:ext cx="3119339" cy="748598"/>
            <a:chOff x="1073877" y="1902560"/>
            <a:chExt cx="4158578" cy="998361"/>
          </a:xfrm>
        </p:grpSpPr>
        <p:sp>
          <p:nvSpPr>
            <p:cNvPr id="9" name="任意多边形 8"/>
            <p:cNvSpPr>
              <a:spLocks/>
            </p:cNvSpPr>
            <p:nvPr/>
          </p:nvSpPr>
          <p:spPr bwMode="auto">
            <a:xfrm>
              <a:off x="1073877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1213953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文本框 23"/>
            <p:cNvSpPr txBox="1"/>
            <p:nvPr/>
          </p:nvSpPr>
          <p:spPr>
            <a:xfrm>
              <a:off x="1558702" y="2133651"/>
              <a:ext cx="2832550" cy="701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情景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教学法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5513" y="2600236"/>
            <a:ext cx="3119339" cy="748598"/>
            <a:chOff x="1073877" y="3467784"/>
            <a:chExt cx="4158578" cy="998361"/>
          </a:xfrm>
        </p:grpSpPr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1073877" y="3467784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>
              <a:off x="1213953" y="3579305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C65885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文本框 23"/>
            <p:cNvSpPr txBox="1"/>
            <p:nvPr/>
          </p:nvSpPr>
          <p:spPr>
            <a:xfrm>
              <a:off x="1558701" y="3692433"/>
              <a:ext cx="2832550" cy="763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观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察发现法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5513" y="3773882"/>
            <a:ext cx="3119339" cy="748598"/>
            <a:chOff x="1073877" y="5033008"/>
            <a:chExt cx="4158578" cy="998361"/>
          </a:xfrm>
        </p:grpSpPr>
        <p:sp>
          <p:nvSpPr>
            <p:cNvPr id="17" name="任意多边形 16"/>
            <p:cNvSpPr>
              <a:spLocks/>
            </p:cNvSpPr>
            <p:nvPr/>
          </p:nvSpPr>
          <p:spPr bwMode="auto">
            <a:xfrm>
              <a:off x="1073877" y="5033008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任意多边形 17"/>
            <p:cNvSpPr>
              <a:spLocks/>
            </p:cNvSpPr>
            <p:nvPr/>
          </p:nvSpPr>
          <p:spPr bwMode="auto">
            <a:xfrm>
              <a:off x="1213953" y="5144528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663A77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文本框 23"/>
            <p:cNvSpPr txBox="1"/>
            <p:nvPr/>
          </p:nvSpPr>
          <p:spPr>
            <a:xfrm>
              <a:off x="1558702" y="5240635"/>
              <a:ext cx="2832550" cy="701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tx1"/>
                  </a:solidFill>
                </a:rPr>
                <a:t>多媒体演示法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90128" y="2553206"/>
            <a:ext cx="951111" cy="842659"/>
            <a:chOff x="4519582" y="3405062"/>
            <a:chExt cx="1267983" cy="1123805"/>
          </a:xfrm>
        </p:grpSpPr>
        <p:grpSp>
          <p:nvGrpSpPr>
            <p:cNvPr id="38" name="组合 37"/>
            <p:cNvGrpSpPr/>
            <p:nvPr/>
          </p:nvGrpSpPr>
          <p:grpSpPr>
            <a:xfrm rot="5400000" flipH="1">
              <a:off x="4591671" y="3332973"/>
              <a:ext cx="1123805" cy="1267983"/>
              <a:chOff x="8439634" y="3544648"/>
              <a:chExt cx="1611146" cy="1817848"/>
            </a:xfrm>
          </p:grpSpPr>
          <p:sp>
            <p:nvSpPr>
              <p:cNvPr id="40" name="Freeform 5"/>
              <p:cNvSpPr>
                <a:spLocks/>
              </p:cNvSpPr>
              <p:nvPr/>
            </p:nvSpPr>
            <p:spPr bwMode="auto">
              <a:xfrm rot="5400000" flipH="1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5400000" flipH="1">
                <a:off x="8582835" y="3866517"/>
                <a:ext cx="1324743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65885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Freeform 975"/>
            <p:cNvSpPr>
              <a:spLocks noEditPoints="1"/>
            </p:cNvSpPr>
            <p:nvPr/>
          </p:nvSpPr>
          <p:spPr bwMode="auto">
            <a:xfrm>
              <a:off x="4963185" y="3750945"/>
              <a:ext cx="349837" cy="432036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90128" y="3726852"/>
            <a:ext cx="951111" cy="842659"/>
            <a:chOff x="4519582" y="4970285"/>
            <a:chExt cx="1267983" cy="1123805"/>
          </a:xfrm>
        </p:grpSpPr>
        <p:grpSp>
          <p:nvGrpSpPr>
            <p:cNvPr id="48" name="组合 47"/>
            <p:cNvGrpSpPr/>
            <p:nvPr/>
          </p:nvGrpSpPr>
          <p:grpSpPr>
            <a:xfrm rot="5400000" flipH="1">
              <a:off x="4591671" y="4898196"/>
              <a:ext cx="1123805" cy="1267983"/>
              <a:chOff x="8439634" y="3544648"/>
              <a:chExt cx="1611146" cy="1817848"/>
            </a:xfrm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5400000" flipH="1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5400000" flipH="1">
                <a:off x="8582835" y="3866517"/>
                <a:ext cx="1324743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663A77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Freeform 983"/>
            <p:cNvSpPr>
              <a:spLocks noEditPoints="1"/>
            </p:cNvSpPr>
            <p:nvPr/>
          </p:nvSpPr>
          <p:spPr bwMode="auto">
            <a:xfrm>
              <a:off x="4919338" y="5311209"/>
              <a:ext cx="467200" cy="479353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90128" y="1379559"/>
            <a:ext cx="951111" cy="842659"/>
            <a:chOff x="4519582" y="1839838"/>
            <a:chExt cx="1267983" cy="1123805"/>
          </a:xfrm>
        </p:grpSpPr>
        <p:grpSp>
          <p:nvGrpSpPr>
            <p:cNvPr id="60" name="组合 59"/>
            <p:cNvGrpSpPr/>
            <p:nvPr/>
          </p:nvGrpSpPr>
          <p:grpSpPr>
            <a:xfrm rot="5400000" flipH="1">
              <a:off x="4591671" y="1767749"/>
              <a:ext cx="1123805" cy="1267983"/>
              <a:chOff x="8439634" y="3544648"/>
              <a:chExt cx="1611146" cy="1817848"/>
            </a:xfrm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 rot="5400000" flipH="1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5"/>
              <p:cNvSpPr>
                <a:spLocks/>
              </p:cNvSpPr>
              <p:nvPr/>
            </p:nvSpPr>
            <p:spPr bwMode="auto">
              <a:xfrm rot="5400000" flipH="1">
                <a:off x="8582835" y="3866517"/>
                <a:ext cx="1324743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1ACBE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942355" y="2167787"/>
              <a:ext cx="422436" cy="476734"/>
              <a:chOff x="10815638" y="1174750"/>
              <a:chExt cx="728663" cy="822325"/>
            </a:xfrm>
            <a:solidFill>
              <a:schemeClr val="bg1"/>
            </a:solidFill>
          </p:grpSpPr>
          <p:sp>
            <p:nvSpPr>
              <p:cNvPr id="62" name="Freeform 33"/>
              <p:cNvSpPr>
                <a:spLocks noEditPoints="1"/>
              </p:cNvSpPr>
              <p:nvPr/>
            </p:nvSpPr>
            <p:spPr bwMode="auto">
              <a:xfrm>
                <a:off x="10815638" y="1174750"/>
                <a:ext cx="728663" cy="822325"/>
              </a:xfrm>
              <a:custGeom>
                <a:avLst/>
                <a:gdLst>
                  <a:gd name="T0" fmla="*/ 103 w 194"/>
                  <a:gd name="T1" fmla="*/ 26 h 219"/>
                  <a:gd name="T2" fmla="*/ 103 w 194"/>
                  <a:gd name="T3" fmla="*/ 18 h 219"/>
                  <a:gd name="T4" fmla="*/ 120 w 194"/>
                  <a:gd name="T5" fmla="*/ 18 h 219"/>
                  <a:gd name="T6" fmla="*/ 120 w 194"/>
                  <a:gd name="T7" fmla="*/ 0 h 219"/>
                  <a:gd name="T8" fmla="*/ 74 w 194"/>
                  <a:gd name="T9" fmla="*/ 0 h 219"/>
                  <a:gd name="T10" fmla="*/ 74 w 194"/>
                  <a:gd name="T11" fmla="*/ 18 h 219"/>
                  <a:gd name="T12" fmla="*/ 91 w 194"/>
                  <a:gd name="T13" fmla="*/ 18 h 219"/>
                  <a:gd name="T14" fmla="*/ 91 w 194"/>
                  <a:gd name="T15" fmla="*/ 26 h 219"/>
                  <a:gd name="T16" fmla="*/ 0 w 194"/>
                  <a:gd name="T17" fmla="*/ 122 h 219"/>
                  <a:gd name="T18" fmla="*/ 97 w 194"/>
                  <a:gd name="T19" fmla="*/ 219 h 219"/>
                  <a:gd name="T20" fmla="*/ 194 w 194"/>
                  <a:gd name="T21" fmla="*/ 122 h 219"/>
                  <a:gd name="T22" fmla="*/ 103 w 194"/>
                  <a:gd name="T23" fmla="*/ 26 h 219"/>
                  <a:gd name="T24" fmla="*/ 158 w 194"/>
                  <a:gd name="T25" fmla="*/ 180 h 219"/>
                  <a:gd name="T26" fmla="*/ 145 w 194"/>
                  <a:gd name="T27" fmla="*/ 167 h 219"/>
                  <a:gd name="T28" fmla="*/ 142 w 194"/>
                  <a:gd name="T29" fmla="*/ 171 h 219"/>
                  <a:gd name="T30" fmla="*/ 154 w 194"/>
                  <a:gd name="T31" fmla="*/ 183 h 219"/>
                  <a:gd name="T32" fmla="*/ 100 w 194"/>
                  <a:gd name="T33" fmla="*/ 206 h 219"/>
                  <a:gd name="T34" fmla="*/ 100 w 194"/>
                  <a:gd name="T35" fmla="*/ 188 h 219"/>
                  <a:gd name="T36" fmla="*/ 95 w 194"/>
                  <a:gd name="T37" fmla="*/ 188 h 219"/>
                  <a:gd name="T38" fmla="*/ 95 w 194"/>
                  <a:gd name="T39" fmla="*/ 206 h 219"/>
                  <a:gd name="T40" fmla="*/ 40 w 194"/>
                  <a:gd name="T41" fmla="*/ 183 h 219"/>
                  <a:gd name="T42" fmla="*/ 52 w 194"/>
                  <a:gd name="T43" fmla="*/ 171 h 219"/>
                  <a:gd name="T44" fmla="*/ 49 w 194"/>
                  <a:gd name="T45" fmla="*/ 167 h 219"/>
                  <a:gd name="T46" fmla="*/ 36 w 194"/>
                  <a:gd name="T47" fmla="*/ 180 h 219"/>
                  <a:gd name="T48" fmla="*/ 14 w 194"/>
                  <a:gd name="T49" fmla="*/ 125 h 219"/>
                  <a:gd name="T50" fmla="*/ 31 w 194"/>
                  <a:gd name="T51" fmla="*/ 125 h 219"/>
                  <a:gd name="T52" fmla="*/ 31 w 194"/>
                  <a:gd name="T53" fmla="*/ 120 h 219"/>
                  <a:gd name="T54" fmla="*/ 14 w 194"/>
                  <a:gd name="T55" fmla="*/ 120 h 219"/>
                  <a:gd name="T56" fmla="*/ 36 w 194"/>
                  <a:gd name="T57" fmla="*/ 65 h 219"/>
                  <a:gd name="T58" fmla="*/ 49 w 194"/>
                  <a:gd name="T59" fmla="*/ 78 h 219"/>
                  <a:gd name="T60" fmla="*/ 52 w 194"/>
                  <a:gd name="T61" fmla="*/ 74 h 219"/>
                  <a:gd name="T62" fmla="*/ 40 w 194"/>
                  <a:gd name="T63" fmla="*/ 62 h 219"/>
                  <a:gd name="T64" fmla="*/ 95 w 194"/>
                  <a:gd name="T65" fmla="*/ 39 h 219"/>
                  <a:gd name="T66" fmla="*/ 95 w 194"/>
                  <a:gd name="T67" fmla="*/ 56 h 219"/>
                  <a:gd name="T68" fmla="*/ 100 w 194"/>
                  <a:gd name="T69" fmla="*/ 56 h 219"/>
                  <a:gd name="T70" fmla="*/ 100 w 194"/>
                  <a:gd name="T71" fmla="*/ 39 h 219"/>
                  <a:gd name="T72" fmla="*/ 154 w 194"/>
                  <a:gd name="T73" fmla="*/ 62 h 219"/>
                  <a:gd name="T74" fmla="*/ 142 w 194"/>
                  <a:gd name="T75" fmla="*/ 74 h 219"/>
                  <a:gd name="T76" fmla="*/ 145 w 194"/>
                  <a:gd name="T77" fmla="*/ 78 h 219"/>
                  <a:gd name="T78" fmla="*/ 158 w 194"/>
                  <a:gd name="T79" fmla="*/ 65 h 219"/>
                  <a:gd name="T80" fmla="*/ 180 w 194"/>
                  <a:gd name="T81" fmla="*/ 120 h 219"/>
                  <a:gd name="T82" fmla="*/ 163 w 194"/>
                  <a:gd name="T83" fmla="*/ 120 h 219"/>
                  <a:gd name="T84" fmla="*/ 163 w 194"/>
                  <a:gd name="T85" fmla="*/ 125 h 219"/>
                  <a:gd name="T86" fmla="*/ 180 w 194"/>
                  <a:gd name="T87" fmla="*/ 125 h 219"/>
                  <a:gd name="T88" fmla="*/ 158 w 194"/>
                  <a:gd name="T89" fmla="*/ 18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4" h="219">
                    <a:moveTo>
                      <a:pt x="103" y="26"/>
                    </a:moveTo>
                    <a:cubicBezTo>
                      <a:pt x="103" y="18"/>
                      <a:pt x="103" y="18"/>
                      <a:pt x="103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41" y="29"/>
                      <a:pt x="0" y="71"/>
                      <a:pt x="0" y="122"/>
                    </a:cubicBezTo>
                    <a:cubicBezTo>
                      <a:pt x="0" y="176"/>
                      <a:pt x="44" y="219"/>
                      <a:pt x="97" y="219"/>
                    </a:cubicBezTo>
                    <a:cubicBezTo>
                      <a:pt x="150" y="219"/>
                      <a:pt x="194" y="176"/>
                      <a:pt x="194" y="122"/>
                    </a:cubicBezTo>
                    <a:cubicBezTo>
                      <a:pt x="194" y="71"/>
                      <a:pt x="154" y="29"/>
                      <a:pt x="103" y="26"/>
                    </a:cubicBezTo>
                    <a:close/>
                    <a:moveTo>
                      <a:pt x="158" y="180"/>
                    </a:move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42" y="171"/>
                      <a:pt x="142" y="171"/>
                      <a:pt x="142" y="171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140" y="197"/>
                      <a:pt x="121" y="205"/>
                      <a:pt x="100" y="206"/>
                    </a:cubicBezTo>
                    <a:cubicBezTo>
                      <a:pt x="100" y="188"/>
                      <a:pt x="100" y="188"/>
                      <a:pt x="100" y="188"/>
                    </a:cubicBez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206"/>
                      <a:pt x="95" y="206"/>
                      <a:pt x="95" y="206"/>
                    </a:cubicBezTo>
                    <a:cubicBezTo>
                      <a:pt x="73" y="205"/>
                      <a:pt x="54" y="197"/>
                      <a:pt x="40" y="183"/>
                    </a:cubicBezTo>
                    <a:cubicBezTo>
                      <a:pt x="52" y="171"/>
                      <a:pt x="52" y="171"/>
                      <a:pt x="52" y="171"/>
                    </a:cubicBezTo>
                    <a:cubicBezTo>
                      <a:pt x="49" y="167"/>
                      <a:pt x="49" y="167"/>
                      <a:pt x="49" y="167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3" y="165"/>
                      <a:pt x="14" y="146"/>
                      <a:pt x="14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99"/>
                      <a:pt x="23" y="80"/>
                      <a:pt x="36" y="65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54" y="48"/>
                      <a:pt x="73" y="40"/>
                      <a:pt x="95" y="39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21" y="40"/>
                      <a:pt x="140" y="48"/>
                      <a:pt x="154" y="62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71" y="80"/>
                      <a:pt x="180" y="99"/>
                      <a:pt x="180" y="120"/>
                    </a:cubicBezTo>
                    <a:cubicBezTo>
                      <a:pt x="163" y="120"/>
                      <a:pt x="163" y="120"/>
                      <a:pt x="163" y="120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80" y="125"/>
                      <a:pt x="180" y="125"/>
                      <a:pt x="180" y="125"/>
                    </a:cubicBezTo>
                    <a:cubicBezTo>
                      <a:pt x="180" y="146"/>
                      <a:pt x="171" y="165"/>
                      <a:pt x="158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34"/>
              <p:cNvSpPr>
                <a:spLocks/>
              </p:cNvSpPr>
              <p:nvPr/>
            </p:nvSpPr>
            <p:spPr bwMode="auto">
              <a:xfrm>
                <a:off x="11153775" y="1404937"/>
                <a:ext cx="160338" cy="273050"/>
              </a:xfrm>
              <a:custGeom>
                <a:avLst/>
                <a:gdLst>
                  <a:gd name="T0" fmla="*/ 101 w 101"/>
                  <a:gd name="T1" fmla="*/ 66 h 172"/>
                  <a:gd name="T2" fmla="*/ 94 w 101"/>
                  <a:gd name="T3" fmla="*/ 59 h 172"/>
                  <a:gd name="T4" fmla="*/ 21 w 101"/>
                  <a:gd name="T5" fmla="*/ 132 h 172"/>
                  <a:gd name="T6" fmla="*/ 21 w 101"/>
                  <a:gd name="T7" fmla="*/ 0 h 172"/>
                  <a:gd name="T8" fmla="*/ 11 w 101"/>
                  <a:gd name="T9" fmla="*/ 0 h 172"/>
                  <a:gd name="T10" fmla="*/ 11 w 101"/>
                  <a:gd name="T11" fmla="*/ 141 h 172"/>
                  <a:gd name="T12" fmla="*/ 0 w 101"/>
                  <a:gd name="T13" fmla="*/ 153 h 172"/>
                  <a:gd name="T14" fmla="*/ 7 w 101"/>
                  <a:gd name="T15" fmla="*/ 163 h 172"/>
                  <a:gd name="T16" fmla="*/ 11 w 101"/>
                  <a:gd name="T17" fmla="*/ 158 h 172"/>
                  <a:gd name="T18" fmla="*/ 11 w 101"/>
                  <a:gd name="T19" fmla="*/ 172 h 172"/>
                  <a:gd name="T20" fmla="*/ 21 w 101"/>
                  <a:gd name="T21" fmla="*/ 172 h 172"/>
                  <a:gd name="T22" fmla="*/ 21 w 101"/>
                  <a:gd name="T23" fmla="*/ 146 h 172"/>
                  <a:gd name="T24" fmla="*/ 101 w 101"/>
                  <a:gd name="T25" fmla="*/ 6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2">
                    <a:moveTo>
                      <a:pt x="101" y="66"/>
                    </a:moveTo>
                    <a:lnTo>
                      <a:pt x="94" y="59"/>
                    </a:lnTo>
                    <a:lnTo>
                      <a:pt x="21" y="132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11" y="141"/>
                    </a:lnTo>
                    <a:lnTo>
                      <a:pt x="0" y="153"/>
                    </a:lnTo>
                    <a:lnTo>
                      <a:pt x="7" y="163"/>
                    </a:lnTo>
                    <a:lnTo>
                      <a:pt x="11" y="158"/>
                    </a:lnTo>
                    <a:lnTo>
                      <a:pt x="11" y="172"/>
                    </a:lnTo>
                    <a:lnTo>
                      <a:pt x="21" y="172"/>
                    </a:lnTo>
                    <a:lnTo>
                      <a:pt x="21" y="146"/>
                    </a:lnTo>
                    <a:lnTo>
                      <a:pt x="101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6" name="文本框 171"/>
          <p:cNvSpPr txBox="1"/>
          <p:nvPr/>
        </p:nvSpPr>
        <p:spPr>
          <a:xfrm>
            <a:off x="1043608" y="857941"/>
            <a:ext cx="167440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教法：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180"/>
          <p:cNvSpPr txBox="1"/>
          <p:nvPr/>
        </p:nvSpPr>
        <p:spPr>
          <a:xfrm>
            <a:off x="4874273" y="863003"/>
            <a:ext cx="157259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学法：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183"/>
          <p:cNvSpPr txBox="1"/>
          <p:nvPr/>
        </p:nvSpPr>
        <p:spPr>
          <a:xfrm>
            <a:off x="4716016" y="1642281"/>
            <a:ext cx="4427983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2400" dirty="0" smtClean="0"/>
              <a:t>观察</a:t>
            </a:r>
            <a:r>
              <a:rPr lang="en-US" altLang="zh-CN" sz="2400" dirty="0" smtClean="0"/>
              <a:t>—</a:t>
            </a:r>
            <a:r>
              <a:rPr lang="zh-CN" altLang="zh-CN" sz="2400" dirty="0" smtClean="0"/>
              <a:t>想象</a:t>
            </a:r>
            <a:r>
              <a:rPr lang="en-US" altLang="zh-CN" sz="2400" dirty="0" smtClean="0"/>
              <a:t>—</a:t>
            </a:r>
            <a:r>
              <a:rPr lang="zh-CN" altLang="zh-CN" sz="2400" dirty="0" smtClean="0"/>
              <a:t>操作</a:t>
            </a:r>
            <a:r>
              <a:rPr lang="en-US" altLang="zh-CN" sz="2400" dirty="0" smtClean="0"/>
              <a:t>—</a:t>
            </a:r>
            <a:r>
              <a:rPr lang="zh-CN" altLang="zh-CN" sz="2400" dirty="0" smtClean="0"/>
              <a:t>描述</a:t>
            </a:r>
            <a:r>
              <a:rPr lang="en-US" altLang="zh-CN" sz="2400" dirty="0" smtClean="0"/>
              <a:t>—</a:t>
            </a:r>
            <a:r>
              <a:rPr lang="zh-CN" altLang="zh-CN" sz="2400" dirty="0" smtClean="0"/>
              <a:t>运用</a:t>
            </a:r>
            <a:endParaRPr lang="zh-CN" altLang="en-US" sz="2400" dirty="0">
              <a:solidFill>
                <a:srgbClr val="FF898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16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/>
      <p:bldP spid="69" grpId="0"/>
      <p:bldP spid="70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5" name="任意多边形 4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033025" y="1293055"/>
            <a:ext cx="1553708" cy="3107152"/>
          </a:xfrm>
          <a:custGeom>
            <a:avLst/>
            <a:gdLst>
              <a:gd name="connsiteX0" fmla="*/ 0 w 2468160"/>
              <a:gd name="connsiteY0" fmla="*/ 0 h 4937688"/>
              <a:gd name="connsiteX1" fmla="*/ 251709 w 2468160"/>
              <a:gd name="connsiteY1" fmla="*/ 12711 h 4937688"/>
              <a:gd name="connsiteX2" fmla="*/ 2468160 w 2468160"/>
              <a:gd name="connsiteY2" fmla="*/ 2468844 h 4937688"/>
              <a:gd name="connsiteX3" fmla="*/ 251709 w 2468160"/>
              <a:gd name="connsiteY3" fmla="*/ 4924978 h 4937688"/>
              <a:gd name="connsiteX4" fmla="*/ 0 w 2468160"/>
              <a:gd name="connsiteY4" fmla="*/ 4937688 h 4937688"/>
              <a:gd name="connsiteX5" fmla="*/ 0 w 2468160"/>
              <a:gd name="connsiteY5" fmla="*/ 4688120 h 4937688"/>
              <a:gd name="connsiteX6" fmla="*/ 226192 w 2468160"/>
              <a:gd name="connsiteY6" fmla="*/ 4676698 h 4937688"/>
              <a:gd name="connsiteX7" fmla="*/ 2218592 w 2468160"/>
              <a:gd name="connsiteY7" fmla="*/ 2468844 h 4937688"/>
              <a:gd name="connsiteX8" fmla="*/ 226192 w 2468160"/>
              <a:gd name="connsiteY8" fmla="*/ 260990 h 4937688"/>
              <a:gd name="connsiteX9" fmla="*/ 0 w 2468160"/>
              <a:gd name="connsiteY9" fmla="*/ 249569 h 493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8160" h="4937688">
                <a:moveTo>
                  <a:pt x="0" y="0"/>
                </a:moveTo>
                <a:lnTo>
                  <a:pt x="251709" y="12711"/>
                </a:lnTo>
                <a:cubicBezTo>
                  <a:pt x="1496657" y="139142"/>
                  <a:pt x="2468160" y="1190539"/>
                  <a:pt x="2468160" y="2468844"/>
                </a:cubicBezTo>
                <a:cubicBezTo>
                  <a:pt x="2468160" y="3747149"/>
                  <a:pt x="1496657" y="4798546"/>
                  <a:pt x="251709" y="4924978"/>
                </a:cubicBezTo>
                <a:lnTo>
                  <a:pt x="0" y="4937688"/>
                </a:lnTo>
                <a:lnTo>
                  <a:pt x="0" y="4688120"/>
                </a:lnTo>
                <a:lnTo>
                  <a:pt x="226192" y="4676698"/>
                </a:lnTo>
                <a:cubicBezTo>
                  <a:pt x="1345293" y="4563047"/>
                  <a:pt x="2218592" y="3617931"/>
                  <a:pt x="2218592" y="2468844"/>
                </a:cubicBezTo>
                <a:cubicBezTo>
                  <a:pt x="2218592" y="1319758"/>
                  <a:pt x="1345293" y="374641"/>
                  <a:pt x="226192" y="260990"/>
                </a:cubicBezTo>
                <a:lnTo>
                  <a:pt x="0" y="2495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innerShdw blurRad="762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59613" y="1322666"/>
            <a:ext cx="2334087" cy="82259"/>
            <a:chOff x="3904783" y="1674310"/>
            <a:chExt cx="3519256" cy="109703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3904783" y="1718973"/>
              <a:ext cx="3402797" cy="1018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85106" y="2070205"/>
            <a:ext cx="1508594" cy="82259"/>
            <a:chOff x="5149433" y="1674310"/>
            <a:chExt cx="2274606" cy="109703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5149433" y="1718973"/>
              <a:ext cx="2158147" cy="646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8037" y="2817744"/>
            <a:ext cx="1205663" cy="82259"/>
            <a:chOff x="5606181" y="1674310"/>
            <a:chExt cx="1817858" cy="109703"/>
          </a:xfrm>
        </p:grpSpPr>
        <p:cxnSp>
          <p:nvCxnSpPr>
            <p:cNvPr id="37" name="直接连接符 36"/>
            <p:cNvCxnSpPr/>
            <p:nvPr/>
          </p:nvCxnSpPr>
          <p:spPr>
            <a:xfrm flipV="1">
              <a:off x="5606181" y="1718973"/>
              <a:ext cx="1701399" cy="509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09175" y="3575668"/>
            <a:ext cx="1484525" cy="82259"/>
            <a:chOff x="5185725" y="1674310"/>
            <a:chExt cx="2238314" cy="109703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5185725" y="1718973"/>
              <a:ext cx="2121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634076" y="4300221"/>
            <a:ext cx="2210836" cy="44202"/>
            <a:chOff x="4583809" y="1572687"/>
            <a:chExt cx="3612037" cy="1332694"/>
          </a:xfrm>
        </p:grpSpPr>
        <p:cxnSp>
          <p:nvCxnSpPr>
            <p:cNvPr id="66" name="直接连接符 65"/>
            <p:cNvCxnSpPr/>
            <p:nvPr/>
          </p:nvCxnSpPr>
          <p:spPr>
            <a:xfrm flipV="1">
              <a:off x="4583809" y="2637769"/>
              <a:ext cx="3612037" cy="2676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7702415" y="1572687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976765" y="1039165"/>
            <a:ext cx="857404" cy="971444"/>
            <a:chOff x="1953260" y="1414909"/>
            <a:chExt cx="1143056" cy="1295559"/>
          </a:xfrm>
        </p:grpSpPr>
        <p:grpSp>
          <p:nvGrpSpPr>
            <p:cNvPr id="69" name="组合 68"/>
            <p:cNvGrpSpPr/>
            <p:nvPr/>
          </p:nvGrpSpPr>
          <p:grpSpPr>
            <a:xfrm>
              <a:off x="1982184" y="1414909"/>
              <a:ext cx="1114132" cy="1295559"/>
              <a:chOff x="3295850" y="2065379"/>
              <a:chExt cx="3592274" cy="4177307"/>
            </a:xfrm>
          </p:grpSpPr>
          <p:sp>
            <p:nvSpPr>
              <p:cNvPr id="71" name="圆角矩形 70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10800000">
                <a:off x="3295850" y="2263220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5"/>
              <p:cNvSpPr>
                <a:spLocks/>
              </p:cNvSpPr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0" name="文本框 88"/>
            <p:cNvSpPr txBox="1"/>
            <p:nvPr/>
          </p:nvSpPr>
          <p:spPr>
            <a:xfrm>
              <a:off x="1953260" y="1588201"/>
              <a:ext cx="876300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rgbClr val="FFB85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100" dirty="0">
                <a:solidFill>
                  <a:srgbClr val="FFB85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955881" y="4025961"/>
            <a:ext cx="857403" cy="971444"/>
            <a:chOff x="1925418" y="5398225"/>
            <a:chExt cx="1143055" cy="1295559"/>
          </a:xfrm>
        </p:grpSpPr>
        <p:grpSp>
          <p:nvGrpSpPr>
            <p:cNvPr id="76" name="组合 75"/>
            <p:cNvGrpSpPr/>
            <p:nvPr/>
          </p:nvGrpSpPr>
          <p:grpSpPr>
            <a:xfrm>
              <a:off x="1954341" y="5398225"/>
              <a:ext cx="1114132" cy="1295559"/>
              <a:chOff x="3295850" y="2065379"/>
              <a:chExt cx="3592274" cy="4177307"/>
            </a:xfrm>
          </p:grpSpPr>
          <p:sp>
            <p:nvSpPr>
              <p:cNvPr id="78" name="圆角矩形 77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Freeform 5"/>
              <p:cNvSpPr>
                <a:spLocks/>
              </p:cNvSpPr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圆角矩形 79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Freeform 5"/>
              <p:cNvSpPr>
                <a:spLocks/>
              </p:cNvSpPr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7" name="文本框 89"/>
            <p:cNvSpPr txBox="1"/>
            <p:nvPr/>
          </p:nvSpPr>
          <p:spPr>
            <a:xfrm>
              <a:off x="1925418" y="5561329"/>
              <a:ext cx="876300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rgbClr val="663A77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2100" dirty="0">
                <a:solidFill>
                  <a:srgbClr val="663A77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853903" y="3284029"/>
            <a:ext cx="859981" cy="971444"/>
            <a:chOff x="3122624" y="4408754"/>
            <a:chExt cx="1146492" cy="1295559"/>
          </a:xfrm>
        </p:grpSpPr>
        <p:grpSp>
          <p:nvGrpSpPr>
            <p:cNvPr id="83" name="组合 82"/>
            <p:cNvGrpSpPr/>
            <p:nvPr/>
          </p:nvGrpSpPr>
          <p:grpSpPr>
            <a:xfrm>
              <a:off x="3154984" y="4408754"/>
              <a:ext cx="1114132" cy="1295559"/>
              <a:chOff x="3295850" y="2065379"/>
              <a:chExt cx="3592274" cy="4177307"/>
            </a:xfrm>
          </p:grpSpPr>
          <p:sp>
            <p:nvSpPr>
              <p:cNvPr id="85" name="圆角矩形 84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Freeform 5"/>
              <p:cNvSpPr>
                <a:spLocks/>
              </p:cNvSpPr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Freeform 5"/>
              <p:cNvSpPr>
                <a:spLocks/>
              </p:cNvSpPr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4" name="文本框 90"/>
            <p:cNvSpPr txBox="1"/>
            <p:nvPr/>
          </p:nvSpPr>
          <p:spPr>
            <a:xfrm>
              <a:off x="3122624" y="4575486"/>
              <a:ext cx="876301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rgbClr val="00AF92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100" dirty="0">
                <a:solidFill>
                  <a:srgbClr val="00AF92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2853902" y="1782058"/>
            <a:ext cx="846068" cy="971444"/>
            <a:chOff x="3122624" y="2405662"/>
            <a:chExt cx="1127943" cy="1295559"/>
          </a:xfrm>
        </p:grpSpPr>
        <p:grpSp>
          <p:nvGrpSpPr>
            <p:cNvPr id="90" name="组合 89"/>
            <p:cNvGrpSpPr/>
            <p:nvPr/>
          </p:nvGrpSpPr>
          <p:grpSpPr>
            <a:xfrm>
              <a:off x="3136435" y="2405662"/>
              <a:ext cx="1114132" cy="1295559"/>
              <a:chOff x="3295850" y="2065379"/>
              <a:chExt cx="3592274" cy="4177307"/>
            </a:xfrm>
          </p:grpSpPr>
          <p:sp>
            <p:nvSpPr>
              <p:cNvPr id="92" name="圆角矩形 91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Freeform 5"/>
              <p:cNvSpPr>
                <a:spLocks/>
              </p:cNvSpPr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Freeform 5"/>
              <p:cNvSpPr>
                <a:spLocks/>
              </p:cNvSpPr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1" name="文本框 91"/>
            <p:cNvSpPr txBox="1"/>
            <p:nvPr/>
          </p:nvSpPr>
          <p:spPr>
            <a:xfrm>
              <a:off x="3122624" y="2571384"/>
              <a:ext cx="876300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rgbClr val="01ACBE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100" dirty="0">
                <a:solidFill>
                  <a:srgbClr val="01ACB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3195418" y="2522701"/>
            <a:ext cx="853211" cy="971444"/>
            <a:chOff x="3577919" y="3393414"/>
            <a:chExt cx="1137467" cy="1295559"/>
          </a:xfrm>
        </p:grpSpPr>
        <p:grpSp>
          <p:nvGrpSpPr>
            <p:cNvPr id="97" name="组合 96"/>
            <p:cNvGrpSpPr/>
            <p:nvPr/>
          </p:nvGrpSpPr>
          <p:grpSpPr>
            <a:xfrm>
              <a:off x="3601254" y="3393414"/>
              <a:ext cx="1114132" cy="1295559"/>
              <a:chOff x="3295850" y="2065379"/>
              <a:chExt cx="3592274" cy="4177307"/>
            </a:xfrm>
          </p:grpSpPr>
          <p:sp>
            <p:nvSpPr>
              <p:cNvPr id="99" name="圆角矩形 98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Freeform 5"/>
              <p:cNvSpPr>
                <a:spLocks/>
              </p:cNvSpPr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8" name="文本框 92"/>
            <p:cNvSpPr txBox="1"/>
            <p:nvPr/>
          </p:nvSpPr>
          <p:spPr>
            <a:xfrm>
              <a:off x="3577919" y="3560637"/>
              <a:ext cx="876300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rgbClr val="E8707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100" dirty="0">
                <a:solidFill>
                  <a:srgbClr val="E8707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08" name="TextBox 144"/>
          <p:cNvSpPr txBox="1"/>
          <p:nvPr/>
        </p:nvSpPr>
        <p:spPr>
          <a:xfrm>
            <a:off x="4951535" y="1262769"/>
            <a:ext cx="2977418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2400" dirty="0" smtClean="0"/>
              <a:t>联系</a:t>
            </a:r>
            <a:r>
              <a:rPr lang="zh-CN" altLang="zh-CN" sz="2400" dirty="0"/>
              <a:t>生活，引出旋转 </a:t>
            </a:r>
          </a:p>
        </p:txBody>
      </p:sp>
      <p:sp>
        <p:nvSpPr>
          <p:cNvPr id="111" name="TextBox 138"/>
          <p:cNvSpPr txBox="1"/>
          <p:nvPr/>
        </p:nvSpPr>
        <p:spPr>
          <a:xfrm>
            <a:off x="4951535" y="1988704"/>
            <a:ext cx="29084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400" dirty="0" smtClean="0"/>
              <a:t>结合</a:t>
            </a:r>
            <a:r>
              <a:rPr lang="zh-CN" altLang="zh-CN" sz="2400" dirty="0"/>
              <a:t>钟面，引出要点</a:t>
            </a:r>
            <a:endParaRPr lang="en-US" altLang="zh-CN" sz="24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114" name="TextBox 132"/>
          <p:cNvSpPr txBox="1"/>
          <p:nvPr/>
        </p:nvSpPr>
        <p:spPr>
          <a:xfrm>
            <a:off x="4951535" y="2735233"/>
            <a:ext cx="29084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2400" dirty="0" smtClean="0"/>
              <a:t>围绕</a:t>
            </a:r>
            <a:r>
              <a:rPr lang="zh-CN" altLang="zh-CN" sz="2400" dirty="0"/>
              <a:t>三点，描述过程</a:t>
            </a:r>
          </a:p>
        </p:txBody>
      </p:sp>
      <p:sp>
        <p:nvSpPr>
          <p:cNvPr id="117" name="TextBox 126"/>
          <p:cNvSpPr txBox="1"/>
          <p:nvPr/>
        </p:nvSpPr>
        <p:spPr>
          <a:xfrm>
            <a:off x="4974110" y="3495062"/>
            <a:ext cx="29084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2400" dirty="0" smtClean="0"/>
              <a:t>联系实际，</a:t>
            </a:r>
            <a:r>
              <a:rPr lang="zh-CN" altLang="en-US" sz="2400" dirty="0" smtClean="0"/>
              <a:t>巩固强化</a:t>
            </a:r>
            <a:endParaRPr lang="zh-CN" altLang="zh-CN" sz="2400" dirty="0"/>
          </a:p>
        </p:txBody>
      </p:sp>
      <p:sp>
        <p:nvSpPr>
          <p:cNvPr id="120" name="TextBox 120"/>
          <p:cNvSpPr txBox="1"/>
          <p:nvPr/>
        </p:nvSpPr>
        <p:spPr>
          <a:xfrm>
            <a:off x="4960689" y="4261881"/>
            <a:ext cx="29084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2400" dirty="0" smtClean="0"/>
              <a:t>先</a:t>
            </a:r>
            <a:r>
              <a:rPr lang="zh-CN" altLang="zh-CN" sz="2400" dirty="0"/>
              <a:t>想再做，画图提高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23" name="椭圆 122"/>
          <p:cNvSpPr/>
          <p:nvPr/>
        </p:nvSpPr>
        <p:spPr>
          <a:xfrm>
            <a:off x="4808532" y="4300221"/>
            <a:ext cx="72759" cy="8225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24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59 0.24166 L -8.33333E-7 2.22222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" y="-1208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764 0.08737 L -3.33333E-6 3.18617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2" y="-438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03611 L -3.75E-6 -3.7037E-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18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56 -0.18611 L -4.58333E-6 -3.7037E-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78" y="93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25 -0.33194 L 2.70833E-6 -3.33333E-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8" grpId="0"/>
      <p:bldP spid="111" grpId="0"/>
      <p:bldP spid="114" grpId="0"/>
      <p:bldP spid="117" grpId="0"/>
      <p:bldP spid="120" grpId="0"/>
      <p:bldP spid="122" grpId="0"/>
      <p:bldP spid="1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35421" y="939138"/>
            <a:ext cx="6873159" cy="3670962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254000" dist="1270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571870" y="711907"/>
            <a:ext cx="2865390" cy="490596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TextBox 46"/>
          <p:cNvSpPr txBox="1"/>
          <p:nvPr/>
        </p:nvSpPr>
        <p:spPr>
          <a:xfrm>
            <a:off x="3923928" y="1631998"/>
            <a:ext cx="3873617" cy="22852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atinLnBrk="1"/>
            <a:r>
              <a:rPr lang="en-US" altLang="zh-CN" sz="2400" dirty="0" smtClean="0"/>
              <a:t>1.</a:t>
            </a:r>
            <a:r>
              <a:rPr lang="zh-CN" altLang="zh-CN" sz="2400" dirty="0" smtClean="0"/>
              <a:t>出示</a:t>
            </a:r>
            <a:r>
              <a:rPr lang="zh-CN" altLang="zh-CN" sz="2400" dirty="0"/>
              <a:t>实物——风车，使其转动，大家看到了什么现象？（旋转运动）</a:t>
            </a:r>
          </a:p>
          <a:p>
            <a:pPr latinLnBrk="1"/>
            <a:r>
              <a:rPr lang="en-US" altLang="zh-CN" sz="2400" dirty="0" smtClean="0"/>
              <a:t>2.</a:t>
            </a:r>
            <a:r>
              <a:rPr lang="zh-CN" altLang="zh-CN" sz="2400" dirty="0" smtClean="0"/>
              <a:t>出示</a:t>
            </a:r>
            <a:r>
              <a:rPr lang="en-US" altLang="zh-CN" sz="2400" dirty="0" err="1"/>
              <a:t>ppt</a:t>
            </a:r>
            <a:r>
              <a:rPr lang="zh-CN" altLang="zh-CN" sz="2400" dirty="0"/>
              <a:t>，展示生活中的旋转现象。</a:t>
            </a:r>
          </a:p>
          <a:p>
            <a:pPr latinLnBrk="1"/>
            <a:r>
              <a:rPr lang="en-US" altLang="zh-CN" sz="2400" dirty="0" smtClean="0"/>
              <a:t>3.</a:t>
            </a:r>
            <a:r>
              <a:rPr lang="zh-CN" altLang="zh-CN" sz="2400" dirty="0" smtClean="0"/>
              <a:t>板书</a:t>
            </a:r>
            <a:r>
              <a:rPr lang="zh-CN" altLang="zh-CN" sz="2400" dirty="0"/>
              <a:t>课题——旋转。</a:t>
            </a: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48" y="1842532"/>
            <a:ext cx="1726280" cy="2385402"/>
          </a:xfrm>
          <a:prstGeom prst="rect">
            <a:avLst/>
          </a:prstGeom>
        </p:spPr>
      </p:pic>
      <p:sp>
        <p:nvSpPr>
          <p:cNvPr id="111" name="TextBox 93"/>
          <p:cNvSpPr txBox="1"/>
          <p:nvPr/>
        </p:nvSpPr>
        <p:spPr>
          <a:xfrm>
            <a:off x="1534251" y="773487"/>
            <a:ext cx="2600712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1600" dirty="0"/>
              <a:t>（一）联系生活，引出旋转</a:t>
            </a:r>
            <a:endParaRPr lang="zh-CN" altLang="en-US" sz="1500" spc="300" dirty="0">
              <a:latin typeface="+mj-ea"/>
              <a:ea typeface="+mj-ea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7385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4" grpId="0"/>
      <p:bldP spid="111" grpId="0"/>
      <p:bldP spid="1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35421" y="939138"/>
            <a:ext cx="6873159" cy="3670962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254000" dist="1270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571870" y="711907"/>
            <a:ext cx="2865390" cy="490596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TextBox 46"/>
          <p:cNvSpPr txBox="1"/>
          <p:nvPr/>
        </p:nvSpPr>
        <p:spPr>
          <a:xfrm>
            <a:off x="4169849" y="1215763"/>
            <a:ext cx="3873617" cy="3762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atinLnBrk="1"/>
            <a:r>
              <a:rPr lang="en-US" altLang="zh-CN" sz="2400" dirty="0"/>
              <a:t>1.</a:t>
            </a:r>
            <a:r>
              <a:rPr lang="zh-CN" altLang="zh-CN" sz="2400" dirty="0"/>
              <a:t>观察时针和分针的旋转过程，有什么共同的地方？又有什么不同？</a:t>
            </a:r>
          </a:p>
          <a:p>
            <a:pPr latinLnBrk="1"/>
            <a:r>
              <a:rPr lang="en-US" altLang="zh-CN" sz="2400" dirty="0"/>
              <a:t>2.</a:t>
            </a:r>
            <a:r>
              <a:rPr lang="zh-CN" altLang="zh-CN" sz="2400" dirty="0"/>
              <a:t>学生师生对话、生生对话，提炼出旋转的三个要点：中心点、方向、角度。</a:t>
            </a:r>
          </a:p>
          <a:p>
            <a:pPr latinLnBrk="1"/>
            <a:r>
              <a:rPr lang="en-US" altLang="zh-CN" sz="2400" dirty="0"/>
              <a:t>3.</a:t>
            </a:r>
            <a:r>
              <a:rPr lang="zh-CN" altLang="zh-CN" sz="2400" dirty="0"/>
              <a:t>理解顺时针、逆时针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latinLnBrk="1"/>
            <a:r>
              <a:rPr lang="en-US" altLang="zh-CN" sz="2400" dirty="0"/>
              <a:t>4.</a:t>
            </a:r>
            <a:r>
              <a:rPr lang="zh-CN" altLang="zh-CN" sz="2400" dirty="0"/>
              <a:t>以右手举手的过程为例，描述旋转的三个要点。</a:t>
            </a:r>
          </a:p>
          <a:p>
            <a:pPr latinLnBrk="1"/>
            <a:endParaRPr lang="zh-CN" altLang="zh-CN" sz="2400" dirty="0"/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54" y="1476300"/>
            <a:ext cx="2819333" cy="1909870"/>
          </a:xfrm>
          <a:prstGeom prst="rect">
            <a:avLst/>
          </a:prstGeom>
        </p:spPr>
      </p:pic>
      <p:sp>
        <p:nvSpPr>
          <p:cNvPr id="111" name="TextBox 93"/>
          <p:cNvSpPr txBox="1"/>
          <p:nvPr/>
        </p:nvSpPr>
        <p:spPr>
          <a:xfrm>
            <a:off x="1534251" y="773487"/>
            <a:ext cx="2647200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1600" dirty="0"/>
              <a:t>（二）结合钟面，引出要点 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1626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4" grpId="0"/>
      <p:bldP spid="111" grpId="0"/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35421" y="939138"/>
            <a:ext cx="6873159" cy="3670962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254000" dist="1270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571870" y="711907"/>
            <a:ext cx="2865390" cy="490596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TextBox 46"/>
          <p:cNvSpPr txBox="1"/>
          <p:nvPr/>
        </p:nvSpPr>
        <p:spPr>
          <a:xfrm>
            <a:off x="1474683" y="1635645"/>
            <a:ext cx="6480720" cy="191590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atinLnBrk="1"/>
            <a:r>
              <a:rPr lang="en-US" altLang="zh-CN" sz="2400" dirty="0" smtClean="0"/>
              <a:t>1.</a:t>
            </a:r>
            <a:r>
              <a:rPr lang="zh-CN" altLang="zh-CN" sz="2400" dirty="0" smtClean="0"/>
              <a:t>从</a:t>
            </a:r>
            <a:r>
              <a:rPr lang="en-US" altLang="zh-CN" sz="2400" dirty="0"/>
              <a:t>12</a:t>
            </a:r>
            <a:r>
              <a:rPr lang="zh-CN" altLang="zh-CN" sz="2400" dirty="0"/>
              <a:t>时到</a:t>
            </a:r>
            <a:r>
              <a:rPr lang="en-US" altLang="zh-CN" sz="2400" dirty="0"/>
              <a:t>1</a:t>
            </a:r>
            <a:r>
              <a:rPr lang="zh-CN" altLang="zh-CN" sz="2400" dirty="0"/>
              <a:t>时是时针以点</a:t>
            </a:r>
            <a:r>
              <a:rPr lang="en-US" altLang="zh-CN" sz="2400" dirty="0"/>
              <a:t>O</a:t>
            </a:r>
            <a:r>
              <a:rPr lang="zh-CN" altLang="zh-CN" sz="2400" dirty="0"/>
              <a:t>为中心顺时针旋转了</a:t>
            </a:r>
            <a:r>
              <a:rPr lang="en-US" altLang="zh-CN" sz="2400" dirty="0"/>
              <a:t>30</a:t>
            </a:r>
            <a:r>
              <a:rPr lang="zh-CN" altLang="zh-CN" sz="2400" dirty="0"/>
              <a:t>度，那如果是从</a:t>
            </a:r>
            <a:r>
              <a:rPr lang="en-US" altLang="zh-CN" sz="2400" dirty="0"/>
              <a:t>12</a:t>
            </a:r>
            <a:r>
              <a:rPr lang="zh-CN" altLang="zh-CN" sz="2400" dirty="0"/>
              <a:t>时到</a:t>
            </a:r>
            <a:r>
              <a:rPr lang="en-US" altLang="zh-CN" sz="2400" dirty="0"/>
              <a:t>2</a:t>
            </a:r>
            <a:r>
              <a:rPr lang="zh-CN" altLang="zh-CN" sz="2400" dirty="0"/>
              <a:t>时呢？</a:t>
            </a:r>
            <a:r>
              <a:rPr lang="en-US" altLang="zh-CN" sz="2400" dirty="0"/>
              <a:t>12</a:t>
            </a:r>
            <a:r>
              <a:rPr lang="zh-CN" altLang="zh-CN" sz="2400" dirty="0"/>
              <a:t>时到</a:t>
            </a:r>
            <a:r>
              <a:rPr lang="en-US" altLang="zh-CN" sz="2400" dirty="0"/>
              <a:t>3</a:t>
            </a:r>
            <a:r>
              <a:rPr lang="zh-CN" altLang="zh-CN" sz="2400" dirty="0"/>
              <a:t>时呢</a:t>
            </a:r>
            <a:r>
              <a:rPr lang="zh-CN" altLang="zh-CN" sz="2400" dirty="0" smtClean="0"/>
              <a:t>？</a:t>
            </a:r>
            <a:endParaRPr lang="en-US" altLang="zh-CN" sz="2400" dirty="0" smtClean="0"/>
          </a:p>
          <a:p>
            <a:pPr latinLnBrk="1"/>
            <a:r>
              <a:rPr lang="en-US" altLang="zh-CN" sz="2400" dirty="0" smtClean="0"/>
              <a:t>2.90</a:t>
            </a:r>
            <a:r>
              <a:rPr lang="zh-CN" altLang="zh-CN" sz="2400" dirty="0"/>
              <a:t>度是怎么确定的</a:t>
            </a:r>
            <a:r>
              <a:rPr lang="zh-CN" altLang="zh-CN" sz="2400" dirty="0" smtClean="0"/>
              <a:t>？</a:t>
            </a:r>
            <a:endParaRPr lang="en-US" altLang="zh-CN" sz="2400" dirty="0" smtClean="0"/>
          </a:p>
          <a:p>
            <a:pPr latinLnBrk="1"/>
            <a:r>
              <a:rPr lang="en-US" altLang="zh-CN" sz="2400" dirty="0" smtClean="0"/>
              <a:t>3.</a:t>
            </a:r>
            <a:r>
              <a:rPr lang="zh-CN" altLang="zh-CN" sz="2400" dirty="0" smtClean="0"/>
              <a:t>先</a:t>
            </a:r>
            <a:r>
              <a:rPr lang="zh-CN" altLang="zh-CN" sz="2400" dirty="0"/>
              <a:t>想象再操作验证。</a:t>
            </a:r>
          </a:p>
        </p:txBody>
      </p:sp>
      <p:sp>
        <p:nvSpPr>
          <p:cNvPr id="111" name="TextBox 93"/>
          <p:cNvSpPr txBox="1"/>
          <p:nvPr/>
        </p:nvSpPr>
        <p:spPr>
          <a:xfrm>
            <a:off x="1534251" y="773487"/>
            <a:ext cx="2600712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1600" dirty="0"/>
              <a:t>（三）围绕三点，描述过程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6225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4" grpId="0"/>
      <p:bldP spid="111" grpId="0"/>
      <p:bldP spid="1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35421" y="939138"/>
            <a:ext cx="6873159" cy="3670962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254000" dist="1270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571870" y="711907"/>
            <a:ext cx="2865390" cy="490596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1" name="TextBox 93"/>
          <p:cNvSpPr txBox="1"/>
          <p:nvPr/>
        </p:nvSpPr>
        <p:spPr>
          <a:xfrm>
            <a:off x="1534251" y="773487"/>
            <a:ext cx="2600712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1600" dirty="0"/>
              <a:t>（四）联系实际</a:t>
            </a:r>
            <a:r>
              <a:rPr lang="zh-CN" altLang="zh-CN" sz="1600" dirty="0" smtClean="0"/>
              <a:t>，</a:t>
            </a:r>
            <a:r>
              <a:rPr lang="zh-CN" altLang="en-US" sz="1600" dirty="0" smtClean="0"/>
              <a:t>巩固强化</a:t>
            </a:r>
            <a:endParaRPr lang="zh-CN" altLang="zh-CN" sz="1600" dirty="0"/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76300"/>
            <a:ext cx="5400600" cy="1392284"/>
          </a:xfrm>
          <a:prstGeom prst="rect">
            <a:avLst/>
          </a:prstGeom>
        </p:spPr>
      </p:pic>
      <p:sp>
        <p:nvSpPr>
          <p:cNvPr id="17" name="TextBox 46"/>
          <p:cNvSpPr txBox="1"/>
          <p:nvPr/>
        </p:nvSpPr>
        <p:spPr>
          <a:xfrm>
            <a:off x="1227535" y="2868584"/>
            <a:ext cx="6244892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atinLnBrk="1"/>
            <a:r>
              <a:rPr lang="en-US" altLang="zh-CN" sz="2400" dirty="0" smtClean="0"/>
              <a:t>1.</a:t>
            </a:r>
            <a:r>
              <a:rPr lang="zh-CN" altLang="zh-CN" sz="2400" dirty="0" smtClean="0"/>
              <a:t>出示</a:t>
            </a:r>
            <a:r>
              <a:rPr lang="zh-CN" altLang="zh-CN" sz="2400" dirty="0"/>
              <a:t>情景图二，看看公路收费的横杆分别是怎样旋转的？请同学们小组交流。</a:t>
            </a:r>
          </a:p>
          <a:p>
            <a:pPr latinLnBrk="1"/>
            <a:r>
              <a:rPr lang="en-US" altLang="zh-CN" sz="2400" dirty="0" smtClean="0"/>
              <a:t>2.</a:t>
            </a:r>
            <a:r>
              <a:rPr lang="zh-CN" altLang="zh-CN" sz="2400" dirty="0" smtClean="0"/>
              <a:t>充分</a:t>
            </a:r>
            <a:r>
              <a:rPr lang="zh-CN" altLang="zh-CN" sz="2400" dirty="0"/>
              <a:t>交流后小组汇报。</a:t>
            </a:r>
          </a:p>
        </p:txBody>
      </p:sp>
    </p:spTree>
    <p:extLst>
      <p:ext uri="{BB962C8B-B14F-4D97-AF65-F5344CB8AC3E}">
        <p14:creationId xmlns:p14="http://schemas.microsoft.com/office/powerpoint/2010/main" val="23035886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1" grpId="0"/>
      <p:bldP spid="112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教学过程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3613" y="931222"/>
            <a:ext cx="6873159" cy="3670962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254000" dist="1270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571870" y="711907"/>
            <a:ext cx="2865390" cy="490596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1" name="TextBox 93"/>
          <p:cNvSpPr txBox="1"/>
          <p:nvPr/>
        </p:nvSpPr>
        <p:spPr>
          <a:xfrm>
            <a:off x="1534251" y="773487"/>
            <a:ext cx="2600712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latinLnBrk="1"/>
            <a:r>
              <a:rPr lang="zh-CN" altLang="zh-CN" sz="1600" dirty="0"/>
              <a:t>（五）先想再做，画图提高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7" name="TextBox 46"/>
          <p:cNvSpPr txBox="1"/>
          <p:nvPr/>
        </p:nvSpPr>
        <p:spPr>
          <a:xfrm>
            <a:off x="847424" y="1439416"/>
            <a:ext cx="6676941" cy="265457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atinLnBrk="1"/>
            <a:r>
              <a:rPr lang="en-US" altLang="zh-CN" sz="2400" dirty="0"/>
              <a:t>1</a:t>
            </a:r>
            <a:r>
              <a:rPr lang="zh-CN" altLang="zh-CN" sz="2400" dirty="0"/>
              <a:t>．出示“画出线段</a:t>
            </a:r>
            <a:r>
              <a:rPr lang="en-US" altLang="zh-CN" sz="2400" dirty="0"/>
              <a:t>AB</a:t>
            </a:r>
            <a:r>
              <a:rPr lang="zh-CN" altLang="zh-CN" sz="2400" dirty="0"/>
              <a:t>绕</a:t>
            </a:r>
            <a:r>
              <a:rPr lang="en-US" altLang="zh-CN" sz="2400" dirty="0"/>
              <a:t>B</a:t>
            </a:r>
            <a:r>
              <a:rPr lang="zh-CN" altLang="zh-CN" sz="2400" dirty="0"/>
              <a:t>点顺时针旋转</a:t>
            </a:r>
            <a:r>
              <a:rPr lang="en-US" altLang="zh-CN" sz="2400" dirty="0"/>
              <a:t>90</a:t>
            </a:r>
            <a:r>
              <a:rPr lang="zh-CN" altLang="zh-CN" sz="2400" dirty="0"/>
              <a:t>度后的线段”先想一想，再画一画，画好后观察图形自己用语言描述一下旋转过程看看与题目是否相符。</a:t>
            </a:r>
          </a:p>
          <a:p>
            <a:pPr latinLnBrk="1"/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）课件</a:t>
            </a:r>
            <a:r>
              <a:rPr lang="zh-CN" altLang="zh-CN" sz="2400" dirty="0" smtClean="0"/>
              <a:t>展示。</a:t>
            </a:r>
            <a:endParaRPr lang="zh-CN" altLang="zh-CN" sz="2400" dirty="0"/>
          </a:p>
          <a:p>
            <a:pPr latinLnBrk="1"/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）借助实物辅助</a:t>
            </a:r>
            <a:r>
              <a:rPr lang="zh-CN" altLang="zh-CN" sz="2400" dirty="0" smtClean="0"/>
              <a:t>思考</a:t>
            </a:r>
            <a:r>
              <a:rPr lang="zh-CN" altLang="en-US" sz="2400" dirty="0" smtClean="0"/>
              <a:t>。</a:t>
            </a:r>
            <a:endParaRPr lang="zh-CN" altLang="zh-CN" sz="2400" dirty="0"/>
          </a:p>
          <a:p>
            <a:pPr latinLnBrk="1"/>
            <a:r>
              <a:rPr lang="en-US" altLang="zh-CN" sz="2400" dirty="0"/>
              <a:t>2</a:t>
            </a:r>
            <a:r>
              <a:rPr lang="zh-CN" altLang="zh-CN" sz="2400" dirty="0"/>
              <a:t>．出示“画出线段</a:t>
            </a:r>
            <a:r>
              <a:rPr lang="en-US" altLang="zh-CN" sz="2400" dirty="0"/>
              <a:t>AB</a:t>
            </a:r>
            <a:r>
              <a:rPr lang="zh-CN" altLang="zh-CN" sz="2400" dirty="0"/>
              <a:t>绕</a:t>
            </a:r>
            <a:r>
              <a:rPr lang="en-US" altLang="zh-CN" sz="2400" dirty="0"/>
              <a:t>A</a:t>
            </a:r>
            <a:r>
              <a:rPr lang="zh-CN" altLang="zh-CN" sz="2400" dirty="0"/>
              <a:t>点逆时针旋转</a:t>
            </a:r>
            <a:r>
              <a:rPr lang="en-US" altLang="zh-CN" sz="2400" dirty="0"/>
              <a:t>90</a:t>
            </a:r>
            <a:r>
              <a:rPr lang="zh-CN" altLang="zh-CN" sz="2400" dirty="0"/>
              <a:t>度后的线段</a:t>
            </a:r>
            <a:r>
              <a:rPr lang="zh-CN" altLang="zh-CN" sz="2400" dirty="0" smtClean="0"/>
              <a:t>”</a:t>
            </a:r>
            <a:r>
              <a:rPr lang="zh-CN" altLang="en-US" sz="2400" dirty="0" smtClean="0"/>
              <a:t>。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7061997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1" grpId="0"/>
      <p:bldP spid="112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4387" y="93549"/>
            <a:ext cx="1426595" cy="429561"/>
            <a:chOff x="6977188" y="1902560"/>
            <a:chExt cx="4158578" cy="998361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93"/>
          <p:cNvSpPr txBox="1"/>
          <p:nvPr/>
        </p:nvSpPr>
        <p:spPr>
          <a:xfrm>
            <a:off x="186222" y="98051"/>
            <a:ext cx="131831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bg1"/>
                </a:solidFill>
                <a:latin typeface="+mj-ea"/>
                <a:ea typeface="+mj-ea"/>
              </a:rPr>
              <a:t>板书设计</a:t>
            </a:r>
            <a:endParaRPr lang="zh-CN" altLang="en-US" sz="20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49059" y="771550"/>
            <a:ext cx="7451461" cy="3564557"/>
            <a:chOff x="6977188" y="1902560"/>
            <a:chExt cx="4158578" cy="998361"/>
          </a:xfrm>
        </p:grpSpPr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6977188" y="1902560"/>
              <a:ext cx="4158578" cy="998361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任意多边形 19"/>
            <p:cNvSpPr>
              <a:spLocks/>
            </p:cNvSpPr>
            <p:nvPr/>
          </p:nvSpPr>
          <p:spPr bwMode="auto">
            <a:xfrm>
              <a:off x="7134952" y="2014081"/>
              <a:ext cx="3860738" cy="77531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00AF9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195736" y="158433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1"/>
            <a:r>
              <a:rPr lang="zh-CN" altLang="zh-CN" sz="2400" dirty="0">
                <a:solidFill>
                  <a:schemeClr val="bg1"/>
                </a:solidFill>
              </a:rPr>
              <a:t>图形的旋转（</a:t>
            </a:r>
            <a:r>
              <a:rPr lang="zh-CN" altLang="zh-CN" sz="2400" dirty="0" smtClean="0">
                <a:solidFill>
                  <a:schemeClr val="bg1"/>
                </a:solidFill>
              </a:rPr>
              <a:t>一）：线段的旋转</a:t>
            </a:r>
          </a:p>
          <a:p>
            <a:pPr algn="ctr" latinLnBrk="1"/>
            <a:r>
              <a:rPr lang="en-US" altLang="zh-CN" sz="2400" dirty="0" smtClean="0">
                <a:solidFill>
                  <a:schemeClr val="bg1"/>
                </a:solidFill>
              </a:rPr>
              <a:t> 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algn="ctr" latinLnBrk="1"/>
            <a:r>
              <a:rPr lang="zh-CN" altLang="zh-CN" sz="2400" dirty="0" smtClean="0">
                <a:solidFill>
                  <a:schemeClr val="bg1"/>
                </a:solidFill>
              </a:rPr>
              <a:t>中心点</a:t>
            </a:r>
          </a:p>
          <a:p>
            <a:pPr algn="ctr" latinLnBrk="1"/>
            <a:r>
              <a:rPr lang="en-US" altLang="zh-CN" sz="2400" dirty="0" smtClean="0">
                <a:solidFill>
                  <a:schemeClr val="bg1"/>
                </a:solidFill>
              </a:rPr>
              <a:t>  </a:t>
            </a:r>
            <a:r>
              <a:rPr lang="zh-CN" altLang="zh-CN" sz="2400" dirty="0">
                <a:solidFill>
                  <a:schemeClr val="bg1"/>
                </a:solidFill>
              </a:rPr>
              <a:t>方向（顺时针 逆时针）</a:t>
            </a:r>
          </a:p>
          <a:p>
            <a:pPr algn="ctr" latinLnBrk="1"/>
            <a:r>
              <a:rPr lang="zh-CN" altLang="zh-CN" sz="2400" dirty="0">
                <a:solidFill>
                  <a:schemeClr val="bg1"/>
                </a:solidFill>
              </a:rPr>
              <a:t>角度</a:t>
            </a:r>
          </a:p>
        </p:txBody>
      </p:sp>
    </p:spTree>
    <p:extLst>
      <p:ext uri="{BB962C8B-B14F-4D97-AF65-F5344CB8AC3E}">
        <p14:creationId xmlns:p14="http://schemas.microsoft.com/office/powerpoint/2010/main" val="3228388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2451139" y="2141641"/>
            <a:ext cx="843107" cy="950930"/>
            <a:chOff x="3268185" y="2855522"/>
            <a:chExt cx="1124142" cy="1267906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rot="5400000">
              <a:off x="3196303" y="2927404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 rot="5400000">
              <a:off x="3341945" y="3056531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AF92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581833" y="1666177"/>
            <a:ext cx="843107" cy="950930"/>
            <a:chOff x="4775778" y="2221569"/>
            <a:chExt cx="1124142" cy="1267906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5400000">
              <a:off x="4703896" y="2293451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5400000">
              <a:off x="4849538" y="2438802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12527" y="1666177"/>
            <a:ext cx="843107" cy="950930"/>
            <a:chOff x="6283370" y="2221569"/>
            <a:chExt cx="1124142" cy="126790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rot="5400000">
              <a:off x="6211488" y="2293451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5400000">
              <a:off x="6384970" y="2422578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49755" y="2141641"/>
            <a:ext cx="843107" cy="950930"/>
            <a:chOff x="7799674" y="2855522"/>
            <a:chExt cx="1124142" cy="1267906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 rot="5400000">
              <a:off x="7727792" y="2927404"/>
              <a:ext cx="1267906" cy="11241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chemeClr val="bg1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5400000">
              <a:off x="7883929" y="3056532"/>
              <a:ext cx="976622" cy="86588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E87071"/>
            </a:solidFill>
            <a:ln w="15875">
              <a:noFill/>
            </a:ln>
            <a:effectLst>
              <a:innerShdw blurRad="381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2514902" y="2201164"/>
            <a:ext cx="715580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谢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659722" y="1758296"/>
            <a:ext cx="715580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谢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797171" y="1704530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聆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921390" y="2213124"/>
            <a:ext cx="715581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听</a:t>
            </a:r>
            <a:endParaRPr lang="zh-CN" altLang="en-US" sz="45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771800" y="3219822"/>
            <a:ext cx="3673121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辽宁省大连市旅顺经济开发区中心小学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宋朝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04032" y="-937872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32" name="组合 31"/>
          <p:cNvGrpSpPr/>
          <p:nvPr/>
        </p:nvGrpSpPr>
        <p:grpSpPr>
          <a:xfrm>
            <a:off x="-841686" y="36835"/>
            <a:ext cx="2202820" cy="5090402"/>
            <a:chOff x="0" y="70798"/>
            <a:chExt cx="2937093" cy="6787202"/>
          </a:xfrm>
        </p:grpSpPr>
        <p:sp>
          <p:nvSpPr>
            <p:cNvPr id="33" name="矩形 32"/>
            <p:cNvSpPr/>
            <p:nvPr/>
          </p:nvSpPr>
          <p:spPr>
            <a:xfrm>
              <a:off x="0" y="4875301"/>
              <a:ext cx="2446986" cy="198269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0AF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90107" y="70798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90107" y="3582522"/>
              <a:ext cx="2446986" cy="1982699"/>
            </a:xfrm>
            <a:prstGeom prst="rect">
              <a:avLst/>
            </a:prstGeom>
            <a:solidFill>
              <a:srgbClr val="FFB850">
                <a:alpha val="0"/>
              </a:srgbClr>
            </a:solidFill>
            <a:ln w="57150"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0" y="1961633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69951" y="34650"/>
            <a:ext cx="2202820" cy="5090402"/>
            <a:chOff x="9178140" y="0"/>
            <a:chExt cx="2937093" cy="6787202"/>
          </a:xfrm>
        </p:grpSpPr>
        <p:sp>
          <p:nvSpPr>
            <p:cNvPr id="46" name="矩形 45"/>
            <p:cNvSpPr/>
            <p:nvPr/>
          </p:nvSpPr>
          <p:spPr>
            <a:xfrm>
              <a:off x="9178140" y="4804503"/>
              <a:ext cx="2446986" cy="1982699"/>
            </a:xfrm>
            <a:prstGeom prst="rect">
              <a:avLst/>
            </a:prstGeom>
            <a:solidFill>
              <a:srgbClr val="E87071">
                <a:alpha val="0"/>
              </a:srgbClr>
            </a:solidFill>
            <a:ln w="57150"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9668247" y="0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0AF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9668247" y="3511724"/>
              <a:ext cx="2446986" cy="198269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9178140" y="1890835"/>
              <a:ext cx="2446986" cy="2150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3581834" y="4979783"/>
            <a:ext cx="581352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www.1ppt.com/moban/     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行业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www.1ppt.com/hangye/ </a:t>
            </a:r>
          </a:p>
          <a:p>
            <a:pPr defTabSz="685800"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节日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www.1ppt.com/jieri/   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素材下载：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www.1ppt.com/sucai/</a:t>
            </a:r>
          </a:p>
          <a:p>
            <a:pPr defTabSz="685800"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背景图片：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www.1ppt.com/beijing/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图表下载：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www.1ppt.com/tubiao/      </a:t>
            </a:r>
          </a:p>
          <a:p>
            <a:pPr defTabSz="685800"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优秀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www.1ppt.com/xiazai/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www.1ppt.com/powerpoint/      </a:t>
            </a:r>
          </a:p>
          <a:p>
            <a:pPr defTabSz="685800"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Word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www.1ppt.com/word/              Excel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教程：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www.1ppt.com/excel/  </a:t>
            </a:r>
          </a:p>
          <a:p>
            <a:pPr defTabSz="685800"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资料下载：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www.1ppt.com/ziliao/        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课件下载：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www.1ppt.com/kejian/ </a:t>
            </a:r>
          </a:p>
          <a:p>
            <a:pPr defTabSz="685800"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范文下载：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www.1ppt.com/fanwen/             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试卷下载：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www.1ppt.com/shiti/  </a:t>
            </a:r>
          </a:p>
          <a:p>
            <a:pPr defTabSz="685800"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</a:rPr>
              <a:t>教案下载：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www.1ppt.com/jiaoan/        PPT</a:t>
            </a:r>
            <a:r>
              <a:rPr lang="zh-CN" altLang="en-US" sz="100" kern="0" dirty="0">
                <a:solidFill>
                  <a:sysClr val="window" lastClr="FFFFFF"/>
                </a:solidFill>
              </a:rPr>
              <a:t>论坛：</a:t>
            </a:r>
            <a:r>
              <a:rPr lang="en-US" altLang="zh-CN" sz="100" kern="0" dirty="0">
                <a:solidFill>
                  <a:sysClr val="window" lastClr="FFFFFF"/>
                </a:solidFill>
              </a:rPr>
              <a:t>www.1ppt.cn</a:t>
            </a:r>
          </a:p>
          <a:p>
            <a:pPr defTabSz="685800"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</a:rPr>
              <a:t> </a:t>
            </a:r>
            <a:endParaRPr lang="zh-CN" altLang="en-US" sz="100" kern="0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8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55" grpId="0"/>
      <p:bldP spid="2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777</Words>
  <Application>Microsoft Office PowerPoint</Application>
  <PresentationFormat>全屏显示(16:9)</PresentationFormat>
  <Paragraphs>150</Paragraphs>
  <Slides>16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高健伟</cp:lastModifiedBy>
  <cp:revision>27</cp:revision>
  <dcterms:modified xsi:type="dcterms:W3CDTF">2019-02-18T15:36:16Z</dcterms:modified>
</cp:coreProperties>
</file>