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88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65" r:id="rId31"/>
    <p:sldId id="287" r:id="rId32"/>
    <p:sldId id="266" r:id="rId33"/>
  </p:sldIdLst>
  <p:sldSz cx="9144000" cy="5144135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139" y="1143000"/>
            <a:ext cx="548572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699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1093"/>
            <a:ext cx="3868340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9135"/>
            <a:ext cx="3868340" cy="27639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1093"/>
            <a:ext cx="3887391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135"/>
            <a:ext cx="3887391" cy="27639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83000">
              <a:srgbClr val="9EE256"/>
            </a:gs>
            <a:gs pos="100000">
              <a:srgbClr val="52762D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slide" Target="slide5.xml"/><Relationship Id="rId6" Type="http://schemas.openxmlformats.org/officeDocument/2006/relationships/image" Target="../media/image3.png"/><Relationship Id="rId5" Type="http://schemas.openxmlformats.org/officeDocument/2006/relationships/slide" Target="slide4.xml"/><Relationship Id="rId4" Type="http://schemas.openxmlformats.org/officeDocument/2006/relationships/image" Target="../media/image2.png"/><Relationship Id="rId3" Type="http://schemas.openxmlformats.org/officeDocument/2006/relationships/slide" Target="slide1.xml"/><Relationship Id="rId2" Type="http://schemas.openxmlformats.org/officeDocument/2006/relationships/image" Target="../media/image1.png"/><Relationship Id="rId10" Type="http://schemas.openxmlformats.org/officeDocument/2006/relationships/slideLayout" Target="../slideLayouts/slideLayout2.xml"/><Relationship Id="rId1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audio" Target="../media/audio1.wav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21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jpe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735455" y="987425"/>
            <a:ext cx="598297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7200" b="1">
                <a:solidFill>
                  <a:srgbClr val="404040"/>
                </a:solidFill>
                <a:ea typeface="宋体" panose="02010600030101010101" pitchFamily="2" charset="-122"/>
              </a:rPr>
              <a:t>《圆的认识一》</a:t>
            </a:r>
            <a:endParaRPr lang="zh-CN" altLang="en-US" sz="72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32000" y="2418715"/>
            <a:ext cx="50800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55600" algn="ctr"/>
            <a:endParaRPr lang="zh-CN" sz="24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355600" algn="ctr"/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黑龙江林甸县四季青镇中心小学杨海龙</a:t>
            </a:r>
            <a:endParaRPr lang="zh-CN" altLang="en-US" sz="24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08000" y="854710"/>
            <a:ext cx="8329930" cy="3476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设计意图</a:t>
            </a:r>
            <a:r>
              <a:rPr lang="zh-CN" sz="4400" b="0">
                <a:solidFill>
                  <a:srgbClr val="000000"/>
                </a:solidFill>
                <a:ea typeface="宋体" panose="02010600030101010101" pitchFamily="2" charset="-122"/>
              </a:rPr>
              <a:t>为了完成圆的认识的学习任务。充分利用学生生活中的事物，引导学生探索图形的特征，丰富空间与图形的经验。</a:t>
            </a:r>
            <a:endParaRPr lang="zh-CN" altLang="en-US" sz="44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21970" y="624840"/>
            <a:ext cx="50800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教材分析</a:t>
            </a:r>
            <a:endParaRPr lang="zh-CN" altLang="en-US" sz="44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9930" y="1488440"/>
            <a:ext cx="739965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本节课通过圆的认识的研究，使学生初步认识到研究曲线图形的基本方法，同时也渗透了曲线图形与直线图形的关系。因此，通过圆的有关知识的学习，不仅加深学生对周围事物的理解，也为以后学习圆柱、圆锥等知识打下的良好的基础。</a:t>
            </a:r>
            <a:endParaRPr lang="zh-CN" altLang="en-US" sz="28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11455" y="59055"/>
            <a:ext cx="8679815" cy="42157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学情分析</a:t>
            </a:r>
            <a:r>
              <a:rPr lang="zh-CN" sz="4400" b="0">
                <a:solidFill>
                  <a:srgbClr val="404040"/>
                </a:solidFill>
                <a:ea typeface="宋体" panose="02010600030101010101" pitchFamily="2" charset="-122"/>
              </a:rPr>
              <a:t>　</a:t>
            </a:r>
            <a:r>
              <a:rPr lang="zh-CN" sz="3600" b="0">
                <a:solidFill>
                  <a:srgbClr val="404040"/>
                </a:solidFill>
                <a:ea typeface="宋体" panose="02010600030101010101" pitchFamily="2" charset="-122"/>
              </a:rPr>
              <a:t>六年级的学生已经具备了一定的生活经验，比如骑过的自行车，有一些学生可能还用过圆规，对圆有一些了解，但只是直观的认识。另外学生在低年级时已对圆有了初步感知，但对于建立正确的圆的概念以及掌握圆的特征还是比较困难。</a:t>
            </a:r>
            <a:endParaRPr lang="zh-CN" altLang="en-US" sz="36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-17780" y="60325"/>
            <a:ext cx="8829675" cy="5015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000" b="1">
                <a:solidFill>
                  <a:srgbClr val="404040"/>
                </a:solidFill>
                <a:ea typeface="宋体" panose="02010600030101010101" pitchFamily="2" charset="-122"/>
              </a:rPr>
              <a:t>教学目标</a:t>
            </a:r>
            <a:r>
              <a:rPr 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知识与技能根据生活实际，通过观察、操作等活动认识圆，掌握圆的特征，了解圆的各部分名称并能用字母表示对应的名称。过程与方法通过运用画、折、量等多种手段，理解同圆或等圆中半径和直径的特征和关系，增强观察、分析、概括能力。情感态度和价值观通过对圆的了解，进一步体会数学和日常生活的密切联系，提高数学学习的兴趣。</a:t>
            </a:r>
            <a:endParaRPr lang="zh-CN" altLang="en-US" sz="28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30810" y="688340"/>
            <a:ext cx="8882380" cy="3476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教学重难点</a:t>
            </a:r>
            <a:r>
              <a:rPr lang="zh-CN" sz="4400" b="0">
                <a:solidFill>
                  <a:srgbClr val="404040"/>
                </a:solidFill>
                <a:ea typeface="宋体" panose="02010600030101010101" pitchFamily="2" charset="-122"/>
              </a:rPr>
              <a:t>重点：圆的各部分名称和特征，用圆规正确地画圆。难点：归纳并理解半径和直径的关系。</a:t>
            </a:r>
            <a:endParaRPr lang="zh-CN" altLang="en-US" sz="44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9530" y="504825"/>
            <a:ext cx="9044940" cy="46462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教法学法</a:t>
            </a:r>
            <a:r>
              <a:rPr lang="zh-CN" sz="3600" b="0">
                <a:solidFill>
                  <a:srgbClr val="404040"/>
                </a:solidFill>
                <a:ea typeface="宋体" panose="02010600030101010101" pitchFamily="2" charset="-122"/>
              </a:rPr>
              <a:t>针对本学段学生年龄特点和心理特征，以及他们现在的知识水平。我将采用启发式，小组合作等教学方法，让尽可能多的学生主动参与到学习过程中。课堂上教师要成为学生的学习伙伴，与学生“同甘共苦”一起体验成功的喜悦，创造一个轻松，高效的学习氛围。</a:t>
            </a:r>
            <a:endParaRPr lang="zh-CN" altLang="en-US" sz="36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9295" y="1083517"/>
            <a:ext cx="7886700" cy="994346"/>
          </a:xfrm>
        </p:spPr>
        <p:txBody>
          <a:bodyPr>
            <a:noAutofit/>
          </a:bodyPr>
          <a:p>
            <a:r>
              <a:rPr lang="zh-CN" altLang="en-US" sz="6600"/>
              <a:t>教学过程</a:t>
            </a:r>
            <a:endParaRPr lang="zh-CN" altLang="en-US" sz="6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" name="图片 27" descr="1.png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424" y="482263"/>
            <a:ext cx="2637560" cy="197787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3315" name="Group 6"/>
          <p:cNvGrpSpPr/>
          <p:nvPr/>
        </p:nvGrpSpPr>
        <p:grpSpPr>
          <a:xfrm>
            <a:off x="958007" y="-326272"/>
            <a:ext cx="6281322" cy="1243166"/>
            <a:chOff x="0" y="0"/>
            <a:chExt cx="13203" cy="2619"/>
          </a:xfrm>
        </p:grpSpPr>
        <p:sp>
          <p:nvSpPr>
            <p:cNvPr id="13324" name="Oval 7"/>
            <p:cNvSpPr/>
            <p:nvPr/>
          </p:nvSpPr>
          <p:spPr>
            <a:xfrm>
              <a:off x="0" y="353"/>
              <a:ext cx="2264" cy="2267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25" name="Oval 8"/>
            <p:cNvSpPr/>
            <p:nvPr/>
          </p:nvSpPr>
          <p:spPr>
            <a:xfrm>
              <a:off x="1887" y="338"/>
              <a:ext cx="1160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26" name="Oval 9"/>
            <p:cNvSpPr/>
            <p:nvPr/>
          </p:nvSpPr>
          <p:spPr>
            <a:xfrm>
              <a:off x="2918" y="210"/>
              <a:ext cx="1159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27" name="Oval 10"/>
            <p:cNvSpPr/>
            <p:nvPr/>
          </p:nvSpPr>
          <p:spPr>
            <a:xfrm>
              <a:off x="3815" y="213"/>
              <a:ext cx="1510" cy="1384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28" name="Oval 11"/>
            <p:cNvSpPr/>
            <p:nvPr/>
          </p:nvSpPr>
          <p:spPr>
            <a:xfrm>
              <a:off x="5212" y="2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29" name="Oval 12"/>
            <p:cNvSpPr/>
            <p:nvPr/>
          </p:nvSpPr>
          <p:spPr>
            <a:xfrm>
              <a:off x="6035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30" name="Oval 13"/>
            <p:cNvSpPr/>
            <p:nvPr/>
          </p:nvSpPr>
          <p:spPr>
            <a:xfrm>
              <a:off x="7025" y="210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31" name="Oval 14"/>
            <p:cNvSpPr/>
            <p:nvPr/>
          </p:nvSpPr>
          <p:spPr>
            <a:xfrm>
              <a:off x="7648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32" name="Oval 15"/>
            <p:cNvSpPr/>
            <p:nvPr/>
          </p:nvSpPr>
          <p:spPr>
            <a:xfrm>
              <a:off x="8612" y="4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33" name="Oval 16"/>
            <p:cNvSpPr/>
            <p:nvPr/>
          </p:nvSpPr>
          <p:spPr>
            <a:xfrm>
              <a:off x="9518" y="211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34" name="Oval 17"/>
            <p:cNvSpPr/>
            <p:nvPr/>
          </p:nvSpPr>
          <p:spPr>
            <a:xfrm>
              <a:off x="10878" y="0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3335" name="Oval 18"/>
            <p:cNvSpPr/>
            <p:nvPr/>
          </p:nvSpPr>
          <p:spPr>
            <a:xfrm>
              <a:off x="12409" y="213"/>
              <a:ext cx="794" cy="919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</p:grpSp>
      <p:sp>
        <p:nvSpPr>
          <p:cNvPr id="13316" name="Rectangle 19"/>
          <p:cNvSpPr/>
          <p:nvPr/>
        </p:nvSpPr>
        <p:spPr>
          <a:xfrm>
            <a:off x="1066367" y="4841679"/>
            <a:ext cx="6935056" cy="302456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3317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3318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3319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13320" name="Picture 2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367" y="4452297"/>
            <a:ext cx="691839" cy="691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28" descr="2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8169" y="2589929"/>
            <a:ext cx="2220789" cy="255420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" name="图片 31" descr="3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930" y="806153"/>
            <a:ext cx="2536344" cy="25161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32" descr="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9388" y="3711637"/>
            <a:ext cx="3067429" cy="7406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" name="图片 27" descr="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364" y="763285"/>
            <a:ext cx="4788095" cy="359136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339" name="Group 6"/>
          <p:cNvGrpSpPr/>
          <p:nvPr/>
        </p:nvGrpSpPr>
        <p:grpSpPr>
          <a:xfrm>
            <a:off x="958007" y="-326272"/>
            <a:ext cx="6281322" cy="1243166"/>
            <a:chOff x="0" y="0"/>
            <a:chExt cx="13203" cy="2619"/>
          </a:xfrm>
        </p:grpSpPr>
        <p:sp>
          <p:nvSpPr>
            <p:cNvPr id="14350" name="Oval 7"/>
            <p:cNvSpPr/>
            <p:nvPr/>
          </p:nvSpPr>
          <p:spPr>
            <a:xfrm>
              <a:off x="0" y="353"/>
              <a:ext cx="2264" cy="2267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1" name="Oval 8"/>
            <p:cNvSpPr/>
            <p:nvPr/>
          </p:nvSpPr>
          <p:spPr>
            <a:xfrm>
              <a:off x="1887" y="338"/>
              <a:ext cx="1160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2" name="Oval 9"/>
            <p:cNvSpPr/>
            <p:nvPr/>
          </p:nvSpPr>
          <p:spPr>
            <a:xfrm>
              <a:off x="2918" y="210"/>
              <a:ext cx="1159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3" name="Oval 10"/>
            <p:cNvSpPr/>
            <p:nvPr/>
          </p:nvSpPr>
          <p:spPr>
            <a:xfrm>
              <a:off x="3815" y="213"/>
              <a:ext cx="1510" cy="1384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4" name="Oval 11"/>
            <p:cNvSpPr/>
            <p:nvPr/>
          </p:nvSpPr>
          <p:spPr>
            <a:xfrm>
              <a:off x="5212" y="2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5" name="Oval 12"/>
            <p:cNvSpPr/>
            <p:nvPr/>
          </p:nvSpPr>
          <p:spPr>
            <a:xfrm>
              <a:off x="6035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6" name="Oval 13"/>
            <p:cNvSpPr/>
            <p:nvPr/>
          </p:nvSpPr>
          <p:spPr>
            <a:xfrm>
              <a:off x="7025" y="210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7" name="Oval 14"/>
            <p:cNvSpPr/>
            <p:nvPr/>
          </p:nvSpPr>
          <p:spPr>
            <a:xfrm>
              <a:off x="7648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8" name="Oval 15"/>
            <p:cNvSpPr/>
            <p:nvPr/>
          </p:nvSpPr>
          <p:spPr>
            <a:xfrm>
              <a:off x="8612" y="4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59" name="Oval 16"/>
            <p:cNvSpPr/>
            <p:nvPr/>
          </p:nvSpPr>
          <p:spPr>
            <a:xfrm>
              <a:off x="9518" y="211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60" name="Oval 17"/>
            <p:cNvSpPr/>
            <p:nvPr/>
          </p:nvSpPr>
          <p:spPr>
            <a:xfrm>
              <a:off x="10878" y="0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4361" name="Oval 18"/>
            <p:cNvSpPr/>
            <p:nvPr/>
          </p:nvSpPr>
          <p:spPr>
            <a:xfrm>
              <a:off x="12409" y="213"/>
              <a:ext cx="794" cy="919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</p:grpSp>
      <p:sp>
        <p:nvSpPr>
          <p:cNvPr id="14340" name="Rectangle 19"/>
          <p:cNvSpPr/>
          <p:nvPr/>
        </p:nvSpPr>
        <p:spPr>
          <a:xfrm>
            <a:off x="1066367" y="4841679"/>
            <a:ext cx="6935056" cy="302456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4341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4342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4343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14344" name="Picture 2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367" y="4452297"/>
            <a:ext cx="691839" cy="69183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5" name="直接连接符 24"/>
          <p:cNvCxnSpPr/>
          <p:nvPr/>
        </p:nvCxnSpPr>
        <p:spPr>
          <a:xfrm rot="10800000" flipV="1">
            <a:off x="2866815" y="3406799"/>
            <a:ext cx="1376532" cy="42867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rot="10800000">
            <a:off x="2857288" y="3847385"/>
            <a:ext cx="2198165" cy="1071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10800000" flipV="1">
            <a:off x="2890630" y="3633046"/>
            <a:ext cx="1739718" cy="20243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2863243" y="3192460"/>
            <a:ext cx="999058" cy="6323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rot="5400000">
            <a:off x="2503629" y="3182934"/>
            <a:ext cx="1028827" cy="32150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图片 29" descr="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2245" y="501315"/>
            <a:ext cx="3542546" cy="424272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3" name="Group 6"/>
          <p:cNvGrpSpPr/>
          <p:nvPr/>
        </p:nvGrpSpPr>
        <p:grpSpPr>
          <a:xfrm>
            <a:off x="958007" y="-326272"/>
            <a:ext cx="6281322" cy="1243166"/>
            <a:chOff x="0" y="0"/>
            <a:chExt cx="13203" cy="2619"/>
          </a:xfrm>
        </p:grpSpPr>
        <p:sp>
          <p:nvSpPr>
            <p:cNvPr id="15378" name="Oval 7"/>
            <p:cNvSpPr/>
            <p:nvPr/>
          </p:nvSpPr>
          <p:spPr>
            <a:xfrm>
              <a:off x="0" y="353"/>
              <a:ext cx="2264" cy="2267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79" name="Oval 8"/>
            <p:cNvSpPr/>
            <p:nvPr/>
          </p:nvSpPr>
          <p:spPr>
            <a:xfrm>
              <a:off x="1887" y="338"/>
              <a:ext cx="1160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0" name="Oval 9"/>
            <p:cNvSpPr/>
            <p:nvPr/>
          </p:nvSpPr>
          <p:spPr>
            <a:xfrm>
              <a:off x="2918" y="210"/>
              <a:ext cx="1159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1" name="Oval 10"/>
            <p:cNvSpPr/>
            <p:nvPr/>
          </p:nvSpPr>
          <p:spPr>
            <a:xfrm>
              <a:off x="3815" y="213"/>
              <a:ext cx="1510" cy="1384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2" name="Oval 11"/>
            <p:cNvSpPr/>
            <p:nvPr/>
          </p:nvSpPr>
          <p:spPr>
            <a:xfrm>
              <a:off x="5212" y="2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3" name="Oval 12"/>
            <p:cNvSpPr/>
            <p:nvPr/>
          </p:nvSpPr>
          <p:spPr>
            <a:xfrm>
              <a:off x="6035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4" name="Oval 13"/>
            <p:cNvSpPr/>
            <p:nvPr/>
          </p:nvSpPr>
          <p:spPr>
            <a:xfrm>
              <a:off x="7025" y="210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5" name="Oval 14"/>
            <p:cNvSpPr/>
            <p:nvPr/>
          </p:nvSpPr>
          <p:spPr>
            <a:xfrm>
              <a:off x="7648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6" name="Oval 15"/>
            <p:cNvSpPr/>
            <p:nvPr/>
          </p:nvSpPr>
          <p:spPr>
            <a:xfrm>
              <a:off x="8612" y="4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7" name="Oval 16"/>
            <p:cNvSpPr/>
            <p:nvPr/>
          </p:nvSpPr>
          <p:spPr>
            <a:xfrm>
              <a:off x="9518" y="211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8" name="Oval 17"/>
            <p:cNvSpPr/>
            <p:nvPr/>
          </p:nvSpPr>
          <p:spPr>
            <a:xfrm>
              <a:off x="10878" y="0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5389" name="Oval 18"/>
            <p:cNvSpPr/>
            <p:nvPr/>
          </p:nvSpPr>
          <p:spPr>
            <a:xfrm>
              <a:off x="12409" y="213"/>
              <a:ext cx="794" cy="919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</p:grpSp>
      <p:sp>
        <p:nvSpPr>
          <p:cNvPr id="15364" name="Rectangle 19"/>
          <p:cNvSpPr/>
          <p:nvPr/>
        </p:nvSpPr>
        <p:spPr>
          <a:xfrm>
            <a:off x="1066367" y="4841679"/>
            <a:ext cx="6935056" cy="302456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5365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5366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5367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15368" name="Picture 2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367" y="4452297"/>
            <a:ext cx="691839" cy="69183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5" name="直接连接符 34"/>
          <p:cNvCxnSpPr/>
          <p:nvPr/>
        </p:nvCxnSpPr>
        <p:spPr>
          <a:xfrm rot="5400000">
            <a:off x="3926602" y="2261276"/>
            <a:ext cx="11074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10800000">
            <a:off x="3324071" y="2806650"/>
            <a:ext cx="1107418" cy="119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rot="10800000">
            <a:off x="4482692" y="2803077"/>
            <a:ext cx="1107418" cy="119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5400000">
            <a:off x="4210005" y="3065047"/>
            <a:ext cx="513223" cy="119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3331216" y="1707567"/>
            <a:ext cx="1107418" cy="1080031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rot="10800000" flipV="1">
            <a:off x="4471975" y="1705185"/>
            <a:ext cx="1133615" cy="1081221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5400000" flipH="1" flipV="1">
            <a:off x="3319308" y="2805459"/>
            <a:ext cx="1152667" cy="1131233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rot="10800000">
            <a:off x="4461259" y="2812603"/>
            <a:ext cx="1188390" cy="1152667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77" name="图片 40" descr="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009" y="2636369"/>
            <a:ext cx="169090" cy="24529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" name="图片 32" descr="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7187" y="2532772"/>
            <a:ext cx="169090" cy="24529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28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822" y="377475"/>
            <a:ext cx="4355844" cy="4320121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88" name="Group 6"/>
          <p:cNvGrpSpPr/>
          <p:nvPr/>
        </p:nvGrpSpPr>
        <p:grpSpPr>
          <a:xfrm>
            <a:off x="958007" y="-326272"/>
            <a:ext cx="6281322" cy="1243166"/>
            <a:chOff x="0" y="0"/>
            <a:chExt cx="13203" cy="2619"/>
          </a:xfrm>
        </p:grpSpPr>
        <p:sp>
          <p:nvSpPr>
            <p:cNvPr id="16402" name="Oval 7"/>
            <p:cNvSpPr/>
            <p:nvPr/>
          </p:nvSpPr>
          <p:spPr>
            <a:xfrm>
              <a:off x="0" y="353"/>
              <a:ext cx="2264" cy="2267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03" name="Oval 8"/>
            <p:cNvSpPr/>
            <p:nvPr/>
          </p:nvSpPr>
          <p:spPr>
            <a:xfrm>
              <a:off x="1887" y="338"/>
              <a:ext cx="1160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04" name="Oval 9"/>
            <p:cNvSpPr/>
            <p:nvPr/>
          </p:nvSpPr>
          <p:spPr>
            <a:xfrm>
              <a:off x="2918" y="210"/>
              <a:ext cx="1159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05" name="Oval 10"/>
            <p:cNvSpPr/>
            <p:nvPr/>
          </p:nvSpPr>
          <p:spPr>
            <a:xfrm>
              <a:off x="3815" y="213"/>
              <a:ext cx="1510" cy="1384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06" name="Oval 11"/>
            <p:cNvSpPr/>
            <p:nvPr/>
          </p:nvSpPr>
          <p:spPr>
            <a:xfrm>
              <a:off x="5212" y="2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07" name="Oval 12"/>
            <p:cNvSpPr/>
            <p:nvPr/>
          </p:nvSpPr>
          <p:spPr>
            <a:xfrm>
              <a:off x="6035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08" name="Oval 13"/>
            <p:cNvSpPr/>
            <p:nvPr/>
          </p:nvSpPr>
          <p:spPr>
            <a:xfrm>
              <a:off x="7025" y="210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09" name="Oval 14"/>
            <p:cNvSpPr/>
            <p:nvPr/>
          </p:nvSpPr>
          <p:spPr>
            <a:xfrm>
              <a:off x="7648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10" name="Oval 15"/>
            <p:cNvSpPr/>
            <p:nvPr/>
          </p:nvSpPr>
          <p:spPr>
            <a:xfrm>
              <a:off x="8612" y="4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11" name="Oval 16"/>
            <p:cNvSpPr/>
            <p:nvPr/>
          </p:nvSpPr>
          <p:spPr>
            <a:xfrm>
              <a:off x="9518" y="211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12" name="Oval 17"/>
            <p:cNvSpPr/>
            <p:nvPr/>
          </p:nvSpPr>
          <p:spPr>
            <a:xfrm>
              <a:off x="10878" y="0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16413" name="Oval 18"/>
            <p:cNvSpPr/>
            <p:nvPr/>
          </p:nvSpPr>
          <p:spPr>
            <a:xfrm>
              <a:off x="12409" y="213"/>
              <a:ext cx="794" cy="919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</p:grpSp>
      <p:sp>
        <p:nvSpPr>
          <p:cNvPr id="16389" name="Rectangle 19"/>
          <p:cNvSpPr/>
          <p:nvPr/>
        </p:nvSpPr>
        <p:spPr>
          <a:xfrm>
            <a:off x="1066367" y="4841679"/>
            <a:ext cx="6935056" cy="302456"/>
          </a:xfrm>
          <a:prstGeom prst="rect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6390" name="Oval 20"/>
          <p:cNvSpPr/>
          <p:nvPr/>
        </p:nvSpPr>
        <p:spPr>
          <a:xfrm>
            <a:off x="958007" y="4409429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6391" name="Oval 21"/>
          <p:cNvSpPr/>
          <p:nvPr/>
        </p:nvSpPr>
        <p:spPr>
          <a:xfrm>
            <a:off x="1715338" y="4257010"/>
            <a:ext cx="248871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6392" name="Oval 22"/>
          <p:cNvSpPr/>
          <p:nvPr/>
        </p:nvSpPr>
        <p:spPr>
          <a:xfrm>
            <a:off x="1448605" y="4530888"/>
            <a:ext cx="515604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16393" name="Picture 2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011" y="4452297"/>
            <a:ext cx="691839" cy="69183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5" name="直接连接符 24"/>
          <p:cNvCxnSpPr/>
          <p:nvPr/>
        </p:nvCxnSpPr>
        <p:spPr>
          <a:xfrm rot="16200000" flipH="1">
            <a:off x="3568774" y="1859390"/>
            <a:ext cx="1374151" cy="334607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>
            <a:off x="4114744" y="1762343"/>
            <a:ext cx="1243166" cy="621583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10800000" flipV="1">
            <a:off x="4423154" y="2114811"/>
            <a:ext cx="1282462" cy="598959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0800000">
            <a:off x="4429107" y="2724486"/>
            <a:ext cx="1296751" cy="465592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rot="16200000" flipV="1">
            <a:off x="4005788" y="3132326"/>
            <a:ext cx="1296751" cy="459638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rot="5400000" flipH="1" flipV="1">
            <a:off x="3448507" y="2931085"/>
            <a:ext cx="1187200" cy="774002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3069246" y="2724486"/>
            <a:ext cx="1353908" cy="250062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3189514" y="2100522"/>
            <a:ext cx="1233640" cy="623965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62" name="直接连接符 61"/>
          <p:cNvCxnSpPr/>
          <p:nvPr/>
        </p:nvCxnSpPr>
        <p:spPr>
          <a:xfrm rot="5400000" flipH="1" flipV="1">
            <a:off x="5159051" y="1982636"/>
            <a:ext cx="0" cy="14575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4036153" y="1286034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3059" y="138605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73464" y="2058845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705615" y="3205558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67311" y="4009330"/>
            <a:ext cx="107169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597949" y="3884298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964458" y="292810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089489" y="2027885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360043" y="2491095"/>
            <a:ext cx="315555" cy="278641"/>
            <a:chOff x="8128000" y="3820597"/>
            <a:chExt cx="420129" cy="371407"/>
          </a:xfrm>
        </p:grpSpPr>
        <p:sp>
          <p:nvSpPr>
            <p:cNvPr id="15" name="椭圆 14"/>
            <p:cNvSpPr/>
            <p:nvPr/>
          </p:nvSpPr>
          <p:spPr>
            <a:xfrm>
              <a:off x="8128000" y="4047568"/>
              <a:ext cx="180735" cy="14443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199343" y="3826946"/>
              <a:ext cx="36463" cy="2888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>
              <a:off x="8235807" y="3820597"/>
              <a:ext cx="312322" cy="179355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4249301" y="124792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445778" y="1240784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42256" y="1259837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830398" y="130865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165004" y="147893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22186" y="1599207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446027" y="1723047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571058" y="1883801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738957" y="2231507"/>
            <a:ext cx="107169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785397" y="2410123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803258" y="2633988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804449" y="2794742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767535" y="2999555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612735" y="3393700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509138" y="3562790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375771" y="3714018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231688" y="3821188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5062598" y="3928357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660117" y="4071250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444588" y="4106973"/>
            <a:ext cx="107169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231439" y="410101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009956" y="4062914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794426" y="3981942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437195" y="3749741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294302" y="3624710"/>
            <a:ext cx="107169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178797" y="3465146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081153" y="3312728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3010898" y="3116251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2937070" y="2741157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946597" y="254348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964458" y="2374399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3028760" y="2195784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3179988" y="1883801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3287157" y="1739718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3410998" y="1615878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3544364" y="1499182"/>
            <a:ext cx="108361" cy="107169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3695592" y="1407492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865873" y="1322948"/>
            <a:ext cx="108361" cy="108361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" name="弧形 58"/>
          <p:cNvSpPr/>
          <p:nvPr/>
        </p:nvSpPr>
        <p:spPr>
          <a:xfrm>
            <a:off x="3001372" y="1293178"/>
            <a:ext cx="2861425" cy="2862616"/>
          </a:xfrm>
          <a:prstGeom prst="arc">
            <a:avLst>
              <a:gd name="adj1" fmla="val 16200000"/>
              <a:gd name="adj2" fmla="val 5449761"/>
            </a:avLst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" name="弧形 59"/>
          <p:cNvSpPr/>
          <p:nvPr/>
        </p:nvSpPr>
        <p:spPr>
          <a:xfrm flipH="1">
            <a:off x="3000181" y="1289606"/>
            <a:ext cx="2862616" cy="2862616"/>
          </a:xfrm>
          <a:prstGeom prst="arc">
            <a:avLst>
              <a:gd name="adj1" fmla="val 16200000"/>
              <a:gd name="adj2" fmla="val 5449761"/>
            </a:avLst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60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7461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7462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17463" name="Picture 23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367" y="4452297"/>
            <a:ext cx="691839" cy="691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" name="图片 64" descr="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640" y="799008"/>
            <a:ext cx="5342994" cy="43820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9500"/>
                            </p:stCondLst>
                            <p:childTnLst>
                              <p:par>
                                <p:cTn id="1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  <p:bldP spid="11" grpId="0" bldLvl="0" animBg="1"/>
      <p:bldP spid="11" grpId="1" bldLvl="0" animBg="1"/>
      <p:bldP spid="12" grpId="0" bldLvl="0" animBg="1"/>
      <p:bldP spid="12" grpId="1" bldLvl="0" animBg="1"/>
      <p:bldP spid="13" grpId="0" bldLvl="0" animBg="1"/>
      <p:bldP spid="13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3" grpId="1" bldLvl="0" animBg="1"/>
      <p:bldP spid="24" grpId="0" bldLvl="0" animBg="1"/>
      <p:bldP spid="24" grpId="1" bldLvl="0" animBg="1"/>
      <p:bldP spid="25" grpId="0" bldLvl="0" animBg="1"/>
      <p:bldP spid="25" grpId="1" bldLvl="0" animBg="1"/>
      <p:bldP spid="26" grpId="0" bldLvl="0" animBg="1"/>
      <p:bldP spid="26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3" grpId="0" bldLvl="0" animBg="1"/>
      <p:bldP spid="33" grpId="1" bldLvl="0" animBg="1"/>
      <p:bldP spid="34" grpId="0" bldLvl="0" animBg="1"/>
      <p:bldP spid="34" grpId="1" bldLvl="0" animBg="1"/>
      <p:bldP spid="35" grpId="0" bldLvl="0" animBg="1"/>
      <p:bldP spid="35" grpId="1" bldLvl="0" animBg="1"/>
      <p:bldP spid="36" grpId="0" bldLvl="0" animBg="1"/>
      <p:bldP spid="36" grpId="1" bldLvl="0" animBg="1"/>
      <p:bldP spid="37" grpId="0" bldLvl="0" animBg="1"/>
      <p:bldP spid="37" grpId="1" bldLvl="0" animBg="1"/>
      <p:bldP spid="38" grpId="0" bldLvl="0" animBg="1"/>
      <p:bldP spid="38" grpId="1" bldLvl="0" animBg="1"/>
      <p:bldP spid="39" grpId="0" bldLvl="0" animBg="1"/>
      <p:bldP spid="39" grpId="1" bldLvl="0" animBg="1"/>
      <p:bldP spid="40" grpId="0" bldLvl="0" animBg="1"/>
      <p:bldP spid="40" grpId="1" bldLvl="0" animBg="1"/>
      <p:bldP spid="41" grpId="0" bldLvl="0" animBg="1"/>
      <p:bldP spid="41" grpId="1" bldLvl="0" animBg="1"/>
      <p:bldP spid="42" grpId="0" bldLvl="0" animBg="1"/>
      <p:bldP spid="42" grpId="1" bldLvl="0" animBg="1"/>
      <p:bldP spid="43" grpId="0" bldLvl="0" animBg="1"/>
      <p:bldP spid="43" grpId="1" bldLvl="0" animBg="1"/>
      <p:bldP spid="44" grpId="0" bldLvl="0" animBg="1"/>
      <p:bldP spid="44" grpId="1" bldLvl="0" animBg="1"/>
      <p:bldP spid="45" grpId="0" bldLvl="0" animBg="1"/>
      <p:bldP spid="45" grpId="1" bldLvl="0" animBg="1"/>
      <p:bldP spid="46" grpId="0" bldLvl="0" animBg="1"/>
      <p:bldP spid="46" grpId="1" bldLvl="0" animBg="1"/>
      <p:bldP spid="47" grpId="0" bldLvl="0" animBg="1"/>
      <p:bldP spid="47" grpId="1" bldLvl="0" animBg="1"/>
      <p:bldP spid="48" grpId="0" bldLvl="0" animBg="1"/>
      <p:bldP spid="48" grpId="1" bldLvl="0" animBg="1"/>
      <p:bldP spid="49" grpId="0" bldLvl="0" animBg="1"/>
      <p:bldP spid="49" grpId="1" bldLvl="0" animBg="1"/>
      <p:bldP spid="50" grpId="0" bldLvl="0" animBg="1"/>
      <p:bldP spid="50" grpId="1" bldLvl="0" animBg="1"/>
      <p:bldP spid="51" grpId="0" bldLvl="0" animBg="1"/>
      <p:bldP spid="51" grpId="1" bldLvl="0" animBg="1"/>
      <p:bldP spid="52" grpId="0" bldLvl="0" animBg="1"/>
      <p:bldP spid="52" grpId="1" bldLvl="0" animBg="1"/>
      <p:bldP spid="53" grpId="0" bldLvl="0" animBg="1"/>
      <p:bldP spid="53" grpId="1" bldLvl="0" animBg="1"/>
      <p:bldP spid="54" grpId="0" bldLvl="0" animBg="1"/>
      <p:bldP spid="54" grpId="1" bldLvl="0" animBg="1"/>
      <p:bldP spid="55" grpId="0" bldLvl="0" animBg="1"/>
      <p:bldP spid="55" grpId="1" bldLvl="0" animBg="1"/>
      <p:bldP spid="56" grpId="0" bldLvl="0" animBg="1"/>
      <p:bldP spid="56" grpId="1" bldLvl="0" animBg="1"/>
      <p:bldP spid="57" grpId="0" bldLvl="0" animBg="1"/>
      <p:bldP spid="57" grpId="1" bldLvl="0" animBg="1"/>
      <p:bldP spid="58" grpId="0" bldLvl="0" animBg="1"/>
      <p:bldP spid="58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8435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8436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18437" name="图片 64" descr="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9640" y="799008"/>
            <a:ext cx="5342994" cy="4382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5" name="图片 65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77" y="1924288"/>
            <a:ext cx="2042174" cy="174567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6" name="图片 66" descr="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305" y="1946913"/>
            <a:ext cx="1982636" cy="160039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7" name="图片 67" descr="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086" y="1946913"/>
            <a:ext cx="1665890" cy="140749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4" name="直接连接符 13"/>
          <p:cNvCxnSpPr/>
          <p:nvPr/>
        </p:nvCxnSpPr>
        <p:spPr>
          <a:xfrm rot="5400000" flipH="1" flipV="1">
            <a:off x="2050540" y="2251155"/>
            <a:ext cx="547755" cy="470355"/>
          </a:xfrm>
          <a:prstGeom prst="line">
            <a:avLst/>
          </a:prstGeom>
          <a:ln w="38100">
            <a:solidFill>
              <a:srgbClr val="1B9B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2038037" y="2732822"/>
            <a:ext cx="80972" cy="8097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4212387" y="2236270"/>
            <a:ext cx="513223" cy="473927"/>
          </a:xfrm>
          <a:prstGeom prst="line">
            <a:avLst/>
          </a:prstGeom>
          <a:ln w="38100">
            <a:solidFill>
              <a:srgbClr val="1B9B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4190953" y="2655422"/>
            <a:ext cx="80972" cy="8097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655851" y="2999555"/>
            <a:ext cx="702555" cy="1191"/>
          </a:xfrm>
          <a:prstGeom prst="line">
            <a:avLst/>
          </a:prstGeom>
          <a:ln w="38100">
            <a:solidFill>
              <a:srgbClr val="1B9B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6623701" y="2951924"/>
            <a:ext cx="80972" cy="8097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9459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9460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4573191" y="2714960"/>
            <a:ext cx="1431308" cy="271496"/>
          </a:xfrm>
          <a:prstGeom prst="line">
            <a:avLst/>
          </a:prstGeom>
          <a:ln w="57150">
            <a:solidFill>
              <a:srgbClr val="1B9B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3600000" flipH="1" flipV="1">
            <a:off x="3152004" y="3007294"/>
            <a:ext cx="2862616" cy="1191"/>
          </a:xfrm>
          <a:prstGeom prst="line">
            <a:avLst/>
          </a:prstGeom>
          <a:ln w="57150">
            <a:solidFill>
              <a:srgbClr val="1B9B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4546994" y="2957878"/>
            <a:ext cx="80972" cy="8097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92169" y="2900721"/>
            <a:ext cx="482262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2700" b="1" i="1" dirty="0">
                <a:latin typeface="宋体" panose="02010600030101010101" pitchFamily="2" charset="-122"/>
              </a:rPr>
              <a:t>O</a:t>
            </a:r>
            <a:endParaRPr lang="zh-CN" altLang="en-US" sz="2700" b="1" i="1" dirty="0">
              <a:latin typeface="宋体" panose="02010600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8788" y="2714960"/>
            <a:ext cx="482262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2700" b="1" i="1" dirty="0">
                <a:latin typeface="宋体" panose="02010600030101010101" pitchFamily="2" charset="-122"/>
              </a:rPr>
              <a:t>A</a:t>
            </a:r>
            <a:endParaRPr lang="zh-CN" altLang="en-US" sz="2700" b="1" i="1" dirty="0">
              <a:latin typeface="宋体" panose="02010600030101010101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15017" y="4123644"/>
            <a:ext cx="482263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2700" b="1" i="1" dirty="0">
                <a:latin typeface="宋体" panose="02010600030101010101" pitchFamily="2" charset="-122"/>
              </a:rPr>
              <a:t>B</a:t>
            </a:r>
            <a:endParaRPr lang="zh-CN" altLang="en-US" sz="2700" b="1" i="1" dirty="0">
              <a:latin typeface="宋体" panose="02010600030101010101" pitchFamily="2" charset="-122"/>
            </a:endParaRPr>
          </a:p>
        </p:txBody>
      </p:sp>
      <p:graphicFrame>
        <p:nvGraphicFramePr>
          <p:cNvPr id="131076" name="Object 4"/>
          <p:cNvGraphicFramePr>
            <a:graphicFrameLocks noChangeAspect="1"/>
          </p:cNvGraphicFramePr>
          <p:nvPr/>
        </p:nvGraphicFramePr>
        <p:xfrm>
          <a:off x="5105466" y="2572067"/>
          <a:ext cx="388192" cy="432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14300" imgH="127000" progId="Equation.DSMT4">
                  <p:embed/>
                </p:oleObj>
              </mc:Choice>
              <mc:Fallback>
                <p:oleObj name="" r:id="rId1" imgW="114300" imgH="1270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05466" y="2572067"/>
                        <a:ext cx="388192" cy="43225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555081" y="1339619"/>
            <a:ext cx="482263" cy="506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2700" b="1" i="1" dirty="0">
                <a:latin typeface="宋体" panose="02010600030101010101" pitchFamily="2" charset="-122"/>
              </a:rPr>
              <a:t>C</a:t>
            </a:r>
            <a:endParaRPr lang="zh-CN" altLang="en-US" sz="2700" b="1" i="1" dirty="0">
              <a:latin typeface="宋体" panose="02010600030101010101" pitchFamily="2" charset="-122"/>
            </a:endParaRPr>
          </a:p>
        </p:txBody>
      </p:sp>
      <p:graphicFrame>
        <p:nvGraphicFramePr>
          <p:cNvPr id="131077" name="Object 5"/>
          <p:cNvGraphicFramePr>
            <a:graphicFrameLocks noChangeAspect="1"/>
          </p:cNvGraphicFramePr>
          <p:nvPr/>
        </p:nvGraphicFramePr>
        <p:xfrm>
          <a:off x="3782519" y="2175541"/>
          <a:ext cx="359613" cy="458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139700" imgH="177800" progId="Equation.DSMT4">
                  <p:embed/>
                </p:oleObj>
              </mc:Choice>
              <mc:Fallback>
                <p:oleObj name="" r:id="rId3" imgW="139700" imgH="1778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82519" y="2175541"/>
                        <a:ext cx="359613" cy="45844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图片 30" descr="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331" y="879981"/>
            <a:ext cx="6714763" cy="459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弧形 19"/>
          <p:cNvSpPr/>
          <p:nvPr/>
        </p:nvSpPr>
        <p:spPr>
          <a:xfrm rot="4800000">
            <a:off x="3151409" y="1569437"/>
            <a:ext cx="2862616" cy="2862616"/>
          </a:xfrm>
          <a:prstGeom prst="arc">
            <a:avLst>
              <a:gd name="adj1" fmla="val 16200000"/>
              <a:gd name="adj2" fmla="val 5396781"/>
            </a:avLst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弧形 20"/>
          <p:cNvSpPr/>
          <p:nvPr/>
        </p:nvSpPr>
        <p:spPr>
          <a:xfrm rot="15602570" flipV="1">
            <a:off x="3156767" y="1581941"/>
            <a:ext cx="2862616" cy="2861425"/>
          </a:xfrm>
          <a:prstGeom prst="arc">
            <a:avLst>
              <a:gd name="adj1" fmla="val 16200000"/>
              <a:gd name="adj2" fmla="val 5396781"/>
            </a:avLst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图片 16" descr="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6508" y="559663"/>
            <a:ext cx="1755198" cy="246132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/>
      <p:bldP spid="25" grpId="0"/>
      <p:bldP spid="26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0483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0484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0485" name="Picture 23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367" y="4452297"/>
            <a:ext cx="691839" cy="691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图片 16" descr="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162" y="1018110"/>
            <a:ext cx="6885044" cy="3917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7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008" y="1768297"/>
            <a:ext cx="6495662" cy="22017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1507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1508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1509" name="图片 7" descr="1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2763" y="643017"/>
            <a:ext cx="1344382" cy="5941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8" descr="18.png"/>
          <p:cNvPicPr>
            <a:picLocks noChangeAspect="1"/>
          </p:cNvPicPr>
          <p:nvPr/>
        </p:nvPicPr>
        <p:blipFill>
          <a:blip r:embed="rId2"/>
          <a:srcRect l="20576" t="30309" r="27377"/>
          <a:stretch>
            <a:fillRect/>
          </a:stretch>
        </p:blipFill>
        <p:spPr>
          <a:xfrm>
            <a:off x="3237145" y="2006451"/>
            <a:ext cx="3156736" cy="28697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1" name="TextBox 9"/>
          <p:cNvSpPr txBox="1"/>
          <p:nvPr/>
        </p:nvSpPr>
        <p:spPr>
          <a:xfrm>
            <a:off x="1678424" y="1330093"/>
            <a:ext cx="5864552" cy="1060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2100" b="1" dirty="0">
                <a:latin typeface="宋体" panose="02010600030101010101" pitchFamily="2" charset="-122"/>
              </a:rPr>
              <a:t>1.</a:t>
            </a:r>
            <a:r>
              <a:rPr lang="zh-CN" altLang="en-US" sz="2100" b="1" dirty="0">
                <a:latin typeface="宋体" panose="02010600030101010101" pitchFamily="2" charset="-122"/>
              </a:rPr>
              <a:t>人们在联欢时，会自然地围成圆形，为什么？</a:t>
            </a:r>
            <a:endParaRPr lang="en-US" altLang="zh-CN" sz="2100" b="1" dirty="0">
              <a:latin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b="1" dirty="0">
                <a:latin typeface="宋体" panose="02010600030101010101" pitchFamily="2" charset="-122"/>
              </a:rPr>
              <a:t>  </a:t>
            </a:r>
            <a:r>
              <a:rPr lang="zh-CN" altLang="en-US" sz="2100" b="1" dirty="0">
                <a:latin typeface="宋体" panose="02010600030101010101" pitchFamily="2" charset="-122"/>
              </a:rPr>
              <a:t>想一想，说一说。</a:t>
            </a:r>
            <a:endParaRPr lang="zh-CN" altLang="en-US" sz="21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2531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2532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2533" name="图片 7" descr="1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2763" y="643017"/>
            <a:ext cx="1344382" cy="5941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4" name="TextBox 11"/>
          <p:cNvSpPr txBox="1"/>
          <p:nvPr/>
        </p:nvSpPr>
        <p:spPr>
          <a:xfrm>
            <a:off x="1678424" y="1330093"/>
            <a:ext cx="5864552" cy="1060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2100" b="1" dirty="0">
                <a:latin typeface="宋体" panose="02010600030101010101" pitchFamily="2" charset="-122"/>
              </a:rPr>
              <a:t>2.</a:t>
            </a:r>
            <a:r>
              <a:rPr lang="zh-CN" altLang="en-US" sz="2100" b="1" dirty="0">
                <a:latin typeface="宋体" panose="02010600030101010101" pitchFamily="2" charset="-122"/>
              </a:rPr>
              <a:t>画一个半径是</a:t>
            </a:r>
            <a:r>
              <a:rPr lang="en-US" altLang="zh-CN" sz="2100" b="1" dirty="0">
                <a:latin typeface="宋体" panose="02010600030101010101" pitchFamily="2" charset="-122"/>
              </a:rPr>
              <a:t>1.5cm</a:t>
            </a:r>
            <a:r>
              <a:rPr lang="zh-CN" altLang="en-US" sz="2100" b="1" dirty="0">
                <a:latin typeface="宋体" panose="02010600030101010101" pitchFamily="2" charset="-122"/>
              </a:rPr>
              <a:t>的圆，并用字母</a:t>
            </a:r>
            <a:r>
              <a:rPr lang="en-US" altLang="zh-CN" sz="2100" b="1" i="1" dirty="0">
                <a:latin typeface="宋体" panose="02010600030101010101" pitchFamily="2" charset="-122"/>
              </a:rPr>
              <a:t>O</a:t>
            </a:r>
            <a:r>
              <a:rPr lang="zh-CN" altLang="en-US" sz="2100" b="1" dirty="0">
                <a:latin typeface="宋体" panose="02010600030101010101" pitchFamily="2" charset="-122"/>
              </a:rPr>
              <a:t>， ， 标</a:t>
            </a:r>
            <a:endParaRPr lang="en-US" altLang="zh-CN" sz="2100" b="1" dirty="0">
              <a:latin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b="1" dirty="0">
                <a:latin typeface="宋体" panose="02010600030101010101" pitchFamily="2" charset="-122"/>
              </a:rPr>
              <a:t>  </a:t>
            </a:r>
            <a:r>
              <a:rPr lang="zh-CN" altLang="en-US" sz="2100" b="1" dirty="0">
                <a:latin typeface="宋体" panose="02010600030101010101" pitchFamily="2" charset="-122"/>
              </a:rPr>
              <a:t>出它的圆心、半径和直径 。</a:t>
            </a:r>
            <a:endParaRPr lang="zh-CN" altLang="en-US" sz="2100" b="1" dirty="0">
              <a:latin typeface="宋体" panose="02010600030101010101" pitchFamily="2" charset="-122"/>
            </a:endParaRPr>
          </a:p>
        </p:txBody>
      </p:sp>
      <p:graphicFrame>
        <p:nvGraphicFramePr>
          <p:cNvPr id="22535" name="Object 2"/>
          <p:cNvGraphicFramePr>
            <a:graphicFrameLocks noChangeAspect="1"/>
          </p:cNvGraphicFramePr>
          <p:nvPr/>
        </p:nvGraphicFramePr>
        <p:xfrm>
          <a:off x="6833276" y="1443216"/>
          <a:ext cx="276259" cy="35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" imgW="139700" imgH="177800" progId="Equation.DSMT4">
                  <p:embed/>
                </p:oleObj>
              </mc:Choice>
              <mc:Fallback>
                <p:oleObj name="" r:id="rId2" imgW="139700" imgH="1778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33276" y="1443216"/>
                        <a:ext cx="276259" cy="350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3"/>
          <p:cNvGraphicFramePr>
            <a:graphicFrameLocks noChangeAspect="1"/>
          </p:cNvGraphicFramePr>
          <p:nvPr/>
        </p:nvGraphicFramePr>
        <p:xfrm>
          <a:off x="6496288" y="1443216"/>
          <a:ext cx="315555" cy="35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4" imgW="114300" imgH="127000" progId="Equation.DSMT4">
                  <p:embed/>
                </p:oleObj>
              </mc:Choice>
              <mc:Fallback>
                <p:oleObj name="" r:id="rId4" imgW="114300" imgH="1270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96288" y="1443216"/>
                        <a:ext cx="315555" cy="350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3555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3556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3557" name="图片 7" descr="1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2763" y="643017"/>
            <a:ext cx="1344382" cy="5941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8" name="TextBox 11"/>
          <p:cNvSpPr txBox="1"/>
          <p:nvPr/>
        </p:nvSpPr>
        <p:spPr>
          <a:xfrm>
            <a:off x="1678424" y="1330093"/>
            <a:ext cx="1232449" cy="575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2100" b="1" dirty="0">
                <a:latin typeface="宋体" panose="02010600030101010101" pitchFamily="2" charset="-122"/>
              </a:rPr>
              <a:t>3.</a:t>
            </a:r>
            <a:r>
              <a:rPr lang="zh-CN" altLang="en-US" sz="2100" b="1" dirty="0">
                <a:latin typeface="宋体" panose="02010600030101010101" pitchFamily="2" charset="-122"/>
              </a:rPr>
              <a:t>填表。</a:t>
            </a:r>
            <a:endParaRPr lang="zh-CN" altLang="en-US" sz="2100" b="1" dirty="0">
              <a:latin typeface="宋体" panose="02010600030101010101" pitchFamily="2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631984" y="2250559"/>
          <a:ext cx="5996940" cy="1134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9490"/>
                <a:gridCol w="999490"/>
                <a:gridCol w="999490"/>
                <a:gridCol w="999490"/>
                <a:gridCol w="999490"/>
                <a:gridCol w="999490"/>
              </a:tblGrid>
              <a:tr h="5670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半径</a:t>
                      </a:r>
                      <a:endParaRPr lang="zh-CN" altLang="en-US" sz="21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2dm</a:t>
                      </a:r>
                      <a:endParaRPr lang="zh-CN" altLang="en-US" sz="21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0.6cm</a:t>
                      </a:r>
                      <a:endParaRPr lang="zh-CN" altLang="en-US" sz="21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1.8dm</a:t>
                      </a:r>
                      <a:endParaRPr lang="zh-CN" altLang="en-US" sz="21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</a:tr>
              <a:tr h="5670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直径</a:t>
                      </a:r>
                      <a:endParaRPr lang="zh-CN" altLang="en-US" sz="21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5m</a:t>
                      </a:r>
                      <a:endParaRPr lang="en-US" altLang="zh-CN" sz="21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8.32m</a:t>
                      </a:r>
                      <a:endParaRPr lang="zh-CN" altLang="en-US" sz="21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3" marR="68583" marT="34278" marB="34278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53667" y="2897149"/>
            <a:ext cx="910940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100" dirty="0">
                <a:solidFill>
                  <a:srgbClr val="FF0000"/>
                </a:solidFill>
                <a:latin typeface="宋体" panose="02010600030101010101" pitchFamily="2" charset="-122"/>
              </a:rPr>
              <a:t>4dm</a:t>
            </a:r>
            <a:endParaRPr lang="zh-CN" altLang="en-US" sz="21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3928" y="2329150"/>
            <a:ext cx="910940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100" dirty="0">
                <a:solidFill>
                  <a:srgbClr val="FF0000"/>
                </a:solidFill>
                <a:latin typeface="宋体" panose="02010600030101010101" pitchFamily="2" charset="-122"/>
              </a:rPr>
              <a:t>2.5m</a:t>
            </a:r>
            <a:endParaRPr lang="zh-CN" altLang="en-US" sz="21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2025" y="2925727"/>
            <a:ext cx="910941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100" dirty="0">
                <a:solidFill>
                  <a:srgbClr val="FF0000"/>
                </a:solidFill>
                <a:latin typeface="宋体" panose="02010600030101010101" pitchFamily="2" charset="-122"/>
              </a:rPr>
              <a:t>1.2cm</a:t>
            </a:r>
            <a:endParaRPr lang="zh-CN" altLang="en-US" sz="21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72273" y="2925727"/>
            <a:ext cx="910941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100" dirty="0">
                <a:solidFill>
                  <a:srgbClr val="FF0000"/>
                </a:solidFill>
                <a:latin typeface="宋体" panose="02010600030101010101" pitchFamily="2" charset="-122"/>
              </a:rPr>
              <a:t>3.6dm</a:t>
            </a:r>
            <a:endParaRPr lang="zh-CN" altLang="en-US" sz="21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5147" y="2343439"/>
            <a:ext cx="912131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100" dirty="0">
                <a:solidFill>
                  <a:srgbClr val="FF0000"/>
                </a:solidFill>
                <a:latin typeface="宋体" panose="02010600030101010101" pitchFamily="2" charset="-122"/>
              </a:rPr>
              <a:t>4.16m</a:t>
            </a:r>
            <a:endParaRPr lang="zh-CN" altLang="en-US" sz="21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4579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4580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4581" name="图片 15" descr="1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1573" y="477500"/>
            <a:ext cx="1340809" cy="6477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图片 16" descr="13.png"/>
          <p:cNvPicPr>
            <a:picLocks noChangeAspect="1"/>
          </p:cNvPicPr>
          <p:nvPr/>
        </p:nvPicPr>
        <p:blipFill>
          <a:blip r:embed="rId2"/>
          <a:srcRect r="54881"/>
          <a:stretch>
            <a:fillRect/>
          </a:stretch>
        </p:blipFill>
        <p:spPr>
          <a:xfrm>
            <a:off x="1517670" y="1286034"/>
            <a:ext cx="2893576" cy="404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3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4584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4585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094" y="2357729"/>
            <a:ext cx="1570628" cy="15730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6" name="Picture 9" descr="http://images.channeladvisor.com/Sell/SSProfiles/43000093/Images/7/IMG_54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9072" y="2026694"/>
            <a:ext cx="2042174" cy="19921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5603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5604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5605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5606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5607" name="TextBox 10"/>
          <p:cNvSpPr/>
          <p:nvPr/>
        </p:nvSpPr>
        <p:spPr>
          <a:xfrm>
            <a:off x="1678424" y="843955"/>
            <a:ext cx="3159118" cy="729357"/>
          </a:xfrm>
          <a:prstGeom prst="horizontalScroll">
            <a:avLst>
              <a:gd name="adj" fmla="val 12500"/>
            </a:avLst>
          </a:prstGeom>
          <a:noFill/>
          <a:ln w="9525" cap="flat" cmpd="sng">
            <a:solidFill>
              <a:srgbClr val="1B9B15"/>
            </a:solidFill>
            <a:prstDash val="solid"/>
            <a:headEnd type="none" w="med" len="med"/>
            <a:tailEnd type="none" w="med" len="med"/>
          </a:ln>
        </p:spPr>
        <p:txBody>
          <a:bodyPr lIns="0" tIns="0" rIns="0" bIns="0" anchor="ctr" anchorCtr="1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7030A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合作做一做，想一想</a:t>
            </a:r>
            <a:endParaRPr lang="zh-CN" altLang="en-US" sz="2400" b="1" dirty="0">
              <a:solidFill>
                <a:srgbClr val="7030A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25608" name="图片 11" descr="1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3331" y="1714712"/>
            <a:ext cx="3996231" cy="31198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877" y="2163633"/>
            <a:ext cx="1135996" cy="10859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204" y="2196975"/>
            <a:ext cx="957381" cy="971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181" y="2339867"/>
            <a:ext cx="1450360" cy="714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2" name="图片 17" descr="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713" y="3357977"/>
            <a:ext cx="6588541" cy="55370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6" name="组合 20"/>
          <p:cNvGrpSpPr/>
          <p:nvPr/>
        </p:nvGrpSpPr>
        <p:grpSpPr>
          <a:xfrm>
            <a:off x="1529578" y="1053834"/>
            <a:ext cx="809725" cy="809725"/>
            <a:chOff x="520700" y="1409700"/>
            <a:chExt cx="1079500" cy="1079500"/>
          </a:xfrm>
        </p:grpSpPr>
        <p:sp>
          <p:nvSpPr>
            <p:cNvPr id="22" name="椭圆 21"/>
            <p:cNvSpPr/>
            <p:nvPr/>
          </p:nvSpPr>
          <p:spPr>
            <a:xfrm>
              <a:off x="520700" y="1409700"/>
              <a:ext cx="1079500" cy="1079500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39812" y="1928812"/>
              <a:ext cx="36513" cy="3651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6627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6628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18836" y="1875466"/>
            <a:ext cx="6124141" cy="160755"/>
          </a:xfrm>
          <a:prstGeom prst="rect">
            <a:avLst/>
          </a:prstGeom>
          <a:solidFill>
            <a:srgbClr val="E6DCA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18836" y="3268669"/>
            <a:ext cx="6124141" cy="160755"/>
          </a:xfrm>
          <a:prstGeom prst="rect">
            <a:avLst/>
          </a:prstGeom>
          <a:solidFill>
            <a:srgbClr val="E6DCA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18836" y="4608288"/>
            <a:ext cx="6124141" cy="160755"/>
          </a:xfrm>
          <a:prstGeom prst="rect">
            <a:avLst/>
          </a:prstGeom>
          <a:solidFill>
            <a:srgbClr val="E6DCA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组合 19"/>
          <p:cNvGrpSpPr/>
          <p:nvPr/>
        </p:nvGrpSpPr>
        <p:grpSpPr>
          <a:xfrm>
            <a:off x="1533150" y="1057406"/>
            <a:ext cx="809725" cy="809725"/>
            <a:chOff x="520700" y="1409700"/>
            <a:chExt cx="1079500" cy="1079500"/>
          </a:xfrm>
        </p:grpSpPr>
        <p:sp>
          <p:nvSpPr>
            <p:cNvPr id="16" name="椭圆 15"/>
            <p:cNvSpPr/>
            <p:nvPr/>
          </p:nvSpPr>
          <p:spPr>
            <a:xfrm>
              <a:off x="520700" y="1409700"/>
              <a:ext cx="1079500" cy="1079500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039813" y="1928813"/>
              <a:ext cx="36512" cy="3651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 rot="5400000" flipH="1" flipV="1">
            <a:off x="4343967" y="-966311"/>
            <a:ext cx="3573" cy="48464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28"/>
          <p:cNvGrpSpPr/>
          <p:nvPr/>
        </p:nvGrpSpPr>
        <p:grpSpPr>
          <a:xfrm>
            <a:off x="1534341" y="1058597"/>
            <a:ext cx="809725" cy="809725"/>
            <a:chOff x="520700" y="1409700"/>
            <a:chExt cx="1079500" cy="1079500"/>
          </a:xfrm>
        </p:grpSpPr>
        <p:sp>
          <p:nvSpPr>
            <p:cNvPr id="30" name="椭圆 29"/>
            <p:cNvSpPr/>
            <p:nvPr/>
          </p:nvSpPr>
          <p:spPr>
            <a:xfrm>
              <a:off x="520700" y="1409700"/>
              <a:ext cx="1079500" cy="1079500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1039812" y="1928812"/>
              <a:ext cx="36513" cy="3651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635" name="组合 37"/>
          <p:cNvGrpSpPr/>
          <p:nvPr/>
        </p:nvGrpSpPr>
        <p:grpSpPr>
          <a:xfrm>
            <a:off x="1533150" y="2443464"/>
            <a:ext cx="809725" cy="809725"/>
            <a:chOff x="520700" y="3257613"/>
            <a:chExt cx="1079500" cy="1079500"/>
          </a:xfrm>
        </p:grpSpPr>
        <p:sp>
          <p:nvSpPr>
            <p:cNvPr id="17" name="矩形 16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1042988" y="3771963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" name="组合 38"/>
          <p:cNvGrpSpPr/>
          <p:nvPr/>
        </p:nvGrpSpPr>
        <p:grpSpPr>
          <a:xfrm rot="1800000">
            <a:off x="1792738" y="2298190"/>
            <a:ext cx="809725" cy="809725"/>
            <a:chOff x="520700" y="3257613"/>
            <a:chExt cx="1079500" cy="1079500"/>
          </a:xfrm>
        </p:grpSpPr>
        <p:sp>
          <p:nvSpPr>
            <p:cNvPr id="40" name="矩形 39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042457" y="3772417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" name="组合 41"/>
          <p:cNvGrpSpPr/>
          <p:nvPr/>
        </p:nvGrpSpPr>
        <p:grpSpPr>
          <a:xfrm rot="3600000">
            <a:off x="2092813" y="2297000"/>
            <a:ext cx="809725" cy="809725"/>
            <a:chOff x="520700" y="3257613"/>
            <a:chExt cx="1079500" cy="1079500"/>
          </a:xfrm>
        </p:grpSpPr>
        <p:sp>
          <p:nvSpPr>
            <p:cNvPr id="43" name="矩形 42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038388" y="3772203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8" name="组合 44"/>
          <p:cNvGrpSpPr/>
          <p:nvPr/>
        </p:nvGrpSpPr>
        <p:grpSpPr>
          <a:xfrm rot="5400000">
            <a:off x="2342875" y="2442274"/>
            <a:ext cx="809725" cy="809725"/>
            <a:chOff x="520700" y="3257613"/>
            <a:chExt cx="1079500" cy="1079500"/>
          </a:xfrm>
        </p:grpSpPr>
        <p:sp>
          <p:nvSpPr>
            <p:cNvPr id="46" name="矩形 45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042987" y="3771963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" name="组合 47"/>
          <p:cNvGrpSpPr/>
          <p:nvPr/>
        </p:nvGrpSpPr>
        <p:grpSpPr>
          <a:xfrm rot="1800000">
            <a:off x="2597700" y="2302953"/>
            <a:ext cx="809725" cy="809725"/>
            <a:chOff x="520700" y="3257613"/>
            <a:chExt cx="1079500" cy="1079500"/>
          </a:xfrm>
        </p:grpSpPr>
        <p:sp>
          <p:nvSpPr>
            <p:cNvPr id="49" name="矩形 48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1042457" y="3772417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组合 50"/>
          <p:cNvGrpSpPr/>
          <p:nvPr/>
        </p:nvGrpSpPr>
        <p:grpSpPr>
          <a:xfrm rot="3600000">
            <a:off x="2897775" y="2301763"/>
            <a:ext cx="809725" cy="809725"/>
            <a:chOff x="520700" y="3257613"/>
            <a:chExt cx="1079500" cy="1079500"/>
          </a:xfrm>
        </p:grpSpPr>
        <p:sp>
          <p:nvSpPr>
            <p:cNvPr id="52" name="矩形 51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038388" y="3772203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" name="组合 53"/>
          <p:cNvGrpSpPr/>
          <p:nvPr/>
        </p:nvGrpSpPr>
        <p:grpSpPr>
          <a:xfrm rot="5400000">
            <a:off x="3147837" y="2447037"/>
            <a:ext cx="809725" cy="809725"/>
            <a:chOff x="520700" y="3257613"/>
            <a:chExt cx="1079500" cy="1079500"/>
          </a:xfrm>
        </p:grpSpPr>
        <p:sp>
          <p:nvSpPr>
            <p:cNvPr id="55" name="矩形 54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1042987" y="3771963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组合 56"/>
          <p:cNvGrpSpPr/>
          <p:nvPr/>
        </p:nvGrpSpPr>
        <p:grpSpPr>
          <a:xfrm rot="1800000">
            <a:off x="3405043" y="2307716"/>
            <a:ext cx="809725" cy="809725"/>
            <a:chOff x="520700" y="3257613"/>
            <a:chExt cx="1079500" cy="1079500"/>
          </a:xfrm>
        </p:grpSpPr>
        <p:sp>
          <p:nvSpPr>
            <p:cNvPr id="58" name="矩形 57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1042457" y="3772417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组合 59"/>
          <p:cNvGrpSpPr/>
          <p:nvPr/>
        </p:nvGrpSpPr>
        <p:grpSpPr>
          <a:xfrm rot="3600000">
            <a:off x="3706309" y="2305335"/>
            <a:ext cx="809725" cy="809725"/>
            <a:chOff x="520700" y="3257613"/>
            <a:chExt cx="1079500" cy="1079500"/>
          </a:xfrm>
        </p:grpSpPr>
        <p:sp>
          <p:nvSpPr>
            <p:cNvPr id="61" name="矩形 60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038388" y="3772204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组合 62"/>
          <p:cNvGrpSpPr/>
          <p:nvPr/>
        </p:nvGrpSpPr>
        <p:grpSpPr>
          <a:xfrm rot="5400000">
            <a:off x="3955180" y="2451800"/>
            <a:ext cx="809725" cy="809725"/>
            <a:chOff x="520700" y="3257613"/>
            <a:chExt cx="1079500" cy="1079500"/>
          </a:xfrm>
        </p:grpSpPr>
        <p:sp>
          <p:nvSpPr>
            <p:cNvPr id="64" name="矩形 63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1042987" y="3771963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" name="组合 65"/>
          <p:cNvGrpSpPr/>
          <p:nvPr/>
        </p:nvGrpSpPr>
        <p:grpSpPr>
          <a:xfrm rot="1800000">
            <a:off x="4219531" y="2302953"/>
            <a:ext cx="809725" cy="809725"/>
            <a:chOff x="520700" y="3257613"/>
            <a:chExt cx="1079500" cy="1079500"/>
          </a:xfrm>
        </p:grpSpPr>
        <p:sp>
          <p:nvSpPr>
            <p:cNvPr id="67" name="矩形 66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1042457" y="3772417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组合 68"/>
          <p:cNvGrpSpPr/>
          <p:nvPr/>
        </p:nvGrpSpPr>
        <p:grpSpPr>
          <a:xfrm rot="3600000">
            <a:off x="4520797" y="2301763"/>
            <a:ext cx="809725" cy="809725"/>
            <a:chOff x="520700" y="3257613"/>
            <a:chExt cx="1079500" cy="1079500"/>
          </a:xfrm>
        </p:grpSpPr>
        <p:sp>
          <p:nvSpPr>
            <p:cNvPr id="70" name="矩形 69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038388" y="3772203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" name="组合 71"/>
          <p:cNvGrpSpPr/>
          <p:nvPr/>
        </p:nvGrpSpPr>
        <p:grpSpPr>
          <a:xfrm rot="5400000">
            <a:off x="4769668" y="2447037"/>
            <a:ext cx="809725" cy="809725"/>
            <a:chOff x="520700" y="3257613"/>
            <a:chExt cx="1079500" cy="1079500"/>
          </a:xfrm>
        </p:grpSpPr>
        <p:sp>
          <p:nvSpPr>
            <p:cNvPr id="73" name="矩形 72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042987" y="3771963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8" name="组合 74"/>
          <p:cNvGrpSpPr/>
          <p:nvPr/>
        </p:nvGrpSpPr>
        <p:grpSpPr>
          <a:xfrm rot="1800000">
            <a:off x="5023303" y="2302953"/>
            <a:ext cx="809725" cy="809725"/>
            <a:chOff x="520700" y="3257613"/>
            <a:chExt cx="1079500" cy="1079500"/>
          </a:xfrm>
        </p:grpSpPr>
        <p:sp>
          <p:nvSpPr>
            <p:cNvPr id="76" name="矩形 75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1042456" y="3772417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组合 77"/>
          <p:cNvGrpSpPr/>
          <p:nvPr/>
        </p:nvGrpSpPr>
        <p:grpSpPr>
          <a:xfrm rot="3600000">
            <a:off x="5324568" y="2301763"/>
            <a:ext cx="809725" cy="809725"/>
            <a:chOff x="520700" y="3257613"/>
            <a:chExt cx="1079500" cy="1079500"/>
          </a:xfrm>
        </p:grpSpPr>
        <p:sp>
          <p:nvSpPr>
            <p:cNvPr id="79" name="矩形 78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1038388" y="3772203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组合 80"/>
          <p:cNvGrpSpPr/>
          <p:nvPr/>
        </p:nvGrpSpPr>
        <p:grpSpPr>
          <a:xfrm rot="5400000">
            <a:off x="5573440" y="2447037"/>
            <a:ext cx="809725" cy="809725"/>
            <a:chOff x="520700" y="3257613"/>
            <a:chExt cx="1079500" cy="1079500"/>
          </a:xfrm>
        </p:grpSpPr>
        <p:sp>
          <p:nvSpPr>
            <p:cNvPr id="82" name="矩形 81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1042987" y="3771963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4" name="组合 83"/>
          <p:cNvGrpSpPr/>
          <p:nvPr/>
        </p:nvGrpSpPr>
        <p:grpSpPr>
          <a:xfrm rot="1800000">
            <a:off x="5835409" y="2302953"/>
            <a:ext cx="809725" cy="809725"/>
            <a:chOff x="520700" y="3257613"/>
            <a:chExt cx="1079500" cy="1079500"/>
          </a:xfrm>
        </p:grpSpPr>
        <p:sp>
          <p:nvSpPr>
            <p:cNvPr id="85" name="矩形 84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1042456" y="3772417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" name="组合 86"/>
          <p:cNvGrpSpPr/>
          <p:nvPr/>
        </p:nvGrpSpPr>
        <p:grpSpPr>
          <a:xfrm rot="3600000">
            <a:off x="6136674" y="2301763"/>
            <a:ext cx="809725" cy="809725"/>
            <a:chOff x="520700" y="3257613"/>
            <a:chExt cx="1079500" cy="1079500"/>
          </a:xfrm>
        </p:grpSpPr>
        <p:sp>
          <p:nvSpPr>
            <p:cNvPr id="88" name="矩形 87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1038388" y="3772203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" name="组合 89"/>
          <p:cNvGrpSpPr/>
          <p:nvPr/>
        </p:nvGrpSpPr>
        <p:grpSpPr>
          <a:xfrm rot="5400000">
            <a:off x="6385546" y="2447037"/>
            <a:ext cx="809725" cy="809725"/>
            <a:chOff x="520700" y="3257613"/>
            <a:chExt cx="1079500" cy="1079500"/>
          </a:xfrm>
        </p:grpSpPr>
        <p:sp>
          <p:nvSpPr>
            <p:cNvPr id="91" name="矩形 90"/>
            <p:cNvSpPr/>
            <p:nvPr/>
          </p:nvSpPr>
          <p:spPr>
            <a:xfrm>
              <a:off x="520700" y="3257613"/>
              <a:ext cx="1079500" cy="1079500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1042987" y="3771963"/>
              <a:ext cx="36513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 rot="1800000">
            <a:off x="1793929" y="2302953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5" name="椭圆 94"/>
          <p:cNvSpPr/>
          <p:nvPr/>
        </p:nvSpPr>
        <p:spPr>
          <a:xfrm rot="1800000">
            <a:off x="2188074" y="2689954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7" name="矩形 96"/>
          <p:cNvSpPr/>
          <p:nvPr/>
        </p:nvSpPr>
        <p:spPr>
          <a:xfrm rot="3600000">
            <a:off x="2094004" y="2301763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8" name="椭圆 97"/>
          <p:cNvSpPr/>
          <p:nvPr/>
        </p:nvSpPr>
        <p:spPr>
          <a:xfrm rot="3600000">
            <a:off x="2490531" y="2689954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0" name="矩形 99"/>
          <p:cNvSpPr/>
          <p:nvPr/>
        </p:nvSpPr>
        <p:spPr>
          <a:xfrm rot="5400000">
            <a:off x="2344066" y="2447037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1" name="椭圆 100"/>
          <p:cNvSpPr/>
          <p:nvPr/>
        </p:nvSpPr>
        <p:spPr>
          <a:xfrm rot="5400000">
            <a:off x="2741188" y="2839396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" name="矩形 102"/>
          <p:cNvSpPr/>
          <p:nvPr/>
        </p:nvSpPr>
        <p:spPr>
          <a:xfrm rot="1800000">
            <a:off x="2598891" y="230771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" name="椭圆 103"/>
          <p:cNvSpPr/>
          <p:nvPr/>
        </p:nvSpPr>
        <p:spPr>
          <a:xfrm rot="1800000">
            <a:off x="2993036" y="2694717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6" name="矩形 105"/>
          <p:cNvSpPr/>
          <p:nvPr/>
        </p:nvSpPr>
        <p:spPr>
          <a:xfrm rot="3600000">
            <a:off x="2898966" y="230652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7" name="椭圆 106"/>
          <p:cNvSpPr/>
          <p:nvPr/>
        </p:nvSpPr>
        <p:spPr>
          <a:xfrm rot="3600000">
            <a:off x="3295492" y="2694717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9" name="矩形 108"/>
          <p:cNvSpPr/>
          <p:nvPr/>
        </p:nvSpPr>
        <p:spPr>
          <a:xfrm rot="5400000">
            <a:off x="3149028" y="2451800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0" name="椭圆 109"/>
          <p:cNvSpPr/>
          <p:nvPr/>
        </p:nvSpPr>
        <p:spPr>
          <a:xfrm rot="5400000">
            <a:off x="3546150" y="2844159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" name="矩形 111"/>
          <p:cNvSpPr/>
          <p:nvPr/>
        </p:nvSpPr>
        <p:spPr>
          <a:xfrm rot="1800000">
            <a:off x="3406235" y="2312479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3" name="椭圆 112"/>
          <p:cNvSpPr/>
          <p:nvPr/>
        </p:nvSpPr>
        <p:spPr>
          <a:xfrm rot="1800000">
            <a:off x="3800380" y="2698289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5" name="矩形 114"/>
          <p:cNvSpPr/>
          <p:nvPr/>
        </p:nvSpPr>
        <p:spPr>
          <a:xfrm rot="3600000">
            <a:off x="3707500" y="2310098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6" name="椭圆 115"/>
          <p:cNvSpPr/>
          <p:nvPr/>
        </p:nvSpPr>
        <p:spPr>
          <a:xfrm rot="3600000">
            <a:off x="4104027" y="2699480"/>
            <a:ext cx="26197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8" name="矩形 117"/>
          <p:cNvSpPr/>
          <p:nvPr/>
        </p:nvSpPr>
        <p:spPr>
          <a:xfrm rot="5400000">
            <a:off x="3956371" y="2456563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9" name="椭圆 118"/>
          <p:cNvSpPr/>
          <p:nvPr/>
        </p:nvSpPr>
        <p:spPr>
          <a:xfrm rot="5400000">
            <a:off x="4354089" y="2847136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1" name="矩形 120"/>
          <p:cNvSpPr/>
          <p:nvPr/>
        </p:nvSpPr>
        <p:spPr>
          <a:xfrm rot="1800000">
            <a:off x="4220723" y="230771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" name="椭圆 121"/>
          <p:cNvSpPr/>
          <p:nvPr/>
        </p:nvSpPr>
        <p:spPr>
          <a:xfrm rot="1800000">
            <a:off x="4614868" y="2694717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4" name="矩形 123"/>
          <p:cNvSpPr/>
          <p:nvPr/>
        </p:nvSpPr>
        <p:spPr>
          <a:xfrm rot="3600000">
            <a:off x="4521988" y="230652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5" name="椭圆 124"/>
          <p:cNvSpPr/>
          <p:nvPr/>
        </p:nvSpPr>
        <p:spPr>
          <a:xfrm rot="3600000">
            <a:off x="4917919" y="2695312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7" name="矩形 126"/>
          <p:cNvSpPr/>
          <p:nvPr/>
        </p:nvSpPr>
        <p:spPr>
          <a:xfrm rot="5400000">
            <a:off x="4770859" y="2451800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8" name="椭圆 127"/>
          <p:cNvSpPr/>
          <p:nvPr/>
        </p:nvSpPr>
        <p:spPr>
          <a:xfrm rot="5400000">
            <a:off x="5168577" y="2843564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0" name="矩形 129"/>
          <p:cNvSpPr/>
          <p:nvPr/>
        </p:nvSpPr>
        <p:spPr>
          <a:xfrm rot="1800000">
            <a:off x="5024493" y="230771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1" name="椭圆 130"/>
          <p:cNvSpPr/>
          <p:nvPr/>
        </p:nvSpPr>
        <p:spPr>
          <a:xfrm rot="1800000">
            <a:off x="5418639" y="2694717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" name="矩形 132"/>
          <p:cNvSpPr/>
          <p:nvPr/>
        </p:nvSpPr>
        <p:spPr>
          <a:xfrm rot="3600000">
            <a:off x="5325759" y="230652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4" name="椭圆 133"/>
          <p:cNvSpPr/>
          <p:nvPr/>
        </p:nvSpPr>
        <p:spPr>
          <a:xfrm rot="3600000">
            <a:off x="5721690" y="2695312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6" name="矩形 135"/>
          <p:cNvSpPr/>
          <p:nvPr/>
        </p:nvSpPr>
        <p:spPr>
          <a:xfrm rot="5400000">
            <a:off x="5574630" y="2451800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7" name="椭圆 136"/>
          <p:cNvSpPr/>
          <p:nvPr/>
        </p:nvSpPr>
        <p:spPr>
          <a:xfrm rot="5400000">
            <a:off x="5972348" y="2843564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9" name="矩形 138"/>
          <p:cNvSpPr/>
          <p:nvPr/>
        </p:nvSpPr>
        <p:spPr>
          <a:xfrm rot="1800000">
            <a:off x="5836600" y="230771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0" name="椭圆 139"/>
          <p:cNvSpPr/>
          <p:nvPr/>
        </p:nvSpPr>
        <p:spPr>
          <a:xfrm rot="1800000">
            <a:off x="6230746" y="2694717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3600000">
            <a:off x="6137866" y="2306526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" name="椭圆 142"/>
          <p:cNvSpPr/>
          <p:nvPr/>
        </p:nvSpPr>
        <p:spPr>
          <a:xfrm rot="3600000">
            <a:off x="6533797" y="2695312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5" name="矩形 144"/>
          <p:cNvSpPr/>
          <p:nvPr/>
        </p:nvSpPr>
        <p:spPr>
          <a:xfrm rot="5400000">
            <a:off x="6386737" y="2451800"/>
            <a:ext cx="809725" cy="80972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6" name="椭圆 145"/>
          <p:cNvSpPr/>
          <p:nvPr/>
        </p:nvSpPr>
        <p:spPr>
          <a:xfrm rot="5400000">
            <a:off x="6784454" y="2843564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6690" name="组合 165"/>
          <p:cNvGrpSpPr/>
          <p:nvPr/>
        </p:nvGrpSpPr>
        <p:grpSpPr>
          <a:xfrm>
            <a:off x="1504571" y="4059342"/>
            <a:ext cx="924039" cy="535847"/>
            <a:chOff x="482600" y="5429250"/>
            <a:chExt cx="1231900" cy="714375"/>
          </a:xfrm>
        </p:grpSpPr>
        <p:sp>
          <p:nvSpPr>
            <p:cNvPr id="19" name="椭圆 18"/>
            <p:cNvSpPr/>
            <p:nvPr/>
          </p:nvSpPr>
          <p:spPr>
            <a:xfrm>
              <a:off x="482600" y="5429250"/>
              <a:ext cx="1231900" cy="714375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9" name="椭圆 158"/>
            <p:cNvSpPr/>
            <p:nvPr/>
          </p:nvSpPr>
          <p:spPr>
            <a:xfrm>
              <a:off x="1071563" y="5759450"/>
              <a:ext cx="36512" cy="349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8" name="椭圆 167"/>
          <p:cNvSpPr/>
          <p:nvPr/>
        </p:nvSpPr>
        <p:spPr>
          <a:xfrm rot="16200000">
            <a:off x="2076142" y="3864055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9" name="椭圆 168"/>
          <p:cNvSpPr/>
          <p:nvPr/>
        </p:nvSpPr>
        <p:spPr>
          <a:xfrm rot="16200000">
            <a:off x="2516728" y="4124834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3" name="椭圆 172"/>
          <p:cNvSpPr/>
          <p:nvPr/>
        </p:nvSpPr>
        <p:spPr>
          <a:xfrm>
            <a:off x="2627470" y="4053388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3069246" y="4299878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6" name="椭圆 175"/>
          <p:cNvSpPr/>
          <p:nvPr/>
        </p:nvSpPr>
        <p:spPr>
          <a:xfrm rot="16200000">
            <a:off x="3199040" y="3864055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7" name="椭圆 176"/>
          <p:cNvSpPr/>
          <p:nvPr/>
        </p:nvSpPr>
        <p:spPr>
          <a:xfrm rot="16200000">
            <a:off x="3640221" y="4125430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9" name="椭圆 178"/>
          <p:cNvSpPr/>
          <p:nvPr/>
        </p:nvSpPr>
        <p:spPr>
          <a:xfrm>
            <a:off x="3778946" y="4059342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0" name="椭圆 179"/>
          <p:cNvSpPr/>
          <p:nvPr/>
        </p:nvSpPr>
        <p:spPr>
          <a:xfrm>
            <a:off x="4220723" y="4307023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2" name="椭圆 181"/>
          <p:cNvSpPr/>
          <p:nvPr/>
        </p:nvSpPr>
        <p:spPr>
          <a:xfrm rot="16200000">
            <a:off x="4350516" y="3864055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3" name="椭圆 182"/>
          <p:cNvSpPr/>
          <p:nvPr/>
        </p:nvSpPr>
        <p:spPr>
          <a:xfrm rot="16200000">
            <a:off x="4791698" y="4125430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4933995" y="4053388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6" name="椭圆 185"/>
          <p:cNvSpPr/>
          <p:nvPr/>
        </p:nvSpPr>
        <p:spPr>
          <a:xfrm>
            <a:off x="5375771" y="4299878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8" name="椭圆 187"/>
          <p:cNvSpPr/>
          <p:nvPr/>
        </p:nvSpPr>
        <p:spPr>
          <a:xfrm rot="16200000">
            <a:off x="5505565" y="3856911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9" name="椭圆 188"/>
          <p:cNvSpPr/>
          <p:nvPr/>
        </p:nvSpPr>
        <p:spPr>
          <a:xfrm rot="16200000">
            <a:off x="5946746" y="4118285"/>
            <a:ext cx="26197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1" name="椭圆 190"/>
          <p:cNvSpPr/>
          <p:nvPr/>
        </p:nvSpPr>
        <p:spPr>
          <a:xfrm>
            <a:off x="6056893" y="4053388"/>
            <a:ext cx="924039" cy="535847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2" name="椭圆 191"/>
          <p:cNvSpPr/>
          <p:nvPr/>
        </p:nvSpPr>
        <p:spPr>
          <a:xfrm>
            <a:off x="6498669" y="4299878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7" name="椭圆 196"/>
          <p:cNvSpPr/>
          <p:nvPr/>
        </p:nvSpPr>
        <p:spPr>
          <a:xfrm rot="13500000">
            <a:off x="1940394" y="3754504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8" name="椭圆 197"/>
          <p:cNvSpPr/>
          <p:nvPr/>
        </p:nvSpPr>
        <p:spPr>
          <a:xfrm rot="13500000">
            <a:off x="2194029" y="4212951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0" name="椭圆 199"/>
          <p:cNvSpPr/>
          <p:nvPr/>
        </p:nvSpPr>
        <p:spPr>
          <a:xfrm rot="8100000" flipV="1">
            <a:off x="2597700" y="3756886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1" name="椭圆 200"/>
          <p:cNvSpPr/>
          <p:nvPr/>
        </p:nvSpPr>
        <p:spPr>
          <a:xfrm rot="8100000" flipV="1">
            <a:off x="2852525" y="4195090"/>
            <a:ext cx="26197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3" name="椭圆 202"/>
          <p:cNvSpPr/>
          <p:nvPr/>
        </p:nvSpPr>
        <p:spPr>
          <a:xfrm rot="13500000">
            <a:off x="3076390" y="3758076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" name="椭圆 203"/>
          <p:cNvSpPr/>
          <p:nvPr/>
        </p:nvSpPr>
        <p:spPr>
          <a:xfrm rot="13500000">
            <a:off x="3331216" y="4216524"/>
            <a:ext cx="26197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6" name="椭圆 205"/>
          <p:cNvSpPr/>
          <p:nvPr/>
        </p:nvSpPr>
        <p:spPr>
          <a:xfrm rot="8100000" flipV="1">
            <a:off x="3734888" y="3760458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7" name="椭圆 206"/>
          <p:cNvSpPr/>
          <p:nvPr/>
        </p:nvSpPr>
        <p:spPr>
          <a:xfrm rot="8100000" flipV="1">
            <a:off x="3988522" y="4198662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9" name="椭圆 208"/>
          <p:cNvSpPr/>
          <p:nvPr/>
        </p:nvSpPr>
        <p:spPr>
          <a:xfrm rot="13500000">
            <a:off x="4220723" y="3759268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0" name="椭圆 209"/>
          <p:cNvSpPr/>
          <p:nvPr/>
        </p:nvSpPr>
        <p:spPr>
          <a:xfrm rot="13500000">
            <a:off x="4475548" y="4217714"/>
            <a:ext cx="27388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2" name="椭圆 211"/>
          <p:cNvSpPr/>
          <p:nvPr/>
        </p:nvSpPr>
        <p:spPr>
          <a:xfrm rot="8100000" flipV="1">
            <a:off x="4879219" y="3760458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3" name="椭圆 212"/>
          <p:cNvSpPr/>
          <p:nvPr/>
        </p:nvSpPr>
        <p:spPr>
          <a:xfrm rot="8100000" flipV="1">
            <a:off x="5132854" y="4199853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" name="椭圆 214"/>
          <p:cNvSpPr/>
          <p:nvPr/>
        </p:nvSpPr>
        <p:spPr>
          <a:xfrm rot="13500000">
            <a:off x="5380535" y="3758076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6" name="椭圆 215"/>
          <p:cNvSpPr/>
          <p:nvPr/>
        </p:nvSpPr>
        <p:spPr>
          <a:xfrm rot="13500000">
            <a:off x="5635360" y="4216524"/>
            <a:ext cx="26197" cy="2619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8" name="椭圆 217"/>
          <p:cNvSpPr/>
          <p:nvPr/>
        </p:nvSpPr>
        <p:spPr>
          <a:xfrm rot="8100000" flipV="1">
            <a:off x="6039031" y="3760458"/>
            <a:ext cx="535847" cy="92403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9" name="椭圆 218"/>
          <p:cNvSpPr/>
          <p:nvPr/>
        </p:nvSpPr>
        <p:spPr>
          <a:xfrm rot="8100000" flipV="1">
            <a:off x="6292666" y="4198662"/>
            <a:ext cx="27388" cy="273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2" name="任意多边形 161"/>
          <p:cNvSpPr/>
          <p:nvPr/>
        </p:nvSpPr>
        <p:spPr>
          <a:xfrm>
            <a:off x="1961828" y="4121262"/>
            <a:ext cx="4558275" cy="201241"/>
          </a:xfrm>
          <a:custGeom>
            <a:avLst/>
            <a:gdLst>
              <a:gd name="connsiteX0" fmla="*/ 0 w 6076950"/>
              <a:gd name="connsiteY0" fmla="*/ 258233 h 267758"/>
              <a:gd name="connsiteX1" fmla="*/ 323850 w 6076950"/>
              <a:gd name="connsiteY1" fmla="*/ 131233 h 267758"/>
              <a:gd name="connsiteX2" fmla="*/ 762000 w 6076950"/>
              <a:gd name="connsiteY2" fmla="*/ 23283 h 267758"/>
              <a:gd name="connsiteX3" fmla="*/ 1206500 w 6076950"/>
              <a:gd name="connsiteY3" fmla="*/ 105833 h 267758"/>
              <a:gd name="connsiteX4" fmla="*/ 1504950 w 6076950"/>
              <a:gd name="connsiteY4" fmla="*/ 258233 h 267758"/>
              <a:gd name="connsiteX5" fmla="*/ 1854200 w 6076950"/>
              <a:gd name="connsiteY5" fmla="*/ 143933 h 267758"/>
              <a:gd name="connsiteX6" fmla="*/ 2260600 w 6076950"/>
              <a:gd name="connsiteY6" fmla="*/ 10583 h 267758"/>
              <a:gd name="connsiteX7" fmla="*/ 2736850 w 6076950"/>
              <a:gd name="connsiteY7" fmla="*/ 118533 h 267758"/>
              <a:gd name="connsiteX8" fmla="*/ 3035300 w 6076950"/>
              <a:gd name="connsiteY8" fmla="*/ 264583 h 267758"/>
              <a:gd name="connsiteX9" fmla="*/ 3359150 w 6076950"/>
              <a:gd name="connsiteY9" fmla="*/ 137583 h 267758"/>
              <a:gd name="connsiteX10" fmla="*/ 3797300 w 6076950"/>
              <a:gd name="connsiteY10" fmla="*/ 10583 h 267758"/>
              <a:gd name="connsiteX11" fmla="*/ 4260850 w 6076950"/>
              <a:gd name="connsiteY11" fmla="*/ 124883 h 267758"/>
              <a:gd name="connsiteX12" fmla="*/ 4572000 w 6076950"/>
              <a:gd name="connsiteY12" fmla="*/ 251883 h 267758"/>
              <a:gd name="connsiteX13" fmla="*/ 4914900 w 6076950"/>
              <a:gd name="connsiteY13" fmla="*/ 150283 h 267758"/>
              <a:gd name="connsiteX14" fmla="*/ 5340350 w 6076950"/>
              <a:gd name="connsiteY14" fmla="*/ 4233 h 267758"/>
              <a:gd name="connsiteX15" fmla="*/ 5803900 w 6076950"/>
              <a:gd name="connsiteY15" fmla="*/ 124883 h 267758"/>
              <a:gd name="connsiteX16" fmla="*/ 6076950 w 6076950"/>
              <a:gd name="connsiteY16" fmla="*/ 264583 h 267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76950" h="267758">
                <a:moveTo>
                  <a:pt x="0" y="258233"/>
                </a:moveTo>
                <a:cubicBezTo>
                  <a:pt x="98425" y="214312"/>
                  <a:pt x="196850" y="170391"/>
                  <a:pt x="323850" y="131233"/>
                </a:cubicBezTo>
                <a:cubicBezTo>
                  <a:pt x="450850" y="92075"/>
                  <a:pt x="614892" y="27516"/>
                  <a:pt x="762000" y="23283"/>
                </a:cubicBezTo>
                <a:cubicBezTo>
                  <a:pt x="909108" y="19050"/>
                  <a:pt x="1082675" y="66675"/>
                  <a:pt x="1206500" y="105833"/>
                </a:cubicBezTo>
                <a:cubicBezTo>
                  <a:pt x="1330325" y="144991"/>
                  <a:pt x="1397000" y="251883"/>
                  <a:pt x="1504950" y="258233"/>
                </a:cubicBezTo>
                <a:cubicBezTo>
                  <a:pt x="1612900" y="264583"/>
                  <a:pt x="1854200" y="143933"/>
                  <a:pt x="1854200" y="143933"/>
                </a:cubicBezTo>
                <a:cubicBezTo>
                  <a:pt x="1980142" y="102658"/>
                  <a:pt x="2113492" y="14816"/>
                  <a:pt x="2260600" y="10583"/>
                </a:cubicBezTo>
                <a:cubicBezTo>
                  <a:pt x="2407708" y="6350"/>
                  <a:pt x="2607734" y="76200"/>
                  <a:pt x="2736850" y="118533"/>
                </a:cubicBezTo>
                <a:cubicBezTo>
                  <a:pt x="2865966" y="160866"/>
                  <a:pt x="2931583" y="261408"/>
                  <a:pt x="3035300" y="264583"/>
                </a:cubicBezTo>
                <a:cubicBezTo>
                  <a:pt x="3139017" y="267758"/>
                  <a:pt x="3232150" y="179916"/>
                  <a:pt x="3359150" y="137583"/>
                </a:cubicBezTo>
                <a:cubicBezTo>
                  <a:pt x="3486150" y="95250"/>
                  <a:pt x="3647017" y="12700"/>
                  <a:pt x="3797300" y="10583"/>
                </a:cubicBezTo>
                <a:cubicBezTo>
                  <a:pt x="3947583" y="8466"/>
                  <a:pt x="4131733" y="84666"/>
                  <a:pt x="4260850" y="124883"/>
                </a:cubicBezTo>
                <a:cubicBezTo>
                  <a:pt x="4389967" y="165100"/>
                  <a:pt x="4462992" y="247650"/>
                  <a:pt x="4572000" y="251883"/>
                </a:cubicBezTo>
                <a:cubicBezTo>
                  <a:pt x="4681008" y="256116"/>
                  <a:pt x="4786842" y="191558"/>
                  <a:pt x="4914900" y="150283"/>
                </a:cubicBezTo>
                <a:cubicBezTo>
                  <a:pt x="5042958" y="109008"/>
                  <a:pt x="5192183" y="8466"/>
                  <a:pt x="5340350" y="4233"/>
                </a:cubicBezTo>
                <a:cubicBezTo>
                  <a:pt x="5488517" y="0"/>
                  <a:pt x="5681133" y="81491"/>
                  <a:pt x="5803900" y="124883"/>
                </a:cubicBezTo>
                <a:cubicBezTo>
                  <a:pt x="5926667" y="168275"/>
                  <a:pt x="6001808" y="216429"/>
                  <a:pt x="6076950" y="264583"/>
                </a:cubicBezTo>
              </a:path>
            </a:pathLst>
          </a:cu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" name="任意多边形 162"/>
          <p:cNvSpPr/>
          <p:nvPr/>
        </p:nvSpPr>
        <p:spPr>
          <a:xfrm>
            <a:off x="1938012" y="2664948"/>
            <a:ext cx="4866686" cy="202431"/>
          </a:xfrm>
          <a:custGeom>
            <a:avLst/>
            <a:gdLst>
              <a:gd name="connsiteX0" fmla="*/ 0 w 6487064"/>
              <a:gd name="connsiteY0" fmla="*/ 234350 h 270294"/>
              <a:gd name="connsiteX1" fmla="*/ 345057 w 6487064"/>
              <a:gd name="connsiteY1" fmla="*/ 35943 h 270294"/>
              <a:gd name="connsiteX2" fmla="*/ 759125 w 6487064"/>
              <a:gd name="connsiteY2" fmla="*/ 53196 h 270294"/>
              <a:gd name="connsiteX3" fmla="*/ 1095555 w 6487064"/>
              <a:gd name="connsiteY3" fmla="*/ 260229 h 270294"/>
              <a:gd name="connsiteX4" fmla="*/ 1431985 w 6487064"/>
              <a:gd name="connsiteY4" fmla="*/ 44569 h 270294"/>
              <a:gd name="connsiteX5" fmla="*/ 1820174 w 6487064"/>
              <a:gd name="connsiteY5" fmla="*/ 44569 h 270294"/>
              <a:gd name="connsiteX6" fmla="*/ 2173857 w 6487064"/>
              <a:gd name="connsiteY6" fmla="*/ 260229 h 270294"/>
              <a:gd name="connsiteX7" fmla="*/ 2510287 w 6487064"/>
              <a:gd name="connsiteY7" fmla="*/ 53196 h 270294"/>
              <a:gd name="connsiteX8" fmla="*/ 2915728 w 6487064"/>
              <a:gd name="connsiteY8" fmla="*/ 53196 h 270294"/>
              <a:gd name="connsiteX9" fmla="*/ 3252159 w 6487064"/>
              <a:gd name="connsiteY9" fmla="*/ 260229 h 270294"/>
              <a:gd name="connsiteX10" fmla="*/ 3588589 w 6487064"/>
              <a:gd name="connsiteY10" fmla="*/ 35943 h 270294"/>
              <a:gd name="connsiteX11" fmla="*/ 4002657 w 6487064"/>
              <a:gd name="connsiteY11" fmla="*/ 44569 h 270294"/>
              <a:gd name="connsiteX12" fmla="*/ 4330460 w 6487064"/>
              <a:gd name="connsiteY12" fmla="*/ 268856 h 270294"/>
              <a:gd name="connsiteX13" fmla="*/ 4666891 w 6487064"/>
              <a:gd name="connsiteY13" fmla="*/ 53196 h 270294"/>
              <a:gd name="connsiteX14" fmla="*/ 5080959 w 6487064"/>
              <a:gd name="connsiteY14" fmla="*/ 53196 h 270294"/>
              <a:gd name="connsiteX15" fmla="*/ 5417389 w 6487064"/>
              <a:gd name="connsiteY15" fmla="*/ 268856 h 270294"/>
              <a:gd name="connsiteX16" fmla="*/ 5762445 w 6487064"/>
              <a:gd name="connsiteY16" fmla="*/ 53196 h 270294"/>
              <a:gd name="connsiteX17" fmla="*/ 6150634 w 6487064"/>
              <a:gd name="connsiteY17" fmla="*/ 53196 h 270294"/>
              <a:gd name="connsiteX18" fmla="*/ 6487064 w 6487064"/>
              <a:gd name="connsiteY18" fmla="*/ 251603 h 27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87064" h="270294">
                <a:moveTo>
                  <a:pt x="0" y="234350"/>
                </a:moveTo>
                <a:cubicBezTo>
                  <a:pt x="109268" y="150242"/>
                  <a:pt x="218536" y="66135"/>
                  <a:pt x="345057" y="35943"/>
                </a:cubicBezTo>
                <a:cubicBezTo>
                  <a:pt x="471578" y="5751"/>
                  <a:pt x="634042" y="15815"/>
                  <a:pt x="759125" y="53196"/>
                </a:cubicBezTo>
                <a:cubicBezTo>
                  <a:pt x="884208" y="90577"/>
                  <a:pt x="983412" y="261667"/>
                  <a:pt x="1095555" y="260229"/>
                </a:cubicBezTo>
                <a:cubicBezTo>
                  <a:pt x="1207698" y="258791"/>
                  <a:pt x="1311215" y="80512"/>
                  <a:pt x="1431985" y="44569"/>
                </a:cubicBezTo>
                <a:cubicBezTo>
                  <a:pt x="1552755" y="8626"/>
                  <a:pt x="1696529" y="8626"/>
                  <a:pt x="1820174" y="44569"/>
                </a:cubicBezTo>
                <a:cubicBezTo>
                  <a:pt x="1943819" y="80512"/>
                  <a:pt x="2058838" y="258791"/>
                  <a:pt x="2173857" y="260229"/>
                </a:cubicBezTo>
                <a:cubicBezTo>
                  <a:pt x="2288876" y="261667"/>
                  <a:pt x="2386642" y="87701"/>
                  <a:pt x="2510287" y="53196"/>
                </a:cubicBezTo>
                <a:cubicBezTo>
                  <a:pt x="2633932" y="18691"/>
                  <a:pt x="2792083" y="18691"/>
                  <a:pt x="2915728" y="53196"/>
                </a:cubicBezTo>
                <a:cubicBezTo>
                  <a:pt x="3039373" y="87701"/>
                  <a:pt x="3140016" y="263104"/>
                  <a:pt x="3252159" y="260229"/>
                </a:cubicBezTo>
                <a:cubicBezTo>
                  <a:pt x="3364302" y="257354"/>
                  <a:pt x="3463506" y="71886"/>
                  <a:pt x="3588589" y="35943"/>
                </a:cubicBezTo>
                <a:cubicBezTo>
                  <a:pt x="3713672" y="0"/>
                  <a:pt x="3879012" y="5750"/>
                  <a:pt x="4002657" y="44569"/>
                </a:cubicBezTo>
                <a:cubicBezTo>
                  <a:pt x="4126302" y="83388"/>
                  <a:pt x="4219754" y="267418"/>
                  <a:pt x="4330460" y="268856"/>
                </a:cubicBezTo>
                <a:cubicBezTo>
                  <a:pt x="4441166" y="270294"/>
                  <a:pt x="4541808" y="89139"/>
                  <a:pt x="4666891" y="53196"/>
                </a:cubicBezTo>
                <a:cubicBezTo>
                  <a:pt x="4791974" y="17253"/>
                  <a:pt x="4955876" y="17253"/>
                  <a:pt x="5080959" y="53196"/>
                </a:cubicBezTo>
                <a:cubicBezTo>
                  <a:pt x="5206042" y="89139"/>
                  <a:pt x="5303808" y="268856"/>
                  <a:pt x="5417389" y="268856"/>
                </a:cubicBezTo>
                <a:cubicBezTo>
                  <a:pt x="5530970" y="268856"/>
                  <a:pt x="5640237" y="89139"/>
                  <a:pt x="5762445" y="53196"/>
                </a:cubicBezTo>
                <a:cubicBezTo>
                  <a:pt x="5884653" y="17253"/>
                  <a:pt x="6029864" y="20128"/>
                  <a:pt x="6150634" y="53196"/>
                </a:cubicBezTo>
                <a:cubicBezTo>
                  <a:pt x="6271404" y="86264"/>
                  <a:pt x="6379234" y="168933"/>
                  <a:pt x="6487064" y="251603"/>
                </a:cubicBezTo>
              </a:path>
            </a:pathLst>
          </a:cu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4" name="图片 163" descr="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7523" y="358423"/>
            <a:ext cx="1879038" cy="103597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90379E-6 L 0.70868 -3.90379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1483E-6 L 0.70868 -3.31483E-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5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00"/>
                            </p:stCondLst>
                            <p:childTnLst>
                              <p:par>
                                <p:cTn id="15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000"/>
                            </p:stCondLst>
                            <p:childTnLst>
                              <p:par>
                                <p:cTn id="167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500"/>
                            </p:stCondLst>
                            <p:childTnLst>
                              <p:par>
                                <p:cTn id="17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0"/>
                            </p:stCondLst>
                            <p:childTnLst>
                              <p:par>
                                <p:cTn id="17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500"/>
                            </p:stCondLst>
                            <p:childTnLst>
                              <p:par>
                                <p:cTn id="17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6000"/>
                            </p:stCondLst>
                            <p:childTnLst>
                              <p:par>
                                <p:cTn id="18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000"/>
                            </p:stCondLst>
                            <p:childTnLst>
                              <p:par>
                                <p:cTn id="191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500"/>
                            </p:stCondLst>
                            <p:childTnLst>
                              <p:par>
                                <p:cTn id="19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9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8500"/>
                            </p:stCondLst>
                            <p:childTnLst>
                              <p:par>
                                <p:cTn id="20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9000"/>
                            </p:stCondLst>
                            <p:childTnLst>
                              <p:par>
                                <p:cTn id="207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9500"/>
                            </p:stCondLst>
                            <p:childTnLst>
                              <p:par>
                                <p:cTn id="2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2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1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2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9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3500"/>
                            </p:stCondLst>
                            <p:childTnLst>
                              <p:par>
                                <p:cTn id="24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7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2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5500"/>
                            </p:stCondLst>
                            <p:childTnLst>
                              <p:par>
                                <p:cTn id="25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6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6500"/>
                            </p:stCondLst>
                            <p:childTnLst>
                              <p:par>
                                <p:cTn id="26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00"/>
                            </p:stCondLst>
                            <p:childTnLst>
                              <p:par>
                                <p:cTn id="2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00"/>
                            </p:stCondLst>
                            <p:childTnLst>
                              <p:par>
                                <p:cTn id="290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100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100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150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500"/>
                            </p:stCondLst>
                            <p:childTnLst>
                              <p:par>
                                <p:cTn id="306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2000"/>
                            </p:stCondLst>
                            <p:childTnLst>
                              <p:par>
                                <p:cTn id="3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2000"/>
                            </p:stCondLst>
                            <p:childTnLst>
                              <p:par>
                                <p:cTn id="314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50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300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30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38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400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400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450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4500"/>
                            </p:stCondLst>
                            <p:childTnLst>
                              <p:par>
                                <p:cTn id="354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5000"/>
                            </p:stCondLst>
                            <p:childTnLst>
                              <p:par>
                                <p:cTn id="3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5000"/>
                            </p:stCondLst>
                            <p:childTnLst>
                              <p:par>
                                <p:cTn id="362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5500"/>
                            </p:stCondLst>
                            <p:childTnLst>
                              <p:par>
                                <p:cTn id="3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5500"/>
                            </p:stCondLst>
                            <p:childTnLst>
                              <p:par>
                                <p:cTn id="370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6000"/>
                            </p:stCondLst>
                            <p:childTnLst>
                              <p:par>
                                <p:cTn id="3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6000"/>
                            </p:stCondLst>
                            <p:childTnLst>
                              <p:par>
                                <p:cTn id="378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6500"/>
                            </p:stCondLst>
                            <p:childTnLst>
                              <p:par>
                                <p:cTn id="3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6500"/>
                            </p:stCondLst>
                            <p:childTnLst>
                              <p:par>
                                <p:cTn id="386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7000"/>
                            </p:stCondLst>
                            <p:childTnLst>
                              <p:par>
                                <p:cTn id="3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7000"/>
                            </p:stCondLst>
                            <p:childTnLst>
                              <p:par>
                                <p:cTn id="394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7500"/>
                            </p:stCondLst>
                            <p:childTnLst>
                              <p:par>
                                <p:cTn id="3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bldLvl="0" animBg="1"/>
      <p:bldP spid="94" grpId="1" bldLvl="0" animBg="1"/>
      <p:bldP spid="95" grpId="0" bldLvl="0" animBg="1"/>
      <p:bldP spid="97" grpId="0" bldLvl="0" animBg="1"/>
      <p:bldP spid="97" grpId="1" bldLvl="0" animBg="1"/>
      <p:bldP spid="98" grpId="0" bldLvl="0" animBg="1"/>
      <p:bldP spid="100" grpId="0" bldLvl="0" animBg="1"/>
      <p:bldP spid="100" grpId="1" bldLvl="0" animBg="1"/>
      <p:bldP spid="101" grpId="0" bldLvl="0" animBg="1"/>
      <p:bldP spid="103" grpId="0" bldLvl="0" animBg="1"/>
      <p:bldP spid="103" grpId="1" bldLvl="0" animBg="1"/>
      <p:bldP spid="104" grpId="0" bldLvl="0" animBg="1"/>
      <p:bldP spid="106" grpId="0" bldLvl="0" animBg="1"/>
      <p:bldP spid="106" grpId="1" bldLvl="0" animBg="1"/>
      <p:bldP spid="107" grpId="0" bldLvl="0" animBg="1"/>
      <p:bldP spid="109" grpId="0" bldLvl="0" animBg="1"/>
      <p:bldP spid="109" grpId="1" bldLvl="0" animBg="1"/>
      <p:bldP spid="110" grpId="0" bldLvl="0" animBg="1"/>
      <p:bldP spid="112" grpId="0" bldLvl="0" animBg="1"/>
      <p:bldP spid="112" grpId="1" bldLvl="0" animBg="1"/>
      <p:bldP spid="113" grpId="0" bldLvl="0" animBg="1"/>
      <p:bldP spid="115" grpId="0" bldLvl="0" animBg="1"/>
      <p:bldP spid="115" grpId="1" bldLvl="0" animBg="1"/>
      <p:bldP spid="116" grpId="0" bldLvl="0" animBg="1"/>
      <p:bldP spid="118" grpId="0" bldLvl="0" animBg="1"/>
      <p:bldP spid="118" grpId="1" bldLvl="0" animBg="1"/>
      <p:bldP spid="119" grpId="0" bldLvl="0" animBg="1"/>
      <p:bldP spid="121" grpId="0" bldLvl="0" animBg="1"/>
      <p:bldP spid="121" grpId="1" bldLvl="0" animBg="1"/>
      <p:bldP spid="122" grpId="0" bldLvl="0" animBg="1"/>
      <p:bldP spid="124" grpId="0" bldLvl="0" animBg="1"/>
      <p:bldP spid="124" grpId="1" bldLvl="0" animBg="1"/>
      <p:bldP spid="125" grpId="0" bldLvl="0" animBg="1"/>
      <p:bldP spid="127" grpId="0" bldLvl="0" animBg="1"/>
      <p:bldP spid="127" grpId="1" bldLvl="0" animBg="1"/>
      <p:bldP spid="128" grpId="0" bldLvl="0" animBg="1"/>
      <p:bldP spid="130" grpId="0" bldLvl="0" animBg="1"/>
      <p:bldP spid="130" grpId="1" bldLvl="0" animBg="1"/>
      <p:bldP spid="131" grpId="0" bldLvl="0" animBg="1"/>
      <p:bldP spid="133" grpId="0" bldLvl="0" animBg="1"/>
      <p:bldP spid="133" grpId="1" bldLvl="0" animBg="1"/>
      <p:bldP spid="134" grpId="0" bldLvl="0" animBg="1"/>
      <p:bldP spid="136" grpId="0" bldLvl="0" animBg="1"/>
      <p:bldP spid="136" grpId="1" bldLvl="0" animBg="1"/>
      <p:bldP spid="137" grpId="0" bldLvl="0" animBg="1"/>
      <p:bldP spid="139" grpId="0" bldLvl="0" animBg="1"/>
      <p:bldP spid="139" grpId="1" bldLvl="0" animBg="1"/>
      <p:bldP spid="140" grpId="0" bldLvl="0" animBg="1"/>
      <p:bldP spid="142" grpId="0" bldLvl="0" animBg="1"/>
      <p:bldP spid="142" grpId="1" bldLvl="0" animBg="1"/>
      <p:bldP spid="143" grpId="0" bldLvl="0" animBg="1"/>
      <p:bldP spid="145" grpId="0" bldLvl="0" animBg="1"/>
      <p:bldP spid="146" grpId="0" bldLvl="0" animBg="1"/>
      <p:bldP spid="168" grpId="0" bldLvl="0" animBg="1"/>
      <p:bldP spid="168" grpId="1" bldLvl="0" animBg="1"/>
      <p:bldP spid="169" grpId="0" bldLvl="0" animBg="1"/>
      <p:bldP spid="173" grpId="0" bldLvl="0" animBg="1"/>
      <p:bldP spid="173" grpId="1" bldLvl="0" animBg="1"/>
      <p:bldP spid="174" grpId="0" bldLvl="0" animBg="1"/>
      <p:bldP spid="176" grpId="0" bldLvl="0" animBg="1"/>
      <p:bldP spid="176" grpId="1" bldLvl="0" animBg="1"/>
      <p:bldP spid="177" grpId="0" bldLvl="0" animBg="1"/>
      <p:bldP spid="179" grpId="0" bldLvl="0" animBg="1"/>
      <p:bldP spid="179" grpId="1" bldLvl="0" animBg="1"/>
      <p:bldP spid="180" grpId="0" bldLvl="0" animBg="1"/>
      <p:bldP spid="182" grpId="0" bldLvl="0" animBg="1"/>
      <p:bldP spid="182" grpId="1" bldLvl="0" animBg="1"/>
      <p:bldP spid="183" grpId="0" bldLvl="0" animBg="1"/>
      <p:bldP spid="185" grpId="0" bldLvl="0" animBg="1"/>
      <p:bldP spid="185" grpId="1" bldLvl="0" animBg="1"/>
      <p:bldP spid="186" grpId="0" bldLvl="0" animBg="1"/>
      <p:bldP spid="188" grpId="0" bldLvl="0" animBg="1"/>
      <p:bldP spid="188" grpId="1" bldLvl="0" animBg="1"/>
      <p:bldP spid="189" grpId="0" bldLvl="0" animBg="1"/>
      <p:bldP spid="191" grpId="0" bldLvl="0" animBg="1"/>
      <p:bldP spid="192" grpId="0" bldLvl="0" animBg="1"/>
      <p:bldP spid="197" grpId="0" bldLvl="0" animBg="1"/>
      <p:bldP spid="197" grpId="1" bldLvl="0" animBg="1"/>
      <p:bldP spid="198" grpId="0" bldLvl="0" animBg="1"/>
      <p:bldP spid="200" grpId="0" bldLvl="0" animBg="1"/>
      <p:bldP spid="200" grpId="1" bldLvl="0" animBg="1"/>
      <p:bldP spid="201" grpId="0" bldLvl="0" animBg="1"/>
      <p:bldP spid="203" grpId="0" bldLvl="0" animBg="1"/>
      <p:bldP spid="203" grpId="1" bldLvl="0" animBg="1"/>
      <p:bldP spid="204" grpId="0" bldLvl="0" animBg="1"/>
      <p:bldP spid="206" grpId="0" bldLvl="0" animBg="1"/>
      <p:bldP spid="206" grpId="1" bldLvl="0" animBg="1"/>
      <p:bldP spid="207" grpId="0" bldLvl="0" animBg="1"/>
      <p:bldP spid="209" grpId="0" bldLvl="0" animBg="1"/>
      <p:bldP spid="209" grpId="1" bldLvl="0" animBg="1"/>
      <p:bldP spid="210" grpId="0" bldLvl="0" animBg="1"/>
      <p:bldP spid="212" grpId="0" bldLvl="0" animBg="1"/>
      <p:bldP spid="212" grpId="1" bldLvl="0" animBg="1"/>
      <p:bldP spid="213" grpId="0" bldLvl="0" animBg="1"/>
      <p:bldP spid="215" grpId="0" bldLvl="0" animBg="1"/>
      <p:bldP spid="215" grpId="1" bldLvl="0" animBg="1"/>
      <p:bldP spid="216" grpId="0" bldLvl="0" animBg="1"/>
      <p:bldP spid="218" grpId="0" bldLvl="0" animBg="1"/>
      <p:bldP spid="218" grpId="1" bldLvl="0" animBg="1"/>
      <p:bldP spid="219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7651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7652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7653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7654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7655" name="图片 12" descr="16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3518" y="535847"/>
            <a:ext cx="4661872" cy="40367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2" name="AutoShape 30"/>
          <p:cNvSpPr/>
          <p:nvPr/>
        </p:nvSpPr>
        <p:spPr>
          <a:xfrm>
            <a:off x="6279567" y="3192460"/>
            <a:ext cx="1619450" cy="1400348"/>
          </a:xfrm>
          <a:prstGeom prst="hexagon">
            <a:avLst>
              <a:gd name="adj" fmla="val 28911"/>
              <a:gd name="vf" fmla="val 115470"/>
            </a:avLst>
          </a:prstGeom>
          <a:solidFill>
            <a:srgbClr val="FCFF7D"/>
          </a:solidFill>
          <a:ln w="22225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6633" name="AutoShape 22"/>
          <p:cNvSpPr/>
          <p:nvPr/>
        </p:nvSpPr>
        <p:spPr>
          <a:xfrm>
            <a:off x="4625585" y="3179361"/>
            <a:ext cx="1458695" cy="1428926"/>
          </a:xfrm>
          <a:prstGeom prst="pentagon">
            <a:avLst/>
          </a:prstGeom>
          <a:solidFill>
            <a:srgbClr val="FCFF7D"/>
          </a:solidFill>
          <a:ln w="22225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6634" name="Rectangle 16"/>
          <p:cNvSpPr/>
          <p:nvPr/>
        </p:nvSpPr>
        <p:spPr>
          <a:xfrm>
            <a:off x="3071627" y="3302011"/>
            <a:ext cx="1350335" cy="1297941"/>
          </a:xfrm>
          <a:prstGeom prst="rect">
            <a:avLst/>
          </a:prstGeom>
          <a:solidFill>
            <a:srgbClr val="FCFF7D"/>
          </a:solidFill>
          <a:ln w="22225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6635" name="AutoShape 9"/>
          <p:cNvSpPr/>
          <p:nvPr/>
        </p:nvSpPr>
        <p:spPr>
          <a:xfrm>
            <a:off x="1249746" y="3247236"/>
            <a:ext cx="1567056" cy="1355099"/>
          </a:xfrm>
          <a:prstGeom prst="triangle">
            <a:avLst>
              <a:gd name="adj" fmla="val 50000"/>
            </a:avLst>
          </a:prstGeom>
          <a:solidFill>
            <a:srgbClr val="FCFF7D"/>
          </a:solidFill>
          <a:ln w="22225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0" name="Line 31"/>
          <p:cNvSpPr/>
          <p:nvPr/>
        </p:nvSpPr>
        <p:spPr>
          <a:xfrm>
            <a:off x="6677285" y="3188887"/>
            <a:ext cx="810916" cy="1403921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1" name="Line 33"/>
          <p:cNvSpPr/>
          <p:nvPr/>
        </p:nvSpPr>
        <p:spPr>
          <a:xfrm>
            <a:off x="6279567" y="3893824"/>
            <a:ext cx="1619450" cy="0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2" name="Line 34"/>
          <p:cNvSpPr/>
          <p:nvPr/>
        </p:nvSpPr>
        <p:spPr>
          <a:xfrm flipV="1">
            <a:off x="6657042" y="3192460"/>
            <a:ext cx="810915" cy="1403920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3" name="Line 24"/>
          <p:cNvSpPr/>
          <p:nvPr/>
        </p:nvSpPr>
        <p:spPr>
          <a:xfrm flipV="1">
            <a:off x="5349574" y="3168645"/>
            <a:ext cx="0" cy="810915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4" name="Line 25"/>
          <p:cNvSpPr/>
          <p:nvPr/>
        </p:nvSpPr>
        <p:spPr>
          <a:xfrm flipV="1">
            <a:off x="5328141" y="3719972"/>
            <a:ext cx="756140" cy="270306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5" name="Line 27"/>
          <p:cNvSpPr/>
          <p:nvPr/>
        </p:nvSpPr>
        <p:spPr>
          <a:xfrm>
            <a:off x="5338857" y="3990277"/>
            <a:ext cx="432251" cy="594195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6" name="Line 18"/>
          <p:cNvSpPr/>
          <p:nvPr/>
        </p:nvSpPr>
        <p:spPr>
          <a:xfrm flipV="1">
            <a:off x="3071627" y="3306774"/>
            <a:ext cx="1350335" cy="1295560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7" name="Line 19"/>
          <p:cNvSpPr/>
          <p:nvPr/>
        </p:nvSpPr>
        <p:spPr>
          <a:xfrm>
            <a:off x="3071627" y="3306774"/>
            <a:ext cx="1350335" cy="1295560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8" name="Line 13"/>
          <p:cNvSpPr/>
          <p:nvPr/>
        </p:nvSpPr>
        <p:spPr>
          <a:xfrm flipH="1">
            <a:off x="1249746" y="4171275"/>
            <a:ext cx="756141" cy="431059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9" name="Line 12"/>
          <p:cNvSpPr/>
          <p:nvPr/>
        </p:nvSpPr>
        <p:spPr>
          <a:xfrm>
            <a:off x="2016603" y="4160557"/>
            <a:ext cx="809725" cy="431059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0" name="Line 11"/>
          <p:cNvSpPr/>
          <p:nvPr/>
        </p:nvSpPr>
        <p:spPr>
          <a:xfrm flipV="1">
            <a:off x="2027321" y="3230565"/>
            <a:ext cx="0" cy="918085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27671" name="Oval 4"/>
          <p:cNvSpPr/>
          <p:nvPr/>
        </p:nvSpPr>
        <p:spPr>
          <a:xfrm>
            <a:off x="3782519" y="1125280"/>
            <a:ext cx="1458695" cy="1386059"/>
          </a:xfrm>
          <a:prstGeom prst="ellipse">
            <a:avLst/>
          </a:prstGeom>
          <a:solidFill>
            <a:srgbClr val="FCFF7D"/>
          </a:solidFill>
          <a:ln w="22225" cap="flat" cmpd="sng">
            <a:solidFill>
              <a:srgbClr val="CC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6648" name="Line 6"/>
          <p:cNvSpPr/>
          <p:nvPr/>
        </p:nvSpPr>
        <p:spPr>
          <a:xfrm flipV="1">
            <a:off x="4551757" y="1214587"/>
            <a:ext cx="329843" cy="600149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3" name="Line 26"/>
          <p:cNvSpPr/>
          <p:nvPr/>
        </p:nvSpPr>
        <p:spPr>
          <a:xfrm flipH="1" flipV="1">
            <a:off x="4625585" y="3719972"/>
            <a:ext cx="702555" cy="270306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4" name="Line 28"/>
          <p:cNvSpPr/>
          <p:nvPr/>
        </p:nvSpPr>
        <p:spPr>
          <a:xfrm flipH="1">
            <a:off x="4917324" y="3990277"/>
            <a:ext cx="432251" cy="594195"/>
          </a:xfrm>
          <a:prstGeom prst="line">
            <a:avLst/>
          </a:prstGeom>
          <a:ln w="22225" cap="flat" cmpd="sng">
            <a:solidFill>
              <a:srgbClr val="CC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5" name="Oval 39"/>
          <p:cNvSpPr/>
          <p:nvPr/>
        </p:nvSpPr>
        <p:spPr>
          <a:xfrm>
            <a:off x="3727743" y="3933120"/>
            <a:ext cx="54776" cy="53584"/>
          </a:xfrm>
          <a:prstGeom prst="ellipse">
            <a:avLst/>
          </a:prstGeom>
          <a:solidFill>
            <a:srgbClr val="CC0000"/>
          </a:solidFill>
          <a:ln w="22225">
            <a:noFill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6" name="Oval 41"/>
          <p:cNvSpPr/>
          <p:nvPr/>
        </p:nvSpPr>
        <p:spPr>
          <a:xfrm>
            <a:off x="7042852" y="3853338"/>
            <a:ext cx="54776" cy="53585"/>
          </a:xfrm>
          <a:prstGeom prst="ellipse">
            <a:avLst/>
          </a:prstGeom>
          <a:solidFill>
            <a:srgbClr val="CC0000"/>
          </a:solidFill>
          <a:ln w="22225">
            <a:noFill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7" name="Oval 42"/>
          <p:cNvSpPr/>
          <p:nvPr/>
        </p:nvSpPr>
        <p:spPr>
          <a:xfrm>
            <a:off x="5323378" y="3955745"/>
            <a:ext cx="54776" cy="53585"/>
          </a:xfrm>
          <a:prstGeom prst="ellipse">
            <a:avLst/>
          </a:prstGeom>
          <a:solidFill>
            <a:srgbClr val="CC0000"/>
          </a:solidFill>
          <a:ln w="22225">
            <a:noFill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8" name="Oval 43"/>
          <p:cNvSpPr/>
          <p:nvPr/>
        </p:nvSpPr>
        <p:spPr>
          <a:xfrm>
            <a:off x="1998742" y="4136742"/>
            <a:ext cx="54776" cy="53585"/>
          </a:xfrm>
          <a:prstGeom prst="ellipse">
            <a:avLst/>
          </a:prstGeom>
          <a:solidFill>
            <a:srgbClr val="CC0000"/>
          </a:solidFill>
          <a:ln w="22225">
            <a:noFill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9" name="Oval 44"/>
          <p:cNvSpPr/>
          <p:nvPr/>
        </p:nvSpPr>
        <p:spPr>
          <a:xfrm>
            <a:off x="4519606" y="1800447"/>
            <a:ext cx="54776" cy="53585"/>
          </a:xfrm>
          <a:prstGeom prst="ellipse">
            <a:avLst/>
          </a:prstGeom>
          <a:solidFill>
            <a:srgbClr val="CC0000"/>
          </a:solidFill>
          <a:ln w="22225">
            <a:noFill/>
          </a:ln>
        </p:spPr>
        <p:txBody>
          <a:bodyPr wrap="none"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32" name="图片 31" descr="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571" y="2511339"/>
            <a:ext cx="6139620" cy="19850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1732009" y="3215084"/>
            <a:ext cx="5537090" cy="1060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100" dirty="0">
                <a:latin typeface="楷体_GB2312" pitchFamily="49" charset="-122"/>
                <a:ea typeface="楷体_GB2312" pitchFamily="49" charset="-122"/>
              </a:rPr>
              <a:t>      人们很早就认识了圆。在我国古代名著</a:t>
            </a:r>
            <a:r>
              <a:rPr lang="en-US" altLang="zh-CN" sz="2100" dirty="0"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100" dirty="0">
                <a:latin typeface="楷体_GB2312" pitchFamily="49" charset="-122"/>
                <a:ea typeface="楷体_GB2312" pitchFamily="49" charset="-122"/>
              </a:rPr>
              <a:t>墨经</a:t>
            </a:r>
            <a:r>
              <a:rPr lang="en-US" altLang="zh-CN" sz="2100" dirty="0"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100" dirty="0">
                <a:latin typeface="楷体_GB2312" pitchFamily="49" charset="-122"/>
                <a:ea typeface="楷体_GB2312" pitchFamily="49" charset="-122"/>
              </a:rPr>
              <a:t>中就有这样的记载：</a:t>
            </a:r>
            <a:r>
              <a:rPr lang="zh-CN" altLang="en-US" sz="2100" b="1" dirty="0">
                <a:latin typeface="楷体_GB2312" pitchFamily="49" charset="-122"/>
                <a:ea typeface="楷体_GB2312" pitchFamily="49" charset="-122"/>
              </a:rPr>
              <a:t>圆，一中同长也</a:t>
            </a:r>
            <a:r>
              <a:rPr lang="zh-CN" altLang="en-US" sz="2100" dirty="0"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1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 bldLvl="0" animBg="1"/>
      <p:bldP spid="26633" grpId="0" bldLvl="0" animBg="1"/>
      <p:bldP spid="26634" grpId="0" bldLvl="0" animBg="1"/>
      <p:bldP spid="26635" grpId="0" bldLvl="0" animBg="1"/>
      <p:bldP spid="35" grpId="0" bldLvl="0" animBg="1"/>
      <p:bldP spid="35" grpId="1" bldLvl="0" animBg="1"/>
      <p:bldP spid="36" grpId="0" bldLvl="0" animBg="1"/>
      <p:bldP spid="36" grpId="1" bldLvl="0" animBg="1"/>
      <p:bldP spid="37" grpId="0" bldLvl="0" animBg="1"/>
      <p:bldP spid="37" grpId="1" bldLvl="0" animBg="1"/>
      <p:bldP spid="38" grpId="0" bldLvl="0" animBg="1"/>
      <p:bldP spid="38" grpId="1" bldLvl="0" animBg="1"/>
      <p:bldP spid="39" grpId="0" bldLvl="0" animBg="1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8675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8676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8677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8678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8679" name="图片 7" descr="1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2763" y="643017"/>
            <a:ext cx="1344382" cy="5941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0" name="TextBox 42"/>
          <p:cNvSpPr txBox="1"/>
          <p:nvPr/>
        </p:nvSpPr>
        <p:spPr>
          <a:xfrm>
            <a:off x="1661753" y="1237212"/>
            <a:ext cx="5976485" cy="2030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2100" dirty="0">
                <a:latin typeface="Arial" panose="020B0604020202020204" pitchFamily="34" charset="0"/>
              </a:rPr>
              <a:t>4.</a:t>
            </a:r>
            <a:r>
              <a:rPr lang="zh-CN" altLang="en-US" sz="2100" dirty="0">
                <a:latin typeface="Arial" panose="020B0604020202020204" pitchFamily="34" charset="0"/>
              </a:rPr>
              <a:t>淘气设计了</a:t>
            </a:r>
            <a:r>
              <a:rPr lang="en-US" altLang="zh-CN" sz="2100" dirty="0">
                <a:latin typeface="Arial" panose="020B0604020202020204" pitchFamily="34" charset="0"/>
              </a:rPr>
              <a:t>4</a:t>
            </a:r>
            <a:r>
              <a:rPr lang="zh-CN" altLang="en-US" sz="2100" dirty="0">
                <a:latin typeface="Arial" panose="020B0604020202020204" pitchFamily="34" charset="0"/>
              </a:rPr>
              <a:t>种自行车的车轮，骑上这样的自行</a:t>
            </a:r>
            <a:endParaRPr lang="en-US" altLang="zh-CN" sz="21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dirty="0">
                <a:latin typeface="Arial" panose="020B0604020202020204" pitchFamily="34" charset="0"/>
              </a:rPr>
              <a:t>   </a:t>
            </a:r>
            <a:r>
              <a:rPr lang="zh-CN" altLang="en-US" sz="2100" dirty="0">
                <a:latin typeface="Arial" panose="020B0604020202020204" pitchFamily="34" charset="0"/>
              </a:rPr>
              <a:t>车会怎样？用硬纸板做成下面的图形，试着滚一</a:t>
            </a:r>
            <a:endParaRPr lang="en-US" altLang="zh-CN" sz="21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dirty="0">
                <a:latin typeface="Arial" panose="020B0604020202020204" pitchFamily="34" charset="0"/>
              </a:rPr>
              <a:t>   </a:t>
            </a:r>
            <a:r>
              <a:rPr lang="zh-CN" altLang="en-US" sz="2100" dirty="0">
                <a:latin typeface="Arial" panose="020B0604020202020204" pitchFamily="34" charset="0"/>
              </a:rPr>
              <a:t>滚，并与同伴交流。</a:t>
            </a:r>
            <a:endParaRPr lang="zh-CN" altLang="en-US" sz="2100" dirty="0">
              <a:latin typeface="Arial" panose="020B0604020202020204" pitchFamily="34" charset="0"/>
            </a:endParaRPr>
          </a:p>
        </p:txBody>
      </p:sp>
      <p:pic>
        <p:nvPicPr>
          <p:cNvPr id="28681" name="图片 43" descr="3.png"/>
          <p:cNvPicPr>
            <a:picLocks noChangeAspect="1"/>
          </p:cNvPicPr>
          <p:nvPr/>
        </p:nvPicPr>
        <p:blipFill>
          <a:blip r:embed="rId2"/>
          <a:srcRect l="7304" t="19501" r="4654"/>
          <a:stretch>
            <a:fillRect/>
          </a:stretch>
        </p:blipFill>
        <p:spPr>
          <a:xfrm>
            <a:off x="1516479" y="2698289"/>
            <a:ext cx="6377775" cy="180282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9699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9700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9701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9702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29703" name="图片 7" descr="1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2763" y="643017"/>
            <a:ext cx="1344382" cy="5941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4" name="TextBox 7"/>
          <p:cNvSpPr txBox="1"/>
          <p:nvPr/>
        </p:nvSpPr>
        <p:spPr>
          <a:xfrm>
            <a:off x="1661753" y="1237212"/>
            <a:ext cx="1575392" cy="575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2100" dirty="0">
                <a:latin typeface="Arial" panose="020B0604020202020204" pitchFamily="34" charset="0"/>
              </a:rPr>
              <a:t>5.</a:t>
            </a:r>
            <a:r>
              <a:rPr lang="zh-CN" altLang="en-US" sz="2100" dirty="0">
                <a:latin typeface="Arial" panose="020B0604020202020204" pitchFamily="34" charset="0"/>
              </a:rPr>
              <a:t>填一填。</a:t>
            </a:r>
            <a:endParaRPr lang="zh-CN" altLang="en-US" sz="2100" dirty="0">
              <a:latin typeface="Arial" panose="020B0604020202020204" pitchFamily="34" charset="0"/>
            </a:endParaRPr>
          </a:p>
        </p:txBody>
      </p:sp>
      <p:pic>
        <p:nvPicPr>
          <p:cNvPr id="29705" name="图片 8" descr="22.png"/>
          <p:cNvPicPr>
            <a:picLocks noChangeAspect="1"/>
          </p:cNvPicPr>
          <p:nvPr/>
        </p:nvPicPr>
        <p:blipFill>
          <a:blip r:embed="rId2"/>
          <a:srcRect t="9055"/>
          <a:stretch>
            <a:fillRect/>
          </a:stretch>
        </p:blipFill>
        <p:spPr>
          <a:xfrm>
            <a:off x="1302140" y="1661127"/>
            <a:ext cx="6699283" cy="270543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2303580" y="3637809"/>
            <a:ext cx="64301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en-US" altLang="zh-CN" kern="1200" cap="none" spc="-300" normalizeH="0" baseline="0" noProof="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8cm</a:t>
            </a:r>
            <a:endParaRPr kumimoji="0" lang="zh-CN" altLang="en-US" kern="1200" cap="none" spc="-300" normalizeH="0" baseline="0" noProof="0" dirty="0">
              <a:solidFill>
                <a:srgbClr val="7030A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83436" y="3338925"/>
            <a:ext cx="64301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en-US" altLang="zh-CN" kern="1200" cap="none" spc="-300" normalizeH="0" baseline="0" noProof="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4cm</a:t>
            </a:r>
            <a:endParaRPr kumimoji="0" lang="zh-CN" altLang="en-US" kern="1200" cap="none" spc="-300" normalizeH="0" baseline="0" noProof="0" dirty="0">
              <a:solidFill>
                <a:srgbClr val="7030A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8247" y="3338925"/>
            <a:ext cx="64301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en-US" altLang="zh-CN" kern="1200" cap="none" spc="-300" normalizeH="0" baseline="0" noProof="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3cm</a:t>
            </a:r>
            <a:endParaRPr kumimoji="0" lang="zh-CN" altLang="en-US" kern="1200" cap="none" spc="-300" normalizeH="0" baseline="0" noProof="0" dirty="0">
              <a:solidFill>
                <a:srgbClr val="7030A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7200" y="3637809"/>
            <a:ext cx="64301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en-US" altLang="zh-CN" kern="1200" cap="none" spc="-300" normalizeH="0" baseline="0" noProof="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6cm</a:t>
            </a:r>
            <a:endParaRPr kumimoji="0" lang="zh-CN" altLang="en-US" kern="1200" cap="none" spc="-300" normalizeH="0" baseline="0" noProof="0" dirty="0">
              <a:solidFill>
                <a:srgbClr val="7030A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8818" y="3338925"/>
            <a:ext cx="64301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en-US" altLang="zh-CN" kern="1200" cap="none" spc="-300" normalizeH="0" baseline="0" noProof="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4cm</a:t>
            </a:r>
            <a:endParaRPr kumimoji="0" lang="zh-CN" altLang="en-US" kern="1200" cap="none" spc="-300" normalizeH="0" baseline="0" noProof="0" dirty="0">
              <a:solidFill>
                <a:srgbClr val="7030A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34343" y="3625901"/>
            <a:ext cx="64301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en-US" altLang="zh-CN" kern="1200" cap="none" spc="-300" normalizeH="0" baseline="0" noProof="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2cm</a:t>
            </a:r>
            <a:endParaRPr kumimoji="0" lang="zh-CN" altLang="en-US" kern="1200" cap="none" spc="-300" normalizeH="0" baseline="0" noProof="0" dirty="0">
              <a:solidFill>
                <a:srgbClr val="7030A0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0723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0724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0725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0726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30727" name="图片 7" descr="1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2763" y="643017"/>
            <a:ext cx="1344382" cy="5941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8" name="图片 7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332" y="1446788"/>
            <a:ext cx="5947906" cy="37747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6" name="图片 10" descr="2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6916" y="2126719"/>
            <a:ext cx="2456563" cy="230057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7" name="Oval 20"/>
          <p:cNvSpPr/>
          <p:nvPr/>
        </p:nvSpPr>
        <p:spPr>
          <a:xfrm>
            <a:off x="7542976" y="4496355"/>
            <a:ext cx="647780" cy="647780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1748" name="Oval 21"/>
          <p:cNvSpPr/>
          <p:nvPr/>
        </p:nvSpPr>
        <p:spPr>
          <a:xfrm>
            <a:off x="7389367" y="4354654"/>
            <a:ext cx="248872" cy="248871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1749" name="Oval 22"/>
          <p:cNvSpPr/>
          <p:nvPr/>
        </p:nvSpPr>
        <p:spPr>
          <a:xfrm>
            <a:off x="7122634" y="4628531"/>
            <a:ext cx="515605" cy="515604"/>
          </a:xfrm>
          <a:prstGeom prst="ellipse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1750" name="AutoShape 2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31751" name="AutoShape 4" descr="http://imgt5.bdstatic.com/it/u=518166827,2933410968&amp;fm=23&amp;gp=0.jpg"/>
          <p:cNvSpPr>
            <a:spLocks noChangeAspect="1"/>
          </p:cNvSpPr>
          <p:nvPr/>
        </p:nvSpPr>
        <p:spPr>
          <a:xfrm>
            <a:off x="1190208" y="-102406"/>
            <a:ext cx="228628" cy="22862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pic>
        <p:nvPicPr>
          <p:cNvPr id="31752" name="图片 7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763" y="643017"/>
            <a:ext cx="1344382" cy="5941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3" name="图片 7" descr="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255" y="1237212"/>
            <a:ext cx="5069117" cy="7263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4" name="图片 8" descr="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479" y="2266039"/>
            <a:ext cx="1726619" cy="1514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5" name="图片 9" descr="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018" y="2126719"/>
            <a:ext cx="2282710" cy="1619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Line 2"/>
          <p:cNvSpPr/>
          <p:nvPr/>
        </p:nvSpPr>
        <p:spPr>
          <a:xfrm>
            <a:off x="2572694" y="195287"/>
            <a:ext cx="0" cy="613248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71" name="AutoShape 3"/>
          <p:cNvSpPr/>
          <p:nvPr/>
        </p:nvSpPr>
        <p:spPr>
          <a:xfrm rot="-5400000">
            <a:off x="4199289" y="1386059"/>
            <a:ext cx="753758" cy="6907669"/>
          </a:xfrm>
          <a:prstGeom prst="flowChartDelay">
            <a:avLst/>
          </a:prstGeom>
          <a:solidFill>
            <a:srgbClr val="FF9900"/>
          </a:solidFill>
          <a:ln w="9525">
            <a:noFill/>
          </a:ln>
        </p:spPr>
        <p:txBody>
          <a:bodyPr anchor="ctr"/>
          <a:p>
            <a:pPr eaLnBrk="1" hangingPunct="1"/>
            <a:endParaRPr lang="zh-CN" altLang="en-US" sz="1350" dirty="0">
              <a:latin typeface="Arial" panose="020B0604020202020204" pitchFamily="34" charset="0"/>
            </a:endParaRPr>
          </a:p>
        </p:txBody>
      </p:sp>
      <p:grpSp>
        <p:nvGrpSpPr>
          <p:cNvPr id="32772" name="Group 4"/>
          <p:cNvGrpSpPr/>
          <p:nvPr/>
        </p:nvGrpSpPr>
        <p:grpSpPr>
          <a:xfrm rot="-1200000">
            <a:off x="1655800" y="412007"/>
            <a:ext cx="2049318" cy="743042"/>
            <a:chOff x="0" y="0"/>
            <a:chExt cx="4304" cy="1561"/>
          </a:xfrm>
        </p:grpSpPr>
        <p:pic>
          <p:nvPicPr>
            <p:cNvPr id="32794" name="Picture 5" descr="header_bg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1236" t="11485" r="57014" b="69133"/>
            <a:stretch>
              <a:fillRect/>
            </a:stretch>
          </p:blipFill>
          <p:spPr>
            <a:xfrm>
              <a:off x="321" y="481"/>
              <a:ext cx="3132" cy="10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95" name="Oval 6"/>
            <p:cNvSpPr/>
            <p:nvPr/>
          </p:nvSpPr>
          <p:spPr>
            <a:xfrm>
              <a:off x="0" y="27"/>
              <a:ext cx="1703" cy="794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96" name="Oval 7"/>
            <p:cNvSpPr/>
            <p:nvPr/>
          </p:nvSpPr>
          <p:spPr>
            <a:xfrm>
              <a:off x="2602" y="27"/>
              <a:ext cx="1703" cy="794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97" name="Oval 8"/>
            <p:cNvSpPr/>
            <p:nvPr/>
          </p:nvSpPr>
          <p:spPr>
            <a:xfrm rot="3660000">
              <a:off x="494" y="227"/>
              <a:ext cx="1049" cy="594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</p:grpSp>
      <p:sp>
        <p:nvSpPr>
          <p:cNvPr id="32773" name="Line 9"/>
          <p:cNvSpPr/>
          <p:nvPr/>
        </p:nvSpPr>
        <p:spPr>
          <a:xfrm>
            <a:off x="1979690" y="502506"/>
            <a:ext cx="1190" cy="613248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2774" name="Group 10"/>
          <p:cNvGrpSpPr/>
          <p:nvPr/>
        </p:nvGrpSpPr>
        <p:grpSpPr>
          <a:xfrm>
            <a:off x="958007" y="-326272"/>
            <a:ext cx="6281322" cy="1243166"/>
            <a:chOff x="0" y="0"/>
            <a:chExt cx="13203" cy="2619"/>
          </a:xfrm>
        </p:grpSpPr>
        <p:sp>
          <p:nvSpPr>
            <p:cNvPr id="32782" name="Oval 11"/>
            <p:cNvSpPr/>
            <p:nvPr/>
          </p:nvSpPr>
          <p:spPr>
            <a:xfrm>
              <a:off x="0" y="353"/>
              <a:ext cx="2264" cy="2267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3" name="Oval 12"/>
            <p:cNvSpPr/>
            <p:nvPr/>
          </p:nvSpPr>
          <p:spPr>
            <a:xfrm>
              <a:off x="1887" y="338"/>
              <a:ext cx="1160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4" name="Oval 13"/>
            <p:cNvSpPr/>
            <p:nvPr/>
          </p:nvSpPr>
          <p:spPr>
            <a:xfrm>
              <a:off x="2918" y="210"/>
              <a:ext cx="1159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5" name="Oval 14"/>
            <p:cNvSpPr/>
            <p:nvPr/>
          </p:nvSpPr>
          <p:spPr>
            <a:xfrm>
              <a:off x="3815" y="213"/>
              <a:ext cx="1510" cy="1384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6" name="Oval 15"/>
            <p:cNvSpPr/>
            <p:nvPr/>
          </p:nvSpPr>
          <p:spPr>
            <a:xfrm>
              <a:off x="5212" y="2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7" name="Oval 16"/>
            <p:cNvSpPr/>
            <p:nvPr/>
          </p:nvSpPr>
          <p:spPr>
            <a:xfrm>
              <a:off x="6035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8" name="Oval 17"/>
            <p:cNvSpPr/>
            <p:nvPr/>
          </p:nvSpPr>
          <p:spPr>
            <a:xfrm>
              <a:off x="7025" y="210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9" name="Oval 18"/>
            <p:cNvSpPr/>
            <p:nvPr/>
          </p:nvSpPr>
          <p:spPr>
            <a:xfrm>
              <a:off x="7648" y="0"/>
              <a:ext cx="1248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90" name="Oval 19"/>
            <p:cNvSpPr/>
            <p:nvPr/>
          </p:nvSpPr>
          <p:spPr>
            <a:xfrm>
              <a:off x="8612" y="412"/>
              <a:ext cx="124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91" name="Oval 20"/>
            <p:cNvSpPr/>
            <p:nvPr/>
          </p:nvSpPr>
          <p:spPr>
            <a:xfrm>
              <a:off x="9518" y="211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92" name="Oval 21"/>
            <p:cNvSpPr/>
            <p:nvPr/>
          </p:nvSpPr>
          <p:spPr>
            <a:xfrm>
              <a:off x="10878" y="0"/>
              <a:ext cx="1587" cy="1161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93" name="Oval 22"/>
            <p:cNvSpPr/>
            <p:nvPr/>
          </p:nvSpPr>
          <p:spPr>
            <a:xfrm>
              <a:off x="12409" y="213"/>
              <a:ext cx="794" cy="919"/>
            </a:xfrm>
            <a:prstGeom prst="ellipse">
              <a:avLst/>
            </a:prstGeom>
            <a:solidFill>
              <a:srgbClr val="FFA61B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2775" name="Group 23"/>
          <p:cNvGrpSpPr/>
          <p:nvPr/>
        </p:nvGrpSpPr>
        <p:grpSpPr>
          <a:xfrm>
            <a:off x="5473415" y="361995"/>
            <a:ext cx="1980253" cy="1413447"/>
            <a:chOff x="0" y="0"/>
            <a:chExt cx="4159" cy="2967"/>
          </a:xfrm>
        </p:grpSpPr>
        <p:pic>
          <p:nvPicPr>
            <p:cNvPr id="32778" name="Picture 24" descr="header_bg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6388" t="11485" r="29807" b="44258"/>
            <a:stretch>
              <a:fillRect/>
            </a:stretch>
          </p:blipFill>
          <p:spPr>
            <a:xfrm>
              <a:off x="441" y="501"/>
              <a:ext cx="3428" cy="24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79" name="Oval 25"/>
            <p:cNvSpPr/>
            <p:nvPr/>
          </p:nvSpPr>
          <p:spPr>
            <a:xfrm>
              <a:off x="0" y="0"/>
              <a:ext cx="1361" cy="1020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0" name="Oval 26"/>
            <p:cNvSpPr/>
            <p:nvPr/>
          </p:nvSpPr>
          <p:spPr>
            <a:xfrm>
              <a:off x="795" y="200"/>
              <a:ext cx="1361" cy="510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  <p:sp>
          <p:nvSpPr>
            <p:cNvPr id="32781" name="Oval 27"/>
            <p:cNvSpPr/>
            <p:nvPr/>
          </p:nvSpPr>
          <p:spPr>
            <a:xfrm>
              <a:off x="2799" y="200"/>
              <a:ext cx="1361" cy="1020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ctr"/>
            <a:p>
              <a:pPr eaLnBrk="1" hangingPunct="1"/>
              <a:endParaRPr lang="zh-CN" altLang="en-US" sz="1350" dirty="0">
                <a:latin typeface="Arial" panose="020B0604020202020204" pitchFamily="34" charset="0"/>
              </a:endParaRPr>
            </a:p>
          </p:txBody>
        </p:sp>
      </p:grpSp>
      <p:sp>
        <p:nvSpPr>
          <p:cNvPr id="32776" name="Line 28"/>
          <p:cNvSpPr/>
          <p:nvPr/>
        </p:nvSpPr>
        <p:spPr>
          <a:xfrm>
            <a:off x="6246225" y="141702"/>
            <a:ext cx="0" cy="613247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33" name="Text Box 29"/>
          <p:cNvSpPr txBox="1">
            <a:spLocks noChangeArrowheads="1"/>
          </p:cNvSpPr>
          <p:nvPr/>
        </p:nvSpPr>
        <p:spPr bwMode="auto">
          <a:xfrm>
            <a:off x="1811998" y="1775722"/>
            <a:ext cx="5961005" cy="2306955"/>
          </a:xfrm>
          <a:prstGeom prst="rect">
            <a:avLst/>
          </a:prstGeom>
          <a:noFill/>
          <a:ln w="9525">
            <a:noFill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7200" kern="1200" cap="none" spc="0" normalizeH="0" baseline="0" noProof="0" dirty="0">
                <a:solidFill>
                  <a:srgbClr val="FF0000"/>
                </a:solidFill>
                <a:latin typeface="华文彩云" panose="02010800040101010101" pitchFamily="2" charset="-122"/>
                <a:ea typeface="华文彩云" panose="02010800040101010101" pitchFamily="2" charset="-122"/>
                <a:cs typeface="+mn-cs"/>
              </a:rPr>
              <a:t>谈谈你本节课学习的收获。</a:t>
            </a:r>
            <a:endParaRPr kumimoji="0" lang="zh-CN" altLang="en-US" sz="7200" kern="1200" cap="none" spc="0" normalizeH="0" baseline="0" noProof="0" dirty="0">
              <a:solidFill>
                <a:srgbClr val="FF0000"/>
              </a:solidFill>
              <a:latin typeface="华文彩云" panose="02010800040101010101" pitchFamily="2" charset="-122"/>
              <a:ea typeface="华文彩云" panose="0201080004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45440" y="368935"/>
            <a:ext cx="227457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000" b="1">
                <a:solidFill>
                  <a:srgbClr val="404040"/>
                </a:solidFill>
                <a:ea typeface="宋体" panose="02010600030101010101" pitchFamily="2" charset="-122"/>
              </a:rPr>
              <a:t>板书设计</a:t>
            </a:r>
            <a:endParaRPr lang="zh-CN" altLang="en-US" sz="40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8760" y="1299845"/>
            <a:ext cx="8302625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6700" algn="l"/>
            <a:r>
              <a:rPr lang="en-US" alt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                              </a:t>
            </a:r>
            <a:r>
              <a:rPr 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圆的认识　一</a:t>
            </a:r>
            <a:r>
              <a:rPr lang="en-US" sz="2800" b="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 </a:t>
            </a:r>
            <a:r>
              <a:rPr 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圆有圆心、直径和半径，其中圆心确定圆的位置，半径(直径)确定圆的大小。同圆中，所有的半径(直径)都相等，直径是半径的2倍。</a:t>
            </a:r>
            <a:r>
              <a:rPr 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 </a:t>
            </a:r>
            <a:endParaRPr lang="en-US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教学效果预设：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sz="3600"/>
              <a:t>力争准确理解教材的编排意图，联系学生的生活，按照学生的认知规律，合理重构教材，通过多种途径培养学生的空间观念，力争全面具体实现教学目标。</a:t>
            </a:r>
            <a:endParaRPr lang="zh-CN" altLang="en-US" sz="3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601980" y="1515110"/>
            <a:ext cx="830389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zh-CN" sz="9600" b="1">
                <a:solidFill>
                  <a:srgbClr val="404040"/>
                </a:solidFill>
                <a:ea typeface="宋体" panose="02010600030101010101" pitchFamily="2" charset="-122"/>
              </a:rPr>
              <a:t>谢谢，再见。</a:t>
            </a:r>
            <a:endParaRPr lang="zh-CN" altLang="zh-CN" sz="96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1082</Words>
  <Application>WPS 演示</Application>
  <PresentationFormat>宽屏</PresentationFormat>
  <Paragraphs>109</Paragraphs>
  <Slides>31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31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华文新魏</vt:lpstr>
      <vt:lpstr>楷体_GB2312</vt:lpstr>
      <vt:lpstr>华文彩云</vt:lpstr>
      <vt:lpstr>新宋体</vt:lpstr>
      <vt:lpstr>Office 主题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1</cp:lastModifiedBy>
  <cp:revision>10</cp:revision>
  <dcterms:created xsi:type="dcterms:W3CDTF">2019-02-20T04:13:00Z</dcterms:created>
  <dcterms:modified xsi:type="dcterms:W3CDTF">2019-02-21T00:55:15Z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