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8" r:id="rId3"/>
    <p:sldId id="259" r:id="rId4"/>
    <p:sldId id="260" r:id="rId5"/>
    <p:sldId id="261" r:id="rId6"/>
    <p:sldId id="262" r:id="rId7"/>
    <p:sldId id="264" r:id="rId8"/>
    <p:sldId id="263"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296"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981200"/>
            <a:ext cx="7772400" cy="1876428"/>
          </a:xfrm>
        </p:spPr>
        <p:txBody>
          <a:bodyPr anchor="b">
            <a:sp3d contourW="8890">
              <a:contourClr>
                <a:schemeClr val="accent3">
                  <a:shade val="55000"/>
                </a:schemeClr>
              </a:contourClr>
            </a:sp3d>
          </a:bodyPr>
          <a:lstStyle>
            <a:lvl1pPr algn="ctr">
              <a:defRPr sz="4400" dirty="0">
                <a:ln w="15875" cmpd="sng">
                  <a:solidFill>
                    <a:srgbClr val="FFFFFF"/>
                  </a:solidFill>
                  <a:prstDash val="solid"/>
                </a:ln>
                <a:solidFill>
                  <a:srgbClr val="FFFFFF"/>
                </a:solidFill>
                <a:effectLst>
                  <a:outerShdw blurRad="31750" dir="3600000" algn="tl" rotWithShape="0">
                    <a:srgbClr val="000000">
                      <a:alpha val="60000"/>
                    </a:srgbClr>
                  </a:outerShdw>
                </a:effectLst>
              </a:defRPr>
            </a:lvl1pPr>
          </a:lstStyle>
          <a:p>
            <a:r>
              <a:rPr kumimoji="0" lang="zh-CN" altLang="en-US" smtClean="0"/>
              <a:t>单击此处编辑母版标题样式</a:t>
            </a:r>
            <a:endParaRPr kumimoji="0" lang="en-US"/>
          </a:p>
        </p:txBody>
      </p:sp>
      <p:sp>
        <p:nvSpPr>
          <p:cNvPr id="3" name="副标题 2"/>
          <p:cNvSpPr>
            <a:spLocks noGrp="1"/>
          </p:cNvSpPr>
          <p:nvPr>
            <p:ph type="subTitle" idx="1"/>
          </p:nvPr>
        </p:nvSpPr>
        <p:spPr>
          <a:xfrm>
            <a:off x="1371600" y="3857628"/>
            <a:ext cx="6400800" cy="1753200"/>
          </a:xfrm>
        </p:spPr>
        <p:txBody>
          <a:bodyPr/>
          <a:lstStyle>
            <a:lvl1pPr marL="0" indent="0" algn="ctr">
              <a:buNone/>
              <a:defRPr sz="2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CN" altLang="en-US" smtClean="0"/>
              <a:t>单击此处编辑母版副标题样式</a:t>
            </a:r>
            <a:endParaRPr kumimoji="0" lang="en-US"/>
          </a:p>
        </p:txBody>
      </p:sp>
      <p:sp>
        <p:nvSpPr>
          <p:cNvPr id="4" name="日期占位符 3"/>
          <p:cNvSpPr>
            <a:spLocks noGrp="1"/>
          </p:cNvSpPr>
          <p:nvPr>
            <p:ph type="dt" sz="half" idx="10"/>
          </p:nvPr>
        </p:nvSpPr>
        <p:spPr/>
        <p:txBody>
          <a:bodyPr/>
          <a:lstStyle/>
          <a:p>
            <a:fld id="{BEF6540A-B51F-4B89-A583-FC8B86710362}" type="datetimeFigureOut">
              <a:rPr lang="zh-CN" altLang="en-US" smtClean="0"/>
              <a:t>2014/10/14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21969F-2861-412E-BF9A-17CCE6ACA72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BEF6540A-B51F-4B89-A583-FC8B86710362}" type="datetimeFigureOut">
              <a:rPr lang="zh-CN" altLang="en-US" smtClean="0"/>
              <a:t>2014/10/14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21969F-2861-412E-BF9A-17CCE6ACA72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3">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685800" y="3854150"/>
            <a:ext cx="7772400" cy="1860850"/>
          </a:xfrm>
        </p:spPr>
        <p:txBody>
          <a:bodyPr anchor="t"/>
          <a:lstStyle>
            <a:lvl1pPr algn="l">
              <a:defRPr sz="4400" b="1" cap="all"/>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685800" y="2356428"/>
            <a:ext cx="7772400" cy="1501200"/>
          </a:xfrm>
        </p:spPr>
        <p:txBody>
          <a:bodyPr anchor="b"/>
          <a:lstStyle>
            <a:lvl1pPr marL="0" indent="0" algn="l">
              <a:buNone/>
              <a:defRPr sz="2000">
                <a:solidFill>
                  <a:schemeClr val="tx2"/>
                </a:solidFill>
              </a:defRPr>
            </a:lvl1pPr>
            <a:lvl2pPr marL="457200" indent="0" algn="l">
              <a:buNone/>
              <a:defRPr sz="1800">
                <a:solidFill>
                  <a:schemeClr val="tx2"/>
                </a:solidFill>
              </a:defRPr>
            </a:lvl2pPr>
            <a:lvl3pPr marL="914400" indent="0" algn="l">
              <a:buNone/>
              <a:defRPr sz="1600">
                <a:solidFill>
                  <a:schemeClr val="tx2"/>
                </a:solidFill>
              </a:defRPr>
            </a:lvl3pPr>
            <a:lvl4pPr marL="1371600" indent="0" algn="l">
              <a:buNone/>
              <a:defRPr sz="1400">
                <a:solidFill>
                  <a:schemeClr val="tx2"/>
                </a:solidFill>
              </a:defRPr>
            </a:lvl4pPr>
            <a:lvl5pPr marL="1828800" indent="0" algn="l">
              <a:buNone/>
              <a:defRPr sz="1400">
                <a:solidFill>
                  <a:schemeClr val="tx2"/>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BEF6540A-B51F-4B89-A583-FC8B86710362}" type="datetimeFigureOut">
              <a:rPr lang="zh-CN" altLang="en-US" smtClean="0"/>
              <a:t>2014/10/14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21969F-2861-412E-BF9A-17CCE6ACA72B}" type="slidenum">
              <a:rPr lang="zh-CN" altLang="en-US" smtClean="0"/>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BEF6540A-B51F-4B89-A583-FC8B86710362}" type="datetimeFigureOut">
              <a:rPr lang="zh-CN" altLang="en-US" smtClean="0"/>
              <a:t>2014/10/14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421969F-2861-412E-BF9A-17CCE6ACA72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p>
            <a:fld id="{BEF6540A-B51F-4B89-A583-FC8B86710362}" type="datetimeFigureOut">
              <a:rPr lang="zh-CN" altLang="en-US" smtClean="0"/>
              <a:t>2014/10/14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421969F-2861-412E-BF9A-17CCE6ACA72B}" type="slidenum">
              <a:rPr lang="zh-CN" altLang="en-US" smtClean="0"/>
              <a:t>‹#›</a:t>
            </a:fld>
            <a:endParaRPr lang="zh-CN" altLang="en-US"/>
          </a:p>
        </p:txBody>
      </p:sp>
      <p:sp>
        <p:nvSpPr>
          <p:cNvPr id="2" name="标题 1"/>
          <p:cNvSpPr>
            <a:spLocks noGrp="1"/>
          </p:cNvSpPr>
          <p:nvPr>
            <p:ph type="title"/>
          </p:nvPr>
        </p:nvSpPr>
        <p:spPr/>
        <p:txBody>
          <a:bodyPr/>
          <a:lstStyle>
            <a:lvl1pPr>
              <a:defRPr/>
            </a:lvl1pPr>
          </a:lstStyle>
          <a:p>
            <a:r>
              <a:rPr kumimoji="0" lang="zh-CN" altLang="en-US" smtClean="0"/>
              <a:t>单击此处编辑母版标题样式</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BEF6540A-B51F-4B89-A583-FC8B86710362}" type="datetimeFigureOut">
              <a:rPr lang="zh-CN" altLang="en-US" smtClean="0"/>
              <a:t>2014/10/14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421969F-2861-412E-BF9A-17CCE6ACA72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EF6540A-B51F-4B89-A583-FC8B86710362}" type="datetimeFigureOut">
              <a:rPr lang="zh-CN" altLang="en-US" smtClean="0"/>
              <a:t>2014/10/14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421969F-2861-412E-BF9A-17CCE6ACA72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326258" y="381000"/>
            <a:ext cx="2667000" cy="1833554"/>
          </a:xfrm>
        </p:spPr>
        <p:txBody>
          <a:bodyPr anchor="ctr">
            <a:scene3d>
              <a:camera prst="orthographicFront"/>
              <a:lightRig rig="soft" dir="tl">
                <a:rot lat="0" lon="0" rev="0"/>
              </a:lightRig>
            </a:scene3d>
            <a:sp3d contourW="8890">
              <a:contourClr>
                <a:schemeClr val="accent3">
                  <a:shade val="55000"/>
                </a:schemeClr>
              </a:contourClr>
            </a:sp3d>
          </a:bodyPr>
          <a:lstStyle>
            <a:lvl1pPr algn="l">
              <a:defRPr sz="3200" b="1" kern="1200" cap="all" spc="50">
                <a:ln w="15875">
                  <a:noFill/>
                </a:ln>
                <a:solidFill>
                  <a:schemeClr val="tx2"/>
                </a:solidFill>
                <a:effectLst/>
                <a:latin typeface="+mj-lt"/>
                <a:ea typeface="+mj-ea"/>
                <a:cs typeface="+mj-cs"/>
              </a:defRPr>
            </a:lvl1pPr>
          </a:lstStyle>
          <a:p>
            <a:r>
              <a:rPr kumimoji="0" lang="zh-CN" altLang="en-US" smtClean="0"/>
              <a:t>单击此处编辑母版标题样式</a:t>
            </a:r>
            <a:endParaRPr kumimoji="0" lang="en-US"/>
          </a:p>
        </p:txBody>
      </p:sp>
      <p:sp>
        <p:nvSpPr>
          <p:cNvPr id="3" name="内容占位符 2"/>
          <p:cNvSpPr>
            <a:spLocks noGrp="1"/>
          </p:cNvSpPr>
          <p:nvPr>
            <p:ph idx="1"/>
          </p:nvPr>
        </p:nvSpPr>
        <p:spPr>
          <a:xfrm>
            <a:off x="3352800" y="380999"/>
            <a:ext cx="5410200" cy="574516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文本占位符 3"/>
          <p:cNvSpPr>
            <a:spLocks noGrp="1"/>
          </p:cNvSpPr>
          <p:nvPr>
            <p:ph type="body" sz="half" idx="2"/>
          </p:nvPr>
        </p:nvSpPr>
        <p:spPr>
          <a:xfrm>
            <a:off x="326258" y="2214554"/>
            <a:ext cx="2667000" cy="391218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BEF6540A-B51F-4B89-A583-FC8B86710362}" type="datetimeFigureOut">
              <a:rPr lang="zh-CN" altLang="en-US" smtClean="0"/>
              <a:t>2014/10/14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421969F-2861-412E-BF9A-17CCE6ACA72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grpSp>
        <p:nvGrpSpPr>
          <p:cNvPr id="8" name="组合 7"/>
          <p:cNvGrpSpPr/>
          <p:nvPr/>
        </p:nvGrpSpPr>
        <p:grpSpPr>
          <a:xfrm>
            <a:off x="1580474" y="553734"/>
            <a:ext cx="7349244" cy="4741531"/>
            <a:chOff x="428596" y="553734"/>
            <a:chExt cx="7349244" cy="4741531"/>
          </a:xfrm>
        </p:grpSpPr>
        <p:sp>
          <p:nvSpPr>
            <p:cNvPr id="16" name="矩形 15"/>
            <p:cNvSpPr/>
            <p:nvPr userDrawn="1"/>
          </p:nvSpPr>
          <p:spPr>
            <a:xfrm rot="21480000">
              <a:off x="428596" y="580356"/>
              <a:ext cx="7340359" cy="4714909"/>
            </a:xfrm>
            <a:prstGeom prst="rect">
              <a:avLst/>
            </a:prstGeom>
            <a:ln w="1270" cap="flat" cmpd="sng" algn="ctr">
              <a:noFill/>
              <a:prstDash val="solid"/>
              <a:miter lim="800000"/>
            </a:ln>
            <a:effectLst>
              <a:outerShdw blurRad="54991" dist="17780" dir="5400000" algn="tl" rotWithShape="0">
                <a:srgbClr val="000000">
                  <a:alpha val="66000"/>
                </a:srgb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eaLnBrk="1" latinLnBrk="0" hangingPunct="1"/>
              <a:endParaRPr kumimoji="0" lang="zh-CN" altLang="en-US"/>
            </a:p>
          </p:txBody>
        </p:sp>
        <p:sp>
          <p:nvSpPr>
            <p:cNvPr id="17" name="矩形 16"/>
            <p:cNvSpPr/>
            <p:nvPr userDrawn="1"/>
          </p:nvSpPr>
          <p:spPr>
            <a:xfrm rot="21540000">
              <a:off x="437473" y="571479"/>
              <a:ext cx="7340359" cy="4714909"/>
            </a:xfrm>
            <a:prstGeom prst="rect">
              <a:avLst/>
            </a:prstGeom>
            <a:ln w="1270" cap="flat" cmpd="sng" algn="ctr">
              <a:noFill/>
              <a:prstDash val="solid"/>
              <a:miter lim="800000"/>
            </a:ln>
            <a:effectLst>
              <a:outerShdw blurRad="54991" dist="17780" dir="5400000" algn="tl" rotWithShape="0">
                <a:srgbClr val="000000">
                  <a:alpha val="66000"/>
                </a:srgb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eaLnBrk="1" latinLnBrk="0" hangingPunct="1"/>
              <a:endParaRPr kumimoji="0" lang="zh-CN" altLang="en-US"/>
            </a:p>
          </p:txBody>
        </p:sp>
        <p:sp>
          <p:nvSpPr>
            <p:cNvPr id="18" name="矩形 17"/>
            <p:cNvSpPr/>
            <p:nvPr userDrawn="1"/>
          </p:nvSpPr>
          <p:spPr>
            <a:xfrm>
              <a:off x="437481" y="553734"/>
              <a:ext cx="7340359" cy="4714909"/>
            </a:xfrm>
            <a:prstGeom prst="rect">
              <a:avLst/>
            </a:prstGeom>
            <a:ln w="1270" cap="flat" cmpd="sng" algn="ctr">
              <a:noFill/>
              <a:prstDash val="solid"/>
              <a:miter lim="800000"/>
            </a:ln>
            <a:effectLst>
              <a:outerShdw blurRad="54991" dist="17780" dir="5400000" algn="tl" rotWithShape="0">
                <a:srgbClr val="000000">
                  <a:alpha val="66000"/>
                </a:srgb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eaLnBrk="1" latinLnBrk="0" hangingPunct="1"/>
              <a:endParaRPr kumimoji="0" lang="zh-CN" altLang="en-US"/>
            </a:p>
          </p:txBody>
        </p:sp>
      </p:grpSp>
      <p:sp>
        <p:nvSpPr>
          <p:cNvPr id="3" name="图片占位符 2"/>
          <p:cNvSpPr>
            <a:spLocks noGrp="1"/>
          </p:cNvSpPr>
          <p:nvPr>
            <p:ph type="pic" idx="1"/>
          </p:nvPr>
        </p:nvSpPr>
        <p:spPr>
          <a:xfrm>
            <a:off x="1651912" y="612776"/>
            <a:ext cx="7215238" cy="4602175"/>
          </a:xfrm>
          <a:solidFill>
            <a:schemeClr val="bg2">
              <a:tint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CN" altLang="en-US" smtClean="0"/>
              <a:t>单击图标添加图片</a:t>
            </a:r>
            <a:endParaRPr kumimoji="0" lang="en-US"/>
          </a:p>
        </p:txBody>
      </p:sp>
      <p:sp useBgFill="1">
        <p:nvSpPr>
          <p:cNvPr id="2" name="标题 1"/>
          <p:cNvSpPr>
            <a:spLocks noGrp="1"/>
          </p:cNvSpPr>
          <p:nvPr>
            <p:ph type="title"/>
          </p:nvPr>
        </p:nvSpPr>
        <p:spPr>
          <a:xfrm>
            <a:off x="0" y="595295"/>
            <a:ext cx="1357290" cy="5691227"/>
          </a:xfrm>
          <a:noFill/>
        </p:spPr>
        <p:txBody>
          <a:bodyPr vert="eaVert" anchor="ctr">
            <a:noAutofit/>
          </a:bodyPr>
          <a:lstStyle>
            <a:lvl1pPr algn="l">
              <a:defRPr lang="zh-CN" altLang="en-US" sz="3200" dirty="0">
                <a:ln w="15875" cmpd="sng">
                  <a:solidFill>
                    <a:srgbClr val="FFFFFF"/>
                  </a:solidFill>
                  <a:prstDash val="solid"/>
                </a:ln>
                <a:solidFill>
                  <a:srgbClr val="FFFFFF"/>
                </a:solidFill>
                <a:effectLst>
                  <a:outerShdw blurRad="31750" dir="3600000" algn="tl" rotWithShape="0">
                    <a:srgbClr val="000000">
                      <a:alpha val="60000"/>
                    </a:srgbClr>
                  </a:outerShdw>
                </a:effectLst>
                <a:latin typeface="+mj-lt"/>
              </a:defRPr>
            </a:lvl1pPr>
          </a:lstStyle>
          <a:p>
            <a:r>
              <a:rPr kumimoji="0" lang="zh-CN" altLang="en-US" smtClean="0"/>
              <a:t>单击此处编辑母版标题样式</a:t>
            </a:r>
            <a:endParaRPr kumimoji="0" lang="en-US"/>
          </a:p>
        </p:txBody>
      </p:sp>
      <p:sp>
        <p:nvSpPr>
          <p:cNvPr id="4" name="文本占位符 3"/>
          <p:cNvSpPr>
            <a:spLocks noGrp="1"/>
          </p:cNvSpPr>
          <p:nvPr>
            <p:ph type="body" sz="half" idx="2"/>
          </p:nvPr>
        </p:nvSpPr>
        <p:spPr>
          <a:xfrm>
            <a:off x="1714480" y="5481658"/>
            <a:ext cx="7215238" cy="804862"/>
          </a:xfrm>
        </p:spPr>
        <p:txBody>
          <a:bodyPr anchor="ctr"/>
          <a:lstStyle>
            <a:lvl1pPr marL="0" indent="0" algn="ctr">
              <a:buNone/>
              <a:defRPr sz="1400"/>
            </a:lvl1pPr>
            <a:lvl2pPr marL="457200" indent="0" algn="ctr">
              <a:buNone/>
              <a:defRPr sz="1200"/>
            </a:lvl2pPr>
            <a:lvl3pPr marL="914400" indent="0" algn="ctr">
              <a:buNone/>
              <a:defRPr sz="1000"/>
            </a:lvl3pPr>
            <a:lvl4pPr marL="1371600" indent="0" algn="ctr">
              <a:buNone/>
              <a:defRPr sz="900"/>
            </a:lvl4pPr>
            <a:lvl5pPr marL="1828800" indent="0" algn="ctr">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BEF6540A-B51F-4B89-A583-FC8B86710362}" type="datetimeFigureOut">
              <a:rPr lang="zh-CN" altLang="en-US" smtClean="0"/>
              <a:t>2014/10/14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421969F-2861-412E-BF9A-17CCE6ACA72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BEF6540A-B51F-4B89-A583-FC8B86710362}" type="datetimeFigureOut">
              <a:rPr lang="zh-CN" altLang="en-US" smtClean="0"/>
              <a:t>2014/10/14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21969F-2861-412E-BF9A-17CCE6ACA72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286644" y="274640"/>
            <a:ext cx="1400156" cy="5851525"/>
          </a:xfrm>
        </p:spPr>
        <p:txBody>
          <a:bodyPr vert="eaVert"/>
          <a:lstStyle>
            <a:lvl1pPr>
              <a:defRPr lang="zh-CN" altLang="en-US" dirty="0">
                <a:ln w="15875" cmpd="sng">
                  <a:solidFill>
                    <a:srgbClr val="FFFFFF"/>
                  </a:solidFill>
                  <a:prstDash val="solid"/>
                </a:ln>
                <a:solidFill>
                  <a:srgbClr val="FFFFFF"/>
                </a:solidFill>
                <a:effectLst>
                  <a:outerShdw blurRad="31750" dir="3600000" algn="tl" rotWithShape="0">
                    <a:srgbClr val="000000">
                      <a:alpha val="60000"/>
                    </a:srgbClr>
                  </a:outerShdw>
                </a:effectLst>
              </a:defRPr>
            </a:lvl1p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40"/>
            <a:ext cx="6829444" cy="5851525"/>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BEF6540A-B51F-4B89-A583-FC8B86710362}" type="datetimeFigureOut">
              <a:rPr lang="zh-CN" altLang="en-US" smtClean="0"/>
              <a:t>2014/10/14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21969F-2861-412E-BF9A-17CCE6ACA72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rtlCol="0" anchor="ctr">
            <a:noAutofit/>
            <a:scene3d>
              <a:camera prst="orthographicFront"/>
              <a:lightRig rig="soft" dir="tl">
                <a:rot lat="0" lon="0" rev="0"/>
              </a:lightRig>
            </a:scene3d>
            <a:sp3d contourW="8890">
              <a:contourClr>
                <a:schemeClr val="accent3">
                  <a:shade val="55000"/>
                </a:schemeClr>
              </a:contourClr>
            </a:sp3d>
          </a:body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600200"/>
            <a:ext cx="8229600" cy="4724400"/>
          </a:xfrm>
          <a:prstGeom prst="rect">
            <a:avLst/>
          </a:prstGeom>
        </p:spPr>
        <p:txBody>
          <a:bodyPr vert="horz" rtlCol="0">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4" name="日期占位符 3"/>
          <p:cNvSpPr>
            <a:spLocks noGrp="1"/>
          </p:cNvSpPr>
          <p:nvPr>
            <p:ph type="dt" sz="half" idx="2"/>
          </p:nvPr>
        </p:nvSpPr>
        <p:spPr>
          <a:xfrm>
            <a:off x="8878" y="6483997"/>
            <a:ext cx="2133600" cy="365125"/>
          </a:xfrm>
          <a:prstGeom prst="rect">
            <a:avLst/>
          </a:prstGeom>
        </p:spPr>
        <p:txBody>
          <a:bodyPr vert="horz" rtlCol="0" anchor="ctr"/>
          <a:lstStyle>
            <a:lvl1pPr algn="l" eaLnBrk="1" latinLnBrk="0" hangingPunct="1">
              <a:defRPr kumimoji="0" sz="1200">
                <a:solidFill>
                  <a:schemeClr val="tx1">
                    <a:tint val="75000"/>
                  </a:schemeClr>
                </a:solidFill>
              </a:defRPr>
            </a:lvl1pPr>
          </a:lstStyle>
          <a:p>
            <a:fld id="{BEF6540A-B51F-4B89-A583-FC8B86710362}" type="datetimeFigureOut">
              <a:rPr lang="zh-CN" altLang="en-US" smtClean="0"/>
              <a:t>2014/10/14</a:t>
            </a:fld>
            <a:endParaRPr lang="zh-CN" altLang="en-US"/>
          </a:p>
        </p:txBody>
      </p:sp>
      <p:sp>
        <p:nvSpPr>
          <p:cNvPr id="5" name="页脚占位符 4"/>
          <p:cNvSpPr>
            <a:spLocks noGrp="1"/>
          </p:cNvSpPr>
          <p:nvPr>
            <p:ph type="ftr" sz="quarter" idx="3"/>
          </p:nvPr>
        </p:nvSpPr>
        <p:spPr>
          <a:xfrm>
            <a:off x="3124200" y="6483997"/>
            <a:ext cx="2895600" cy="365125"/>
          </a:xfrm>
          <a:prstGeom prst="rect">
            <a:avLst/>
          </a:prstGeom>
        </p:spPr>
        <p:txBody>
          <a:bodyPr vert="horz" rtlCol="0" anchor="ctr"/>
          <a:lstStyle>
            <a:lvl1pPr algn="ctr" eaLnBrk="1" latinLnBrk="0" hangingPunct="1">
              <a:defRPr kumimoji="0"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992644" y="6483997"/>
            <a:ext cx="2133600" cy="365125"/>
          </a:xfrm>
          <a:prstGeom prst="rect">
            <a:avLst/>
          </a:prstGeom>
        </p:spPr>
        <p:txBody>
          <a:bodyPr vert="horz" rtlCol="0" anchor="ctr"/>
          <a:lstStyle>
            <a:lvl1pPr algn="r" eaLnBrk="1" latinLnBrk="0" hangingPunct="1">
              <a:defRPr kumimoji="0" sz="1200">
                <a:solidFill>
                  <a:schemeClr val="tx1">
                    <a:tint val="75000"/>
                  </a:schemeClr>
                </a:solidFill>
              </a:defRPr>
            </a:lvl1pPr>
          </a:lstStyle>
          <a:p>
            <a:fld id="{7421969F-2861-412E-BF9A-17CCE6ACA72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4000" b="1" kern="1200" cap="all" spc="50" dirty="0">
          <a:ln w="15875" cmpd="sng">
            <a:solidFill>
              <a:srgbClr val="FFFFFF"/>
            </a:solidFill>
            <a:prstDash val="solid"/>
          </a:ln>
          <a:solidFill>
            <a:srgbClr val="FFFFFF"/>
          </a:solidFill>
          <a:effectLst>
            <a:outerShdw blurRad="31750" dir="3600000" algn="tl" rotWithShape="0">
              <a:srgbClr val="000000">
                <a:alpha val="60000"/>
              </a:srgbClr>
            </a:outerShdw>
          </a:effectLst>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90000"/>
        <a:buFont typeface="Cambria"/>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100000"/>
        <a:buFont typeface="Cambria"/>
        <a:buChar char="–"/>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60000"/>
        <a:buFont typeface="Wingdings 2"/>
        <a:buChar char="Ï"/>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90000"/>
        <a:buFont typeface="Calibri"/>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100000"/>
        <a:buFont typeface="Cambria"/>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0" y="908720"/>
            <a:ext cx="8820472" cy="2016224"/>
          </a:xfrm>
        </p:spPr>
        <p:txBody>
          <a:bodyPr/>
          <a:lstStyle/>
          <a:p>
            <a:r>
              <a:rPr lang="zh-CN" altLang="en-US" sz="6600" dirty="0" smtClean="0"/>
              <a:t>分数教学的实践与困惑</a:t>
            </a:r>
            <a:endParaRPr lang="zh-CN" altLang="en-US" sz="6600" dirty="0"/>
          </a:p>
        </p:txBody>
      </p:sp>
      <p:sp>
        <p:nvSpPr>
          <p:cNvPr id="3" name="副标题 2"/>
          <p:cNvSpPr>
            <a:spLocks noGrp="1"/>
          </p:cNvSpPr>
          <p:nvPr>
            <p:ph type="subTitle" idx="1"/>
          </p:nvPr>
        </p:nvSpPr>
        <p:spPr/>
        <p:txBody>
          <a:bodyPr>
            <a:normAutofit/>
          </a:bodyPr>
          <a:lstStyle/>
          <a:p>
            <a:r>
              <a:rPr lang="zh-CN" altLang="en-US" sz="4000" dirty="0" smtClean="0"/>
              <a:t>辽宁阜新徐继萍</a:t>
            </a:r>
            <a:endParaRPr lang="zh-CN" altLang="en-US" sz="4000" dirty="0"/>
          </a:p>
        </p:txBody>
      </p:sp>
    </p:spTree>
    <p:extLst>
      <p:ext uri="{BB962C8B-B14F-4D97-AF65-F5344CB8AC3E}">
        <p14:creationId xmlns:p14="http://schemas.microsoft.com/office/powerpoint/2010/main" val="22810587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noAutofit/>
          </a:bodyPr>
          <a:lstStyle/>
          <a:p>
            <a:r>
              <a:rPr lang="zh-CN" altLang="en-US" sz="4800" dirty="0" smtClean="0"/>
              <a:t>       三下</a:t>
            </a:r>
            <a:endParaRPr lang="zh-CN" altLang="en-US" sz="4800" dirty="0"/>
          </a:p>
        </p:txBody>
      </p:sp>
      <p:sp>
        <p:nvSpPr>
          <p:cNvPr id="3" name="内容占位符 2"/>
          <p:cNvSpPr>
            <a:spLocks noGrp="1"/>
          </p:cNvSpPr>
          <p:nvPr>
            <p:ph sz="half" idx="2"/>
          </p:nvPr>
        </p:nvSpPr>
        <p:spPr>
          <a:xfrm>
            <a:off x="457200" y="2204864"/>
            <a:ext cx="3970784" cy="3888432"/>
          </a:xfrm>
          <a:ln w="28575">
            <a:solidFill>
              <a:srgbClr val="C00000"/>
            </a:solidFill>
          </a:ln>
        </p:spPr>
        <p:txBody>
          <a:bodyPr>
            <a:noAutofit/>
          </a:bodyPr>
          <a:lstStyle/>
          <a:p>
            <a:r>
              <a:rPr lang="zh-CN" altLang="en-US" sz="3200" dirty="0" smtClean="0"/>
              <a:t>分数的初步认识</a:t>
            </a:r>
            <a:endParaRPr lang="en-US" altLang="zh-CN" sz="3200" dirty="0" smtClean="0"/>
          </a:p>
          <a:p>
            <a:r>
              <a:rPr lang="zh-CN" altLang="en-US" sz="3200" dirty="0"/>
              <a:t>同</a:t>
            </a:r>
            <a:r>
              <a:rPr lang="zh-CN" altLang="en-US" sz="3200" dirty="0" smtClean="0"/>
              <a:t>分母（分母小于</a:t>
            </a:r>
            <a:r>
              <a:rPr lang="en-US" altLang="zh-CN" sz="3200" dirty="0" smtClean="0"/>
              <a:t>10</a:t>
            </a:r>
            <a:r>
              <a:rPr lang="zh-CN" altLang="en-US" sz="3200" dirty="0" smtClean="0"/>
              <a:t>）分数比较大小</a:t>
            </a:r>
            <a:endParaRPr lang="en-US" altLang="zh-CN" sz="3200" dirty="0" smtClean="0"/>
          </a:p>
          <a:p>
            <a:r>
              <a:rPr lang="zh-CN" altLang="en-US" sz="3200" dirty="0"/>
              <a:t>同</a:t>
            </a:r>
            <a:r>
              <a:rPr lang="zh-CN" altLang="en-US" sz="3200" dirty="0" smtClean="0"/>
              <a:t>分母（分母小于</a:t>
            </a:r>
            <a:r>
              <a:rPr lang="en-US" altLang="zh-CN" sz="3200" dirty="0" smtClean="0"/>
              <a:t>10</a:t>
            </a:r>
            <a:r>
              <a:rPr lang="zh-CN" altLang="en-US" sz="3200" dirty="0" smtClean="0"/>
              <a:t>）分数的加减运算</a:t>
            </a:r>
            <a:endParaRPr lang="zh-CN" altLang="en-US" sz="3200" dirty="0"/>
          </a:p>
        </p:txBody>
      </p:sp>
      <p:sp>
        <p:nvSpPr>
          <p:cNvPr id="4" name="文本占位符 3"/>
          <p:cNvSpPr>
            <a:spLocks noGrp="1"/>
          </p:cNvSpPr>
          <p:nvPr>
            <p:ph type="body" sz="quarter" idx="3"/>
          </p:nvPr>
        </p:nvSpPr>
        <p:spPr/>
        <p:txBody>
          <a:bodyPr>
            <a:noAutofit/>
          </a:bodyPr>
          <a:lstStyle/>
          <a:p>
            <a:r>
              <a:rPr lang="zh-CN" altLang="en-US" sz="4800" dirty="0" smtClean="0"/>
              <a:t>         五上</a:t>
            </a:r>
            <a:endParaRPr lang="zh-CN" altLang="en-US" sz="4800" dirty="0"/>
          </a:p>
        </p:txBody>
      </p:sp>
      <p:sp>
        <p:nvSpPr>
          <p:cNvPr id="5" name="内容占位符 4"/>
          <p:cNvSpPr>
            <a:spLocks noGrp="1"/>
          </p:cNvSpPr>
          <p:nvPr>
            <p:ph sz="quarter" idx="4"/>
          </p:nvPr>
        </p:nvSpPr>
        <p:spPr>
          <a:xfrm>
            <a:off x="4644009" y="2204864"/>
            <a:ext cx="4320479" cy="3888432"/>
          </a:xfrm>
          <a:ln w="28575">
            <a:solidFill>
              <a:srgbClr val="C00000"/>
            </a:solidFill>
          </a:ln>
        </p:spPr>
        <p:txBody>
          <a:bodyPr>
            <a:normAutofit/>
          </a:bodyPr>
          <a:lstStyle/>
          <a:p>
            <a:r>
              <a:rPr lang="zh-CN" altLang="en-US" sz="3200" dirty="0" smtClean="0"/>
              <a:t>分数的再认识及比较大小</a:t>
            </a:r>
            <a:endParaRPr lang="en-US" altLang="zh-CN" sz="3200" dirty="0" smtClean="0"/>
          </a:p>
          <a:p>
            <a:r>
              <a:rPr lang="zh-CN" altLang="en-US" sz="3200" dirty="0" smtClean="0"/>
              <a:t>分数与除法的关系</a:t>
            </a:r>
            <a:endParaRPr lang="zh-CN" altLang="en-US" sz="3200" dirty="0"/>
          </a:p>
        </p:txBody>
      </p:sp>
      <p:sp>
        <p:nvSpPr>
          <p:cNvPr id="6" name="标题 5"/>
          <p:cNvSpPr>
            <a:spLocks noGrp="1"/>
          </p:cNvSpPr>
          <p:nvPr>
            <p:ph type="title"/>
          </p:nvPr>
        </p:nvSpPr>
        <p:spPr/>
        <p:txBody>
          <a:bodyPr/>
          <a:lstStyle/>
          <a:p>
            <a:r>
              <a:rPr lang="zh-CN" altLang="en-US" dirty="0" smtClean="0"/>
              <a:t>修订后的基本框架</a:t>
            </a:r>
            <a:endParaRPr lang="zh-CN" altLang="en-US" dirty="0"/>
          </a:p>
        </p:txBody>
      </p:sp>
    </p:spTree>
    <p:extLst>
      <p:ext uri="{BB962C8B-B14F-4D97-AF65-F5344CB8AC3E}">
        <p14:creationId xmlns:p14="http://schemas.microsoft.com/office/powerpoint/2010/main" val="21274396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noAutofit/>
          </a:bodyPr>
          <a:lstStyle/>
          <a:p>
            <a:r>
              <a:rPr lang="zh-CN" altLang="en-US" sz="4800" dirty="0" smtClean="0"/>
              <a:t>         五下</a:t>
            </a:r>
            <a:endParaRPr lang="zh-CN" altLang="en-US" sz="4800" dirty="0"/>
          </a:p>
        </p:txBody>
      </p:sp>
      <p:sp>
        <p:nvSpPr>
          <p:cNvPr id="3" name="内容占位符 2"/>
          <p:cNvSpPr>
            <a:spLocks noGrp="1"/>
          </p:cNvSpPr>
          <p:nvPr>
            <p:ph sz="half" idx="2"/>
          </p:nvPr>
        </p:nvSpPr>
        <p:spPr>
          <a:ln w="28575">
            <a:solidFill>
              <a:srgbClr val="C00000"/>
            </a:solidFill>
          </a:ln>
        </p:spPr>
        <p:txBody>
          <a:bodyPr>
            <a:normAutofit/>
          </a:bodyPr>
          <a:lstStyle/>
          <a:p>
            <a:r>
              <a:rPr lang="zh-CN" altLang="en-US" sz="3200" dirty="0" smtClean="0"/>
              <a:t>分数加减法</a:t>
            </a:r>
            <a:endParaRPr lang="en-US" altLang="zh-CN" sz="3200" dirty="0" smtClean="0"/>
          </a:p>
          <a:p>
            <a:r>
              <a:rPr lang="zh-CN" altLang="en-US" sz="3200" dirty="0" smtClean="0"/>
              <a:t>分数乘法</a:t>
            </a:r>
            <a:endParaRPr lang="en-US" altLang="zh-CN" sz="3200" dirty="0" smtClean="0"/>
          </a:p>
          <a:p>
            <a:r>
              <a:rPr lang="zh-CN" altLang="en-US" sz="3200" dirty="0" smtClean="0"/>
              <a:t>分数除法</a:t>
            </a:r>
            <a:endParaRPr lang="zh-CN" altLang="en-US" sz="3200" dirty="0"/>
          </a:p>
        </p:txBody>
      </p:sp>
      <p:sp>
        <p:nvSpPr>
          <p:cNvPr id="4" name="文本占位符 3"/>
          <p:cNvSpPr>
            <a:spLocks noGrp="1"/>
          </p:cNvSpPr>
          <p:nvPr>
            <p:ph type="body" sz="quarter" idx="3"/>
          </p:nvPr>
        </p:nvSpPr>
        <p:spPr/>
        <p:txBody>
          <a:bodyPr>
            <a:noAutofit/>
          </a:bodyPr>
          <a:lstStyle/>
          <a:p>
            <a:r>
              <a:rPr lang="zh-CN" altLang="en-US" sz="4800" dirty="0" smtClean="0"/>
              <a:t>         六上</a:t>
            </a:r>
            <a:endParaRPr lang="zh-CN" altLang="en-US" sz="4800" dirty="0"/>
          </a:p>
        </p:txBody>
      </p:sp>
      <p:sp>
        <p:nvSpPr>
          <p:cNvPr id="5" name="内容占位符 4"/>
          <p:cNvSpPr>
            <a:spLocks noGrp="1"/>
          </p:cNvSpPr>
          <p:nvPr>
            <p:ph sz="quarter" idx="4"/>
          </p:nvPr>
        </p:nvSpPr>
        <p:spPr>
          <a:ln w="38100">
            <a:solidFill>
              <a:srgbClr val="C00000"/>
            </a:solidFill>
          </a:ln>
        </p:spPr>
        <p:txBody>
          <a:bodyPr>
            <a:normAutofit/>
          </a:bodyPr>
          <a:lstStyle/>
          <a:p>
            <a:r>
              <a:rPr lang="zh-CN" altLang="en-US" sz="3200" dirty="0" smtClean="0"/>
              <a:t>分数混合运算</a:t>
            </a:r>
            <a:endParaRPr lang="en-US" altLang="zh-CN" sz="3200" dirty="0" smtClean="0"/>
          </a:p>
          <a:p>
            <a:r>
              <a:rPr lang="zh-CN" altLang="en-US" sz="3200" dirty="0" smtClean="0"/>
              <a:t>百分数的认识</a:t>
            </a:r>
            <a:endParaRPr lang="en-US" altLang="zh-CN" sz="3200" dirty="0" smtClean="0"/>
          </a:p>
          <a:p>
            <a:r>
              <a:rPr lang="zh-CN" altLang="en-US" sz="3200" dirty="0" smtClean="0"/>
              <a:t>百分数的应用</a:t>
            </a:r>
            <a:endParaRPr lang="en-US" altLang="zh-CN" sz="3200" dirty="0" smtClean="0"/>
          </a:p>
          <a:p>
            <a:r>
              <a:rPr lang="zh-CN" altLang="en-US" sz="3200" dirty="0" smtClean="0"/>
              <a:t>运用方程解决简单的百分数应用题</a:t>
            </a:r>
            <a:endParaRPr lang="zh-CN" altLang="en-US" sz="3200" dirty="0"/>
          </a:p>
        </p:txBody>
      </p:sp>
      <p:sp>
        <p:nvSpPr>
          <p:cNvPr id="6" name="标题 5"/>
          <p:cNvSpPr>
            <a:spLocks noGrp="1"/>
          </p:cNvSpPr>
          <p:nvPr>
            <p:ph type="title"/>
          </p:nvPr>
        </p:nvSpPr>
        <p:spPr/>
        <p:txBody>
          <a:bodyPr/>
          <a:lstStyle/>
          <a:p>
            <a:r>
              <a:rPr lang="zh-CN" altLang="en-US" dirty="0" smtClean="0"/>
              <a:t>修订后的基本框架</a:t>
            </a:r>
            <a:endParaRPr lang="zh-CN" altLang="en-US" dirty="0"/>
          </a:p>
        </p:txBody>
      </p:sp>
    </p:spTree>
    <p:extLst>
      <p:ext uri="{BB962C8B-B14F-4D97-AF65-F5344CB8AC3E}">
        <p14:creationId xmlns:p14="http://schemas.microsoft.com/office/powerpoint/2010/main" val="2566089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67544" y="505872"/>
            <a:ext cx="8494633"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zh-CN" altLang="en-US" sz="5400" b="1" cap="none" spc="0" dirty="0" smtClean="0">
                <a:ln/>
                <a:effectLst/>
              </a:rPr>
              <a:t>分数混合运算的主要修改点</a:t>
            </a:r>
            <a:endParaRPr lang="zh-CN" altLang="en-US" sz="5400" b="1" cap="none" spc="0" dirty="0">
              <a:ln/>
              <a:effectLst/>
            </a:endParaRPr>
          </a:p>
        </p:txBody>
      </p:sp>
      <p:sp>
        <p:nvSpPr>
          <p:cNvPr id="3" name="矩形 2"/>
          <p:cNvSpPr/>
          <p:nvPr/>
        </p:nvSpPr>
        <p:spPr>
          <a:xfrm>
            <a:off x="827584" y="1772816"/>
            <a:ext cx="619335" cy="440120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zh-CN" altLang="en-US" sz="4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分数混合运算一</a:t>
            </a:r>
            <a:endParaRPr lang="zh-CN" alt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1907704" y="1772816"/>
            <a:ext cx="6840760" cy="4031873"/>
          </a:xfrm>
          <a:prstGeom prst="rect">
            <a:avLst/>
          </a:prstGeom>
          <a:noFill/>
          <a:ln w="19050">
            <a:solidFill>
              <a:srgbClr val="002060"/>
            </a:solidFill>
          </a:ln>
        </p:spPr>
        <p:txBody>
          <a:bodyPr wrap="square" rtlCol="0">
            <a:spAutoFit/>
          </a:bodyPr>
          <a:lstStyle/>
          <a:p>
            <a:r>
              <a:rPr lang="en-US" altLang="zh-CN" sz="3200" dirty="0" smtClean="0"/>
              <a:t>1.</a:t>
            </a:r>
            <a:r>
              <a:rPr lang="zh-CN" altLang="en-US" sz="3200" dirty="0" smtClean="0"/>
              <a:t>增加了引导学生审题、分析数量关系的问题串，体现“从头到尾”的思考过程。</a:t>
            </a:r>
            <a:endParaRPr lang="en-US" altLang="zh-CN" sz="3200" dirty="0" smtClean="0"/>
          </a:p>
          <a:p>
            <a:r>
              <a:rPr lang="en-US" altLang="zh-CN" sz="3200" dirty="0" smtClean="0"/>
              <a:t>2</a:t>
            </a:r>
            <a:r>
              <a:rPr lang="zh-CN" altLang="en-US" sz="3200" dirty="0" smtClean="0"/>
              <a:t>、呈现学生多种分析数量关系的策略及解决问题的方法。</a:t>
            </a:r>
            <a:endParaRPr lang="en-US" altLang="zh-CN" sz="3200" dirty="0" smtClean="0"/>
          </a:p>
          <a:p>
            <a:r>
              <a:rPr lang="en-US" altLang="zh-CN" sz="3200" dirty="0" smtClean="0"/>
              <a:t>3</a:t>
            </a:r>
            <a:r>
              <a:rPr lang="zh-CN" altLang="en-US" sz="3200" dirty="0" smtClean="0"/>
              <a:t>、增加学生的讨论：计算时有什么好办法可以减少错误？有助于形成技能，积累解题经验。</a:t>
            </a:r>
            <a:endParaRPr lang="zh-CN" altLang="en-US" sz="3200" dirty="0"/>
          </a:p>
        </p:txBody>
      </p:sp>
    </p:spTree>
    <p:extLst>
      <p:ext uri="{BB962C8B-B14F-4D97-AF65-F5344CB8AC3E}">
        <p14:creationId xmlns:p14="http://schemas.microsoft.com/office/powerpoint/2010/main" val="35230756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47864" y="476672"/>
            <a:ext cx="3647153"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zh-CN" altLang="en-US" sz="5400" b="1" cap="none" spc="0" dirty="0" smtClean="0">
                <a:ln/>
                <a:effectLst/>
              </a:rPr>
              <a:t>主要修改点</a:t>
            </a:r>
            <a:endParaRPr lang="zh-CN" altLang="en-US" sz="5400" b="1" cap="none" spc="0" dirty="0">
              <a:ln/>
              <a:effectLst/>
            </a:endParaRPr>
          </a:p>
        </p:txBody>
      </p:sp>
      <p:sp>
        <p:nvSpPr>
          <p:cNvPr id="3" name="矩形 2"/>
          <p:cNvSpPr/>
          <p:nvPr/>
        </p:nvSpPr>
        <p:spPr>
          <a:xfrm>
            <a:off x="827584" y="1772816"/>
            <a:ext cx="619335" cy="440120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zh-CN" altLang="en-US" sz="4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分数混合运算二</a:t>
            </a:r>
            <a:endParaRPr lang="zh-CN" alt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2267744" y="2276872"/>
            <a:ext cx="5616624" cy="3170099"/>
          </a:xfrm>
          <a:prstGeom prst="rect">
            <a:avLst/>
          </a:prstGeom>
          <a:noFill/>
          <a:ln w="19050">
            <a:solidFill>
              <a:srgbClr val="002060"/>
            </a:solidFill>
          </a:ln>
        </p:spPr>
        <p:txBody>
          <a:bodyPr wrap="square" rtlCol="0">
            <a:spAutoFit/>
          </a:bodyPr>
          <a:lstStyle/>
          <a:p>
            <a:r>
              <a:rPr lang="en-US" altLang="zh-CN" sz="4000" dirty="0" smtClean="0"/>
              <a:t>1.</a:t>
            </a:r>
            <a:r>
              <a:rPr lang="zh-CN" altLang="en-US" sz="4000" dirty="0" smtClean="0"/>
              <a:t>系统设计了问题串。</a:t>
            </a:r>
            <a:endParaRPr lang="en-US" altLang="zh-CN" sz="4000" dirty="0" smtClean="0"/>
          </a:p>
          <a:p>
            <a:r>
              <a:rPr lang="en-US" altLang="zh-CN" sz="4000" dirty="0" smtClean="0"/>
              <a:t>2</a:t>
            </a:r>
            <a:r>
              <a:rPr lang="zh-CN" altLang="en-US" sz="4000" dirty="0" smtClean="0"/>
              <a:t>、丰富学生画图方法，去掉学生课堂学习中不易出现的柱形图，改为圆圈、方格、线段图。</a:t>
            </a:r>
            <a:endParaRPr lang="zh-CN" altLang="en-US" sz="4000" dirty="0"/>
          </a:p>
        </p:txBody>
      </p:sp>
    </p:spTree>
    <p:extLst>
      <p:ext uri="{BB962C8B-B14F-4D97-AF65-F5344CB8AC3E}">
        <p14:creationId xmlns:p14="http://schemas.microsoft.com/office/powerpoint/2010/main" val="4195752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47864" y="476672"/>
            <a:ext cx="3647153"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zh-CN" altLang="en-US" sz="5400" b="1" cap="none" spc="0" dirty="0" smtClean="0">
                <a:ln/>
                <a:effectLst/>
              </a:rPr>
              <a:t>主要修改点</a:t>
            </a:r>
            <a:endParaRPr lang="zh-CN" altLang="en-US" sz="5400" b="1" cap="none" spc="0" dirty="0">
              <a:ln/>
              <a:effectLst/>
            </a:endParaRPr>
          </a:p>
        </p:txBody>
      </p:sp>
      <p:sp>
        <p:nvSpPr>
          <p:cNvPr id="3" name="矩形 2"/>
          <p:cNvSpPr/>
          <p:nvPr/>
        </p:nvSpPr>
        <p:spPr>
          <a:xfrm>
            <a:off x="1259632" y="1400002"/>
            <a:ext cx="619335" cy="4832092"/>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zh-CN" altLang="en-US" sz="4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分数混合运算三</a:t>
            </a:r>
            <a:endParaRPr lang="zh-CN" altLang="en-US" sz="4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2699792" y="1386437"/>
            <a:ext cx="5616624" cy="5016758"/>
          </a:xfrm>
          <a:prstGeom prst="rect">
            <a:avLst/>
          </a:prstGeom>
          <a:noFill/>
          <a:ln w="19050">
            <a:solidFill>
              <a:srgbClr val="002060"/>
            </a:solidFill>
          </a:ln>
        </p:spPr>
        <p:txBody>
          <a:bodyPr wrap="square" rtlCol="0">
            <a:spAutoFit/>
          </a:bodyPr>
          <a:lstStyle/>
          <a:p>
            <a:r>
              <a:rPr lang="en-US" altLang="zh-CN" sz="4000" dirty="0" smtClean="0"/>
              <a:t>1.</a:t>
            </a:r>
            <a:r>
              <a:rPr lang="zh-CN" altLang="en-US" sz="4000" dirty="0" smtClean="0"/>
              <a:t>借助问题串帮助学生理解问题中的关键信息。</a:t>
            </a:r>
            <a:endParaRPr lang="en-US" altLang="zh-CN" sz="4000" dirty="0" smtClean="0"/>
          </a:p>
          <a:p>
            <a:r>
              <a:rPr lang="en-US" altLang="zh-CN" sz="4000" dirty="0" smtClean="0"/>
              <a:t>2</a:t>
            </a:r>
            <a:r>
              <a:rPr lang="zh-CN" altLang="en-US" sz="4000" dirty="0" smtClean="0"/>
              <a:t>、增加画图表示等量关系的问题，体现学生的思考过程。</a:t>
            </a:r>
            <a:endParaRPr lang="en-US" altLang="zh-CN" sz="4000" dirty="0" smtClean="0"/>
          </a:p>
          <a:p>
            <a:r>
              <a:rPr lang="en-US" altLang="zh-CN" sz="4000" dirty="0" smtClean="0"/>
              <a:t>3</a:t>
            </a:r>
            <a:r>
              <a:rPr lang="zh-CN" altLang="en-US" sz="4000" dirty="0" smtClean="0"/>
              <a:t>、增加了试一试，丰富了用方程解决分数混合运算问题的模型。</a:t>
            </a:r>
            <a:endParaRPr lang="zh-CN" altLang="en-US" sz="4000" dirty="0"/>
          </a:p>
        </p:txBody>
      </p:sp>
    </p:spTree>
    <p:extLst>
      <p:ext uri="{BB962C8B-B14F-4D97-AF65-F5344CB8AC3E}">
        <p14:creationId xmlns:p14="http://schemas.microsoft.com/office/powerpoint/2010/main" val="10887274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09118" y="476672"/>
            <a:ext cx="5724645"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zh-CN" altLang="en-US" sz="5400" b="1" cap="none" spc="0" dirty="0" smtClean="0">
                <a:ln/>
                <a:effectLst/>
              </a:rPr>
              <a:t>百分数主要修改点</a:t>
            </a:r>
            <a:endParaRPr lang="zh-CN" altLang="en-US" sz="5400" b="1" cap="none" spc="0" dirty="0">
              <a:ln/>
              <a:effectLst/>
            </a:endParaRPr>
          </a:p>
        </p:txBody>
      </p:sp>
      <p:sp>
        <p:nvSpPr>
          <p:cNvPr id="3" name="矩形 2"/>
          <p:cNvSpPr/>
          <p:nvPr/>
        </p:nvSpPr>
        <p:spPr>
          <a:xfrm>
            <a:off x="1259632" y="1400002"/>
            <a:ext cx="619335" cy="4154984"/>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zh-CN" altLang="en-US" sz="4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百分数的认识</a:t>
            </a:r>
            <a:endParaRPr lang="zh-CN" altLang="en-US" sz="4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2483768" y="1700808"/>
            <a:ext cx="5616624" cy="4031873"/>
          </a:xfrm>
          <a:prstGeom prst="rect">
            <a:avLst/>
          </a:prstGeom>
          <a:noFill/>
          <a:ln w="19050">
            <a:solidFill>
              <a:srgbClr val="002060"/>
            </a:solidFill>
          </a:ln>
        </p:spPr>
        <p:txBody>
          <a:bodyPr wrap="square" rtlCol="0">
            <a:spAutoFit/>
          </a:bodyPr>
          <a:lstStyle/>
          <a:p>
            <a:r>
              <a:rPr lang="en-US" altLang="zh-CN" sz="3200" dirty="0" smtClean="0"/>
              <a:t>1</a:t>
            </a:r>
            <a:r>
              <a:rPr lang="zh-CN" altLang="en-US" sz="3200" dirty="0" smtClean="0"/>
              <a:t>、去掉了黄豆种子发芽实验的情境。</a:t>
            </a:r>
            <a:endParaRPr lang="en-US" altLang="zh-CN" sz="3200" dirty="0"/>
          </a:p>
          <a:p>
            <a:r>
              <a:rPr lang="en-US" altLang="zh-CN" sz="3200" dirty="0" smtClean="0"/>
              <a:t>2</a:t>
            </a:r>
            <a:r>
              <a:rPr lang="zh-CN" altLang="en-US" sz="3200" dirty="0" smtClean="0"/>
              <a:t>、调整了举例时生活中百分数的例子，更加贴近儿童生活，以有利于学生的理解。</a:t>
            </a:r>
            <a:endParaRPr lang="en-US" altLang="zh-CN" sz="3200" dirty="0" smtClean="0"/>
          </a:p>
          <a:p>
            <a:r>
              <a:rPr lang="en-US" altLang="zh-CN" sz="3200" dirty="0" smtClean="0"/>
              <a:t>3</a:t>
            </a:r>
            <a:r>
              <a:rPr lang="zh-CN" altLang="en-US" sz="3200" dirty="0" smtClean="0"/>
              <a:t>、增加“与同伴交流”的要求，提示教师培养学生倾听和表达能力，引发学生思考。</a:t>
            </a:r>
            <a:endParaRPr lang="zh-CN" altLang="en-US" sz="3200" dirty="0"/>
          </a:p>
        </p:txBody>
      </p:sp>
    </p:spTree>
    <p:extLst>
      <p:ext uri="{BB962C8B-B14F-4D97-AF65-F5344CB8AC3E}">
        <p14:creationId xmlns:p14="http://schemas.microsoft.com/office/powerpoint/2010/main" val="15462965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47864" y="476672"/>
            <a:ext cx="3647153"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zh-CN" altLang="en-US" sz="5400" b="1" cap="none" spc="0" dirty="0" smtClean="0">
                <a:ln/>
                <a:effectLst/>
              </a:rPr>
              <a:t>主要修改点</a:t>
            </a:r>
            <a:endParaRPr lang="zh-CN" altLang="en-US" sz="5400" b="1" cap="none" spc="0" dirty="0">
              <a:ln/>
              <a:effectLst/>
            </a:endParaRPr>
          </a:p>
        </p:txBody>
      </p:sp>
      <p:sp>
        <p:nvSpPr>
          <p:cNvPr id="3" name="矩形 2"/>
          <p:cNvSpPr/>
          <p:nvPr/>
        </p:nvSpPr>
        <p:spPr>
          <a:xfrm>
            <a:off x="1115616" y="2276872"/>
            <a:ext cx="619335" cy="2862322"/>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zh-CN" altLang="en-US" sz="6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合格率</a:t>
            </a:r>
            <a:endParaRPr lang="zh-CN" altLang="en-US" sz="6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2699792" y="1386437"/>
            <a:ext cx="5616624" cy="4832092"/>
          </a:xfrm>
          <a:prstGeom prst="rect">
            <a:avLst/>
          </a:prstGeom>
          <a:noFill/>
          <a:ln w="19050">
            <a:solidFill>
              <a:srgbClr val="002060"/>
            </a:solidFill>
          </a:ln>
        </p:spPr>
        <p:txBody>
          <a:bodyPr wrap="square" rtlCol="0">
            <a:spAutoFit/>
          </a:bodyPr>
          <a:lstStyle/>
          <a:p>
            <a:r>
              <a:rPr lang="en-US" altLang="zh-CN" sz="2800" dirty="0" smtClean="0"/>
              <a:t>1</a:t>
            </a:r>
            <a:r>
              <a:rPr lang="zh-CN" altLang="en-US" sz="2800" dirty="0" smtClean="0"/>
              <a:t>、用表格呈现情境中的信息，使之更加简明。</a:t>
            </a:r>
            <a:endParaRPr lang="en-US" altLang="zh-CN" sz="2800" dirty="0"/>
          </a:p>
          <a:p>
            <a:r>
              <a:rPr lang="en-US" altLang="zh-CN" sz="2800" dirty="0" smtClean="0"/>
              <a:t>2</a:t>
            </a:r>
            <a:r>
              <a:rPr lang="zh-CN" altLang="en-US" sz="2800" dirty="0" smtClean="0"/>
              <a:t>、将“合格率是什么意思”作为单独的问题讨论，引发学生的思考。</a:t>
            </a:r>
            <a:endParaRPr lang="en-US" altLang="zh-CN" sz="2800" dirty="0" smtClean="0"/>
          </a:p>
          <a:p>
            <a:r>
              <a:rPr lang="en-US" altLang="zh-CN" sz="2800" dirty="0" smtClean="0"/>
              <a:t>3</a:t>
            </a:r>
            <a:r>
              <a:rPr lang="zh-CN" altLang="en-US" sz="2800" dirty="0" smtClean="0"/>
              <a:t>、增加小数、分数化成百分数的问题，设计成独立的问题串，学习脉络更加清晰。</a:t>
            </a:r>
            <a:endParaRPr lang="en-US" altLang="zh-CN" sz="2800" dirty="0" smtClean="0"/>
          </a:p>
          <a:p>
            <a:r>
              <a:rPr lang="en-US" altLang="zh-CN" sz="2800" dirty="0" smtClean="0"/>
              <a:t>4</a:t>
            </a:r>
            <a:r>
              <a:rPr lang="zh-CN" altLang="en-US" sz="2800" dirty="0" smtClean="0"/>
              <a:t>、增加了“淘气调查</a:t>
            </a:r>
            <a:r>
              <a:rPr lang="en-US" altLang="zh-CN" sz="2800" dirty="0" smtClean="0"/>
              <a:t>25</a:t>
            </a:r>
            <a:r>
              <a:rPr lang="zh-CN" altLang="en-US" sz="2800" dirty="0" smtClean="0"/>
              <a:t>名同学最喜欢的球类运动项目”的题目，进一步体会百分数与现实生活的密切联系。</a:t>
            </a:r>
            <a:endParaRPr lang="zh-CN" altLang="en-US" sz="2800" dirty="0"/>
          </a:p>
        </p:txBody>
      </p:sp>
    </p:spTree>
    <p:extLst>
      <p:ext uri="{BB962C8B-B14F-4D97-AF65-F5344CB8AC3E}">
        <p14:creationId xmlns:p14="http://schemas.microsoft.com/office/powerpoint/2010/main" val="18419827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47864" y="476672"/>
            <a:ext cx="3647153"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zh-CN" altLang="en-US" sz="5400" b="1" cap="none" spc="0" dirty="0" smtClean="0">
                <a:ln/>
                <a:effectLst/>
              </a:rPr>
              <a:t>主要修改点</a:t>
            </a:r>
            <a:endParaRPr lang="zh-CN" altLang="en-US" sz="5400" b="1" cap="none" spc="0" dirty="0">
              <a:ln/>
              <a:effectLst/>
            </a:endParaRPr>
          </a:p>
        </p:txBody>
      </p:sp>
      <p:sp>
        <p:nvSpPr>
          <p:cNvPr id="3" name="矩形 2"/>
          <p:cNvSpPr/>
          <p:nvPr/>
        </p:nvSpPr>
        <p:spPr>
          <a:xfrm>
            <a:off x="1225602" y="2420888"/>
            <a:ext cx="619335" cy="2800767"/>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zh-CN" altLang="en-US" sz="4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营养含量</a:t>
            </a:r>
            <a:endParaRPr lang="zh-CN" altLang="en-US" sz="4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2435363" y="1484784"/>
            <a:ext cx="5616624" cy="5016758"/>
          </a:xfrm>
          <a:prstGeom prst="rect">
            <a:avLst/>
          </a:prstGeom>
          <a:noFill/>
          <a:ln w="19050">
            <a:solidFill>
              <a:srgbClr val="002060"/>
            </a:solidFill>
          </a:ln>
        </p:spPr>
        <p:txBody>
          <a:bodyPr wrap="square" rtlCol="0">
            <a:spAutoFit/>
          </a:bodyPr>
          <a:lstStyle/>
          <a:p>
            <a:r>
              <a:rPr lang="en-US" altLang="zh-CN" sz="3200" dirty="0" smtClean="0"/>
              <a:t>1</a:t>
            </a:r>
            <a:r>
              <a:rPr lang="zh-CN" altLang="en-US" sz="3200" dirty="0" smtClean="0"/>
              <a:t>、节标题“蛋白质含量”改为“营养含量”。</a:t>
            </a:r>
            <a:endParaRPr lang="en-US" altLang="zh-CN" sz="3200" dirty="0"/>
          </a:p>
          <a:p>
            <a:r>
              <a:rPr lang="en-US" altLang="zh-CN" sz="3200" dirty="0" smtClean="0"/>
              <a:t>2</a:t>
            </a:r>
            <a:r>
              <a:rPr lang="zh-CN" altLang="en-US" sz="3200" dirty="0" smtClean="0"/>
              <a:t>、增加用图表示数量关系，增加学生作品，体现解决具体问题的策略，帮助学生灵活运用百分数、分数、小数解决问题。</a:t>
            </a:r>
            <a:endParaRPr lang="en-US" altLang="zh-CN" sz="3200" dirty="0" smtClean="0"/>
          </a:p>
          <a:p>
            <a:r>
              <a:rPr lang="en-US" altLang="zh-CN" sz="3200" dirty="0" smtClean="0"/>
              <a:t>3</a:t>
            </a:r>
            <a:r>
              <a:rPr lang="zh-CN" altLang="en-US" sz="3200" dirty="0" smtClean="0"/>
              <a:t>、将原教材中关于百分数如何化成小数和分数的讨论设计成为一个问题。</a:t>
            </a:r>
            <a:endParaRPr lang="zh-CN" altLang="en-US" sz="3200" dirty="0"/>
          </a:p>
        </p:txBody>
      </p:sp>
    </p:spTree>
    <p:extLst>
      <p:ext uri="{BB962C8B-B14F-4D97-AF65-F5344CB8AC3E}">
        <p14:creationId xmlns:p14="http://schemas.microsoft.com/office/powerpoint/2010/main" val="5680950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47864" y="476672"/>
            <a:ext cx="3647153"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zh-CN" altLang="en-US" sz="5400" b="1" cap="none" spc="0" dirty="0" smtClean="0">
                <a:ln/>
                <a:effectLst/>
              </a:rPr>
              <a:t>主要修改点</a:t>
            </a:r>
            <a:endParaRPr lang="zh-CN" altLang="en-US" sz="5400" b="1" cap="none" spc="0" dirty="0">
              <a:ln/>
              <a:effectLst/>
            </a:endParaRPr>
          </a:p>
        </p:txBody>
      </p:sp>
      <p:sp>
        <p:nvSpPr>
          <p:cNvPr id="3" name="矩形 2"/>
          <p:cNvSpPr/>
          <p:nvPr/>
        </p:nvSpPr>
        <p:spPr>
          <a:xfrm>
            <a:off x="1225602" y="2132856"/>
            <a:ext cx="619335" cy="347787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zh-CN" altLang="en-US" sz="4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这月我当家</a:t>
            </a:r>
            <a:endParaRPr lang="zh-CN" altLang="en-US" sz="4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2363128" y="1609635"/>
            <a:ext cx="5616624" cy="4524315"/>
          </a:xfrm>
          <a:prstGeom prst="rect">
            <a:avLst/>
          </a:prstGeom>
          <a:noFill/>
          <a:ln w="19050">
            <a:solidFill>
              <a:srgbClr val="002060"/>
            </a:solidFill>
          </a:ln>
        </p:spPr>
        <p:txBody>
          <a:bodyPr wrap="square" rtlCol="0">
            <a:spAutoFit/>
          </a:bodyPr>
          <a:lstStyle/>
          <a:p>
            <a:r>
              <a:rPr lang="en-US" altLang="zh-CN" sz="3200" dirty="0" smtClean="0"/>
              <a:t>1</a:t>
            </a:r>
            <a:r>
              <a:rPr lang="zh-CN" altLang="en-US" sz="3200" dirty="0" smtClean="0"/>
              <a:t>、调整情境，主情境围绕一个问题讨论，使之更加简明和清晰。将原来的“这个月的支出统计表”调整到“试一试”中学习和讨论。</a:t>
            </a:r>
            <a:endParaRPr lang="en-US" altLang="zh-CN" sz="3200" dirty="0" smtClean="0"/>
          </a:p>
          <a:p>
            <a:r>
              <a:rPr lang="en-US" altLang="zh-CN" sz="3200" dirty="0" smtClean="0"/>
              <a:t>2</a:t>
            </a:r>
            <a:r>
              <a:rPr lang="zh-CN" altLang="en-US" sz="3200" dirty="0" smtClean="0"/>
              <a:t>、增加了让学生说出自己的想法和用图表示等量关系的内容，加强对数据含义的理解，体现学生的思考过程。</a:t>
            </a:r>
            <a:endParaRPr lang="en-US" altLang="zh-CN" sz="3200" dirty="0" smtClean="0"/>
          </a:p>
        </p:txBody>
      </p:sp>
    </p:spTree>
    <p:extLst>
      <p:ext uri="{BB962C8B-B14F-4D97-AF65-F5344CB8AC3E}">
        <p14:creationId xmlns:p14="http://schemas.microsoft.com/office/powerpoint/2010/main" val="38245143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1600" y="476672"/>
            <a:ext cx="780213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zh-CN" altLang="en-US" sz="5400" b="1" cap="none" spc="0" dirty="0" smtClean="0">
                <a:ln/>
                <a:effectLst/>
              </a:rPr>
              <a:t>百分数的应用主要修改点</a:t>
            </a:r>
            <a:endParaRPr lang="zh-CN" altLang="en-US" sz="5400" b="1" cap="none" spc="0" dirty="0">
              <a:ln/>
              <a:effectLst/>
            </a:endParaRPr>
          </a:p>
        </p:txBody>
      </p:sp>
      <p:sp>
        <p:nvSpPr>
          <p:cNvPr id="3" name="矩形 2"/>
          <p:cNvSpPr/>
          <p:nvPr/>
        </p:nvSpPr>
        <p:spPr>
          <a:xfrm>
            <a:off x="915934" y="1556792"/>
            <a:ext cx="619335" cy="4832092"/>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zh-CN" altLang="en-US" sz="4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百分数的应用一</a:t>
            </a:r>
            <a:endParaRPr lang="zh-CN" altLang="en-US" sz="4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2195736" y="1956901"/>
            <a:ext cx="5616624" cy="4031873"/>
          </a:xfrm>
          <a:prstGeom prst="rect">
            <a:avLst/>
          </a:prstGeom>
          <a:noFill/>
          <a:ln w="19050">
            <a:solidFill>
              <a:srgbClr val="002060"/>
            </a:solidFill>
          </a:ln>
        </p:spPr>
        <p:txBody>
          <a:bodyPr wrap="square" rtlCol="0">
            <a:spAutoFit/>
          </a:bodyPr>
          <a:lstStyle/>
          <a:p>
            <a:r>
              <a:rPr lang="en-US" altLang="zh-CN" sz="3200" dirty="0" smtClean="0"/>
              <a:t>1</a:t>
            </a:r>
            <a:r>
              <a:rPr lang="zh-CN" altLang="en-US" sz="3200" dirty="0" smtClean="0"/>
              <a:t>、修改了情境，使原来的示意图成为信息情境。</a:t>
            </a:r>
            <a:endParaRPr lang="en-US" altLang="zh-CN" sz="3200" dirty="0"/>
          </a:p>
          <a:p>
            <a:r>
              <a:rPr lang="en-US" altLang="zh-CN" sz="3200" dirty="0" smtClean="0"/>
              <a:t>2</a:t>
            </a:r>
            <a:r>
              <a:rPr lang="zh-CN" altLang="en-US" sz="3200" dirty="0" smtClean="0"/>
              <a:t>、增加了画图表示数量关系的问题设计。</a:t>
            </a:r>
            <a:endParaRPr lang="en-US" altLang="zh-CN" sz="3200" dirty="0" smtClean="0"/>
          </a:p>
          <a:p>
            <a:r>
              <a:rPr lang="en-US" altLang="zh-CN" sz="3200" dirty="0" smtClean="0"/>
              <a:t>3</a:t>
            </a:r>
            <a:r>
              <a:rPr lang="zh-CN" altLang="en-US" sz="3200" dirty="0" smtClean="0"/>
              <a:t>、增加了“水的体积比冰的体积少百分之几”的问题。</a:t>
            </a:r>
            <a:endParaRPr lang="en-US" altLang="zh-CN" sz="3200" dirty="0" smtClean="0"/>
          </a:p>
          <a:p>
            <a:r>
              <a:rPr lang="zh-CN" altLang="en-US" sz="3200" dirty="0" smtClean="0"/>
              <a:t>修改了试一试的情境，使之更具有应用的意义。</a:t>
            </a:r>
            <a:endParaRPr lang="en-US" altLang="zh-CN" sz="3200" dirty="0" smtClean="0"/>
          </a:p>
        </p:txBody>
      </p:sp>
    </p:spTree>
    <p:extLst>
      <p:ext uri="{BB962C8B-B14F-4D97-AF65-F5344CB8AC3E}">
        <p14:creationId xmlns:p14="http://schemas.microsoft.com/office/powerpoint/2010/main" val="25920681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49092" y="476672"/>
            <a:ext cx="3647152"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zh-CN" altLang="en-US" sz="5400" b="1" cap="none" spc="0" dirty="0" smtClean="0">
                <a:ln/>
                <a:effectLst/>
              </a:rPr>
              <a:t>主要修改点</a:t>
            </a:r>
            <a:endParaRPr lang="zh-CN" altLang="en-US" sz="5400" b="1" cap="none" spc="0" dirty="0">
              <a:ln/>
              <a:effectLst/>
            </a:endParaRPr>
          </a:p>
        </p:txBody>
      </p:sp>
      <p:sp>
        <p:nvSpPr>
          <p:cNvPr id="3" name="矩形 2"/>
          <p:cNvSpPr/>
          <p:nvPr/>
        </p:nvSpPr>
        <p:spPr>
          <a:xfrm>
            <a:off x="915934" y="1556792"/>
            <a:ext cx="619335" cy="4832092"/>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zh-CN" altLang="en-US" sz="4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百分数的应用二</a:t>
            </a:r>
            <a:endParaRPr lang="zh-CN" altLang="en-US" sz="4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2195736" y="1956901"/>
            <a:ext cx="5616624" cy="4031873"/>
          </a:xfrm>
          <a:prstGeom prst="rect">
            <a:avLst/>
          </a:prstGeom>
          <a:noFill/>
          <a:ln w="19050">
            <a:solidFill>
              <a:srgbClr val="002060"/>
            </a:solidFill>
          </a:ln>
        </p:spPr>
        <p:txBody>
          <a:bodyPr wrap="square" rtlCol="0">
            <a:spAutoFit/>
          </a:bodyPr>
          <a:lstStyle/>
          <a:p>
            <a:r>
              <a:rPr lang="en-US" altLang="zh-CN" sz="3200" dirty="0" smtClean="0"/>
              <a:t>1</a:t>
            </a:r>
            <a:r>
              <a:rPr lang="zh-CN" altLang="en-US" sz="3200" dirty="0" smtClean="0"/>
              <a:t>、修改了情境，使之更加简洁清晰。</a:t>
            </a:r>
            <a:endParaRPr lang="en-US" altLang="zh-CN" sz="3200" dirty="0"/>
          </a:p>
          <a:p>
            <a:r>
              <a:rPr lang="en-US" altLang="zh-CN" sz="3200" dirty="0" smtClean="0"/>
              <a:t>2</a:t>
            </a:r>
            <a:r>
              <a:rPr lang="zh-CN" altLang="en-US" sz="3200" dirty="0" smtClean="0"/>
              <a:t>、</a:t>
            </a:r>
            <a:r>
              <a:rPr lang="zh-CN" altLang="en-US" sz="3200" dirty="0" smtClean="0"/>
              <a:t>增加了画图表示数量关系的问题设计。</a:t>
            </a:r>
            <a:endParaRPr lang="en-US" altLang="zh-CN" sz="3200" dirty="0" smtClean="0"/>
          </a:p>
          <a:p>
            <a:r>
              <a:rPr lang="en-US" altLang="zh-CN" sz="3200" dirty="0" smtClean="0"/>
              <a:t>3</a:t>
            </a:r>
            <a:r>
              <a:rPr lang="zh-CN" altLang="en-US" sz="3200" dirty="0" smtClean="0"/>
              <a:t>、将试一试的内容修改为选择信息解决问题的内容，并提示学生可以通过画图来分析数量关系。</a:t>
            </a:r>
            <a:endParaRPr lang="en-US" altLang="zh-CN" sz="3200" dirty="0" smtClean="0"/>
          </a:p>
        </p:txBody>
      </p:sp>
    </p:spTree>
    <p:extLst>
      <p:ext uri="{BB962C8B-B14F-4D97-AF65-F5344CB8AC3E}">
        <p14:creationId xmlns:p14="http://schemas.microsoft.com/office/powerpoint/2010/main" val="3154512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49092" y="476672"/>
            <a:ext cx="3647152"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zh-CN" altLang="en-US" sz="5400" b="1" cap="none" spc="0" dirty="0" smtClean="0">
                <a:ln/>
                <a:effectLst/>
              </a:rPr>
              <a:t>主要修改点</a:t>
            </a:r>
            <a:endParaRPr lang="zh-CN" altLang="en-US" sz="5400" b="1" cap="none" spc="0" dirty="0">
              <a:ln/>
              <a:effectLst/>
            </a:endParaRPr>
          </a:p>
        </p:txBody>
      </p:sp>
      <p:sp>
        <p:nvSpPr>
          <p:cNvPr id="3" name="矩形 2"/>
          <p:cNvSpPr/>
          <p:nvPr/>
        </p:nvSpPr>
        <p:spPr>
          <a:xfrm>
            <a:off x="915934" y="1556792"/>
            <a:ext cx="619335" cy="4832092"/>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zh-CN" altLang="en-US" sz="4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百分数的应用三</a:t>
            </a:r>
            <a:endParaRPr lang="zh-CN" altLang="en-US" sz="4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2193954" y="1710680"/>
            <a:ext cx="5616624" cy="4524315"/>
          </a:xfrm>
          <a:prstGeom prst="rect">
            <a:avLst/>
          </a:prstGeom>
          <a:noFill/>
          <a:ln w="19050">
            <a:solidFill>
              <a:srgbClr val="002060"/>
            </a:solidFill>
          </a:ln>
        </p:spPr>
        <p:txBody>
          <a:bodyPr wrap="square" rtlCol="0">
            <a:spAutoFit/>
          </a:bodyPr>
          <a:lstStyle/>
          <a:p>
            <a:r>
              <a:rPr lang="en-US" altLang="zh-CN" sz="3200" dirty="0" smtClean="0"/>
              <a:t>1</a:t>
            </a:r>
            <a:r>
              <a:rPr lang="zh-CN" altLang="en-US" sz="3200" dirty="0" smtClean="0"/>
              <a:t>、修改了情境，将原来的统计表改为信息情境，使之更加简洁清晰。</a:t>
            </a:r>
            <a:endParaRPr lang="en-US" altLang="zh-CN" sz="3200" dirty="0" smtClean="0"/>
          </a:p>
          <a:p>
            <a:r>
              <a:rPr lang="en-US" altLang="zh-CN" sz="3200" dirty="0" smtClean="0"/>
              <a:t>2</a:t>
            </a:r>
            <a:r>
              <a:rPr lang="zh-CN" altLang="en-US" sz="3200" dirty="0" smtClean="0"/>
              <a:t>、重新梳理、设计了问题串。</a:t>
            </a:r>
            <a:endParaRPr lang="en-US" altLang="zh-CN" sz="3200" dirty="0" smtClean="0"/>
          </a:p>
          <a:p>
            <a:r>
              <a:rPr lang="en-US" altLang="zh-CN" sz="3200" dirty="0" smtClean="0"/>
              <a:t>3</a:t>
            </a:r>
            <a:r>
              <a:rPr lang="zh-CN" altLang="en-US" sz="3200" dirty="0" smtClean="0"/>
              <a:t>、增加了找等量关系的问题，启发学生的思考。</a:t>
            </a:r>
            <a:endParaRPr lang="en-US" altLang="zh-CN" sz="3200" dirty="0" smtClean="0"/>
          </a:p>
          <a:p>
            <a:r>
              <a:rPr lang="en-US" altLang="zh-CN" sz="3200" dirty="0" smtClean="0"/>
              <a:t>4</a:t>
            </a:r>
            <a:r>
              <a:rPr lang="zh-CN" altLang="en-US" sz="3200" dirty="0" smtClean="0"/>
              <a:t>、将练习第</a:t>
            </a:r>
            <a:r>
              <a:rPr lang="en-US" altLang="zh-CN" sz="3200" dirty="0" smtClean="0"/>
              <a:t>2</a:t>
            </a:r>
            <a:r>
              <a:rPr lang="zh-CN" altLang="en-US" sz="3200" dirty="0" smtClean="0"/>
              <a:t>题移至试一试</a:t>
            </a:r>
            <a:r>
              <a:rPr lang="en-US" altLang="zh-CN" sz="3200" dirty="0" smtClean="0"/>
              <a:t>1</a:t>
            </a:r>
            <a:r>
              <a:rPr lang="zh-CN" altLang="en-US" sz="3200" dirty="0" smtClean="0"/>
              <a:t>，改造了原来的试一试的题目，使百分数的应用模型更加丰富。</a:t>
            </a:r>
            <a:endParaRPr lang="en-US" altLang="zh-CN" sz="3200" dirty="0" smtClean="0"/>
          </a:p>
        </p:txBody>
      </p:sp>
    </p:spTree>
    <p:extLst>
      <p:ext uri="{BB962C8B-B14F-4D97-AF65-F5344CB8AC3E}">
        <p14:creationId xmlns:p14="http://schemas.microsoft.com/office/powerpoint/2010/main" val="5314139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49092" y="476672"/>
            <a:ext cx="3647152"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zh-CN" altLang="en-US" sz="5400" b="1" cap="none" spc="0" dirty="0" smtClean="0">
                <a:ln/>
                <a:effectLst/>
              </a:rPr>
              <a:t>主要修改点</a:t>
            </a:r>
            <a:endParaRPr lang="zh-CN" altLang="en-US" sz="5400" b="1" cap="none" spc="0" dirty="0">
              <a:ln/>
              <a:effectLst/>
            </a:endParaRPr>
          </a:p>
        </p:txBody>
      </p:sp>
      <p:sp>
        <p:nvSpPr>
          <p:cNvPr id="3" name="矩形 2"/>
          <p:cNvSpPr/>
          <p:nvPr/>
        </p:nvSpPr>
        <p:spPr>
          <a:xfrm>
            <a:off x="1834030" y="1628800"/>
            <a:ext cx="5888314" cy="769441"/>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zh-CN" altLang="en-US" sz="4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百分数的应用四</a:t>
            </a:r>
            <a:endParaRPr lang="zh-CN" altLang="en-US" sz="4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Box 3"/>
          <p:cNvSpPr txBox="1"/>
          <p:nvPr/>
        </p:nvSpPr>
        <p:spPr>
          <a:xfrm>
            <a:off x="1859299" y="3501008"/>
            <a:ext cx="5616624" cy="1077218"/>
          </a:xfrm>
          <a:prstGeom prst="rect">
            <a:avLst/>
          </a:prstGeom>
          <a:noFill/>
          <a:ln w="19050">
            <a:solidFill>
              <a:srgbClr val="002060"/>
            </a:solidFill>
          </a:ln>
        </p:spPr>
        <p:txBody>
          <a:bodyPr wrap="square" rtlCol="0">
            <a:spAutoFit/>
          </a:bodyPr>
          <a:lstStyle/>
          <a:p>
            <a:r>
              <a:rPr lang="zh-CN" altLang="en-US" sz="3200" dirty="0" smtClean="0"/>
              <a:t>增加了对“年利率”理解的问题。</a:t>
            </a:r>
            <a:endParaRPr lang="en-US" altLang="zh-CN" sz="3200" dirty="0" smtClean="0"/>
          </a:p>
        </p:txBody>
      </p:sp>
    </p:spTree>
    <p:extLst>
      <p:ext uri="{BB962C8B-B14F-4D97-AF65-F5344CB8AC3E}">
        <p14:creationId xmlns:p14="http://schemas.microsoft.com/office/powerpoint/2010/main" val="42549698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51720" y="764704"/>
            <a:ext cx="4339651"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zh-CN" alt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教学中的困惑</a:t>
            </a:r>
            <a:endParaRPr lang="zh-CN" alt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40610056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行云流水">
  <a:themeElements>
    <a:clrScheme name="行云流水">
      <a:dk1>
        <a:sysClr val="windowText" lastClr="000000"/>
      </a:dk1>
      <a:lt1>
        <a:sysClr val="window" lastClr="FFFFFF"/>
      </a:lt1>
      <a:dk2>
        <a:srgbClr val="411401"/>
      </a:dk2>
      <a:lt2>
        <a:srgbClr val="FFE6E6"/>
      </a:lt2>
      <a:accent1>
        <a:srgbClr val="A24A48"/>
      </a:accent1>
      <a:accent2>
        <a:srgbClr val="B2935C"/>
      </a:accent2>
      <a:accent3>
        <a:srgbClr val="6A9A9A"/>
      </a:accent3>
      <a:accent4>
        <a:srgbClr val="B2B787"/>
      </a:accent4>
      <a:accent5>
        <a:srgbClr val="91644B"/>
      </a:accent5>
      <a:accent6>
        <a:srgbClr val="654A76"/>
      </a:accent6>
      <a:hlink>
        <a:srgbClr val="00A800"/>
      </a:hlink>
      <a:folHlink>
        <a:srgbClr val="FF00FF"/>
      </a:folHlink>
    </a:clrScheme>
    <a:fontScheme name="行云流水">
      <a:majorFont>
        <a:latin typeface="Cambria"/>
        <a:ea typeface=""/>
        <a:cs typeface=""/>
        <a:font script="Jpan" typeface="ＭＳ Ｐゴシック"/>
        <a:font script="Hang" typeface="맑은 고딕"/>
        <a:font script="Hans" typeface="华文行楷"/>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alibri"/>
        <a:ea typeface=""/>
        <a:cs typeface=""/>
        <a:font script="Jpan" typeface="ＭＳ Ｐ明朝"/>
        <a:font script="Hang" typeface="HY견명조"/>
        <a:font script="Hans" typeface="华文行楷"/>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行云流水">
      <a:fillStyleLst>
        <a:solidFill>
          <a:schemeClr val="phClr"/>
        </a:solidFill>
        <a:gradFill rotWithShape="1">
          <a:gsLst>
            <a:gs pos="0">
              <a:schemeClr val="phClr">
                <a:tint val="90000"/>
                <a:satMod val="130000"/>
              </a:schemeClr>
            </a:gs>
            <a:gs pos="50000">
              <a:schemeClr val="phClr">
                <a:tint val="45000"/>
                <a:satMod val="220000"/>
              </a:schemeClr>
            </a:gs>
            <a:gs pos="100000">
              <a:schemeClr val="phClr">
                <a:tint val="90000"/>
                <a:satMod val="130000"/>
              </a:schemeClr>
            </a:gs>
          </a:gsLst>
          <a:lin ang="5400000" scaled="1"/>
        </a:gradFill>
        <a:gradFill rotWithShape="1">
          <a:gsLst>
            <a:gs pos="0">
              <a:schemeClr val="phClr">
                <a:tint val="100000"/>
                <a:shade val="90000"/>
                <a:hueMod val="100000"/>
                <a:satMod val="200000"/>
              </a:schemeClr>
            </a:gs>
            <a:gs pos="50000">
              <a:schemeClr val="phClr">
                <a:tint val="100000"/>
                <a:shade val="60000"/>
                <a:hueMod val="100000"/>
                <a:satMod val="180000"/>
              </a:schemeClr>
            </a:gs>
            <a:gs pos="100000">
              <a:schemeClr val="phClr">
                <a:tint val="100000"/>
                <a:shade val="90000"/>
                <a:hueMod val="100000"/>
                <a:satMod val="2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50600">
              <a:schemeClr val="phClr">
                <a:alpha val="40000"/>
              </a:schemeClr>
            </a:glow>
          </a:effectLst>
        </a:effectStyle>
        <a:effectStyle>
          <a:effectLst>
            <a:glow rad="101600">
              <a:schemeClr val="phClr">
                <a:alpha val="60000"/>
              </a:schemeClr>
            </a:glow>
          </a:effectLst>
          <a:scene3d>
            <a:camera prst="isometricLeftDown" fov="0">
              <a:rot lat="0" lon="0" rev="0"/>
            </a:camera>
            <a:lightRig rig="harsh" dir="tl">
              <a:rot lat="0" lon="0" rev="14280000"/>
            </a:lightRig>
          </a:scene3d>
          <a:sp3d prstMaterial="flat">
            <a:bevelT w="38100" h="50800" prst="softRound"/>
          </a:sp3d>
        </a:effectStyle>
        <a:effectStyle>
          <a:effectLst>
            <a:glow>
              <a:schemeClr val="phClr"/>
            </a:glow>
          </a:effectLst>
          <a:scene3d>
            <a:camera prst="isometricLeftDown">
              <a:rot lat="0" lon="0" rev="0"/>
            </a:camera>
            <a:lightRig rig="harsh" dir="tl">
              <a:rot lat="0" lon="0" rev="1428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80000"/>
                <a:hueMod val="100000"/>
                <a:satMod val="300000"/>
              </a:schemeClr>
            </a:gs>
            <a:gs pos="72000">
              <a:schemeClr val="phClr">
                <a:tint val="100000"/>
                <a:shade val="100000"/>
                <a:hueMod val="100000"/>
                <a:satMod val="100000"/>
              </a:schemeClr>
            </a:gs>
            <a:gs pos="81000">
              <a:schemeClr val="phClr">
                <a:tint val="98000"/>
                <a:shade val="100000"/>
                <a:hueMod val="100000"/>
                <a:satMod val="150000"/>
              </a:schemeClr>
            </a:gs>
            <a:gs pos="100000">
              <a:schemeClr val="phClr">
                <a:tint val="100000"/>
                <a:shade val="100000"/>
                <a:hueMod val="100000"/>
                <a:satMod val="200000"/>
              </a:schemeClr>
            </a:gs>
          </a:gsLst>
          <a:lin ang="16200000" scaled="1"/>
        </a:gradFill>
        <a:blipFill>
          <a:blip xmlns:r="http://schemas.openxmlformats.org/officeDocument/2006/relationships" r:embed="rId1">
            <a:duotone>
              <a:schemeClr val="phClr">
                <a:tint val="100000"/>
                <a:shade val="39000"/>
                <a:hueMod val="100000"/>
                <a:satMod val="150000"/>
              </a:schemeClr>
              <a:schemeClr val="phClr">
                <a:tint val="90000"/>
                <a:shade val="100000"/>
                <a:hueMod val="100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Calligraphy</Template>
  <TotalTime>177</TotalTime>
  <Words>777</Words>
  <Application>Microsoft Office PowerPoint</Application>
  <PresentationFormat>全屏显示(4:3)</PresentationFormat>
  <Paragraphs>75</Paragraphs>
  <Slides>15</Slides>
  <Notes>0</Notes>
  <HiddenSlides>0</HiddenSlides>
  <MMClips>0</MMClips>
  <ScaleCrop>false</ScaleCrop>
  <HeadingPairs>
    <vt:vector size="4" baseType="variant">
      <vt:variant>
        <vt:lpstr>主题</vt:lpstr>
      </vt:variant>
      <vt:variant>
        <vt:i4>1</vt:i4>
      </vt:variant>
      <vt:variant>
        <vt:lpstr>幻灯片标题</vt:lpstr>
      </vt:variant>
      <vt:variant>
        <vt:i4>15</vt:i4>
      </vt:variant>
    </vt:vector>
  </HeadingPairs>
  <TitlesOfParts>
    <vt:vector size="16" baseType="lpstr">
      <vt:lpstr>行云流水</vt:lpstr>
      <vt:lpstr>分数教学的实践与困惑</vt:lpstr>
      <vt:lpstr>修订后的基本框架</vt:lpstr>
      <vt:lpstr>修订后的基本框架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12</cp:revision>
  <dcterms:created xsi:type="dcterms:W3CDTF">2014-10-14T11:58:02Z</dcterms:created>
  <dcterms:modified xsi:type="dcterms:W3CDTF">2014-10-14T14:55:50Z</dcterms:modified>
</cp:coreProperties>
</file>