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73" r:id="rId11"/>
    <p:sldId id="274" r:id="rId12"/>
    <p:sldId id="275" r:id="rId13"/>
    <p:sldId id="276" r:id="rId14"/>
    <p:sldId id="277" r:id="rId15"/>
    <p:sldId id="278" r:id="rId16"/>
    <p:sldId id="310" r:id="rId17"/>
    <p:sldId id="280" r:id="rId18"/>
    <p:sldId id="281" r:id="rId19"/>
    <p:sldId id="282" r:id="rId20"/>
    <p:sldId id="283" r:id="rId21"/>
    <p:sldId id="284" r:id="rId22"/>
    <p:sldId id="286" r:id="rId23"/>
    <p:sldId id="287" r:id="rId24"/>
    <p:sldId id="311" r:id="rId25"/>
    <p:sldId id="265" r:id="rId26"/>
    <p:sldId id="266" r:id="rId27"/>
  </p:sldIdLst>
  <p:sldSz cx="9144000" cy="5144135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notesMaster" Target="notesMasters/notesMaster1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6139" y="1143000"/>
            <a:ext cx="5485723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920"/>
            <a:ext cx="6858000" cy="179101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2001"/>
            <a:ext cx="6858000" cy="124203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8035" indent="0" algn="ctr">
              <a:buNone/>
              <a:defRPr sz="1200"/>
            </a:lvl7pPr>
            <a:lvl8pPr marL="2400935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528"/>
            <a:ext cx="7886700" cy="213992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699"/>
            <a:ext cx="7886700" cy="11253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80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458"/>
            <a:ext cx="3886200" cy="326407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458"/>
            <a:ext cx="3886200" cy="326407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92"/>
            <a:ext cx="7886700" cy="99434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261093"/>
            <a:ext cx="3868340" cy="61804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1879135"/>
            <a:ext cx="3868340" cy="276392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1093"/>
            <a:ext cx="3887391" cy="61804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9135"/>
            <a:ext cx="3887391" cy="276392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60"/>
            <a:ext cx="2949178" cy="120036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698"/>
            <a:ext cx="4629150" cy="365585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320"/>
            <a:ext cx="2949178" cy="28591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8035" indent="0">
              <a:buNone/>
              <a:defRPr sz="750"/>
            </a:lvl7pPr>
            <a:lvl8pPr marL="2400935" indent="0">
              <a:buNone/>
              <a:defRPr sz="750"/>
            </a:lvl8pPr>
            <a:lvl9pPr marL="2743835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60"/>
            <a:ext cx="2949178" cy="120036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698"/>
            <a:ext cx="4629150" cy="365585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320"/>
            <a:ext cx="2949178" cy="28591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8035" indent="0">
              <a:buNone/>
              <a:defRPr sz="750"/>
            </a:lvl7pPr>
            <a:lvl8pPr marL="2400935" indent="0">
              <a:buNone/>
              <a:defRPr sz="750"/>
            </a:lvl8pPr>
            <a:lvl9pPr marL="2743835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92"/>
            <a:ext cx="1971675" cy="435964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92"/>
            <a:ext cx="5800725" cy="435964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 showMasterSp="0">
  <p:cSld name="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06004"/>
            <a:ext cx="8229600" cy="4389186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8" name="日期占位符 2"/>
          <p:cNvSpPr>
            <a:spLocks noGrp="1"/>
          </p:cNvSpPr>
          <p:nvPr>
            <p:ph type="dt" sz="half" idx="2"/>
          </p:nvPr>
        </p:nvSpPr>
        <p:spPr bwMode="auto">
          <a:xfrm>
            <a:off x="457200" y="4684497"/>
            <a:ext cx="2133600" cy="3572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l" eaLnBrk="1" fontAlgn="base" hangingPunct="1"/>
            <a:fld id="{BB962C8B-B14F-4D97-AF65-F5344CB8AC3E}" type="datetimeFigureOut">
              <a:rPr lang="en-US" altLang="x-none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x-none" b="0" strike="noStrike" noProof="1" dirty="0">
              <a:latin typeface="Arial" panose="020B0604020202020204" pitchFamily="34" charset="0"/>
              <a:ea typeface="宋体" panose="02010600030101010101" pitchFamily="2" charset="-122"/>
              <a:cs typeface="+mn-ea"/>
            </a:endParaRPr>
          </a:p>
        </p:txBody>
      </p:sp>
      <p:sp>
        <p:nvSpPr>
          <p:cNvPr id="9" name="页脚占位符 3"/>
          <p:cNvSpPr>
            <a:spLocks noGrp="1"/>
          </p:cNvSpPr>
          <p:nvPr>
            <p:ph type="ftr" sz="quarter" idx="3"/>
          </p:nvPr>
        </p:nvSpPr>
        <p:spPr bwMode="auto">
          <a:xfrm>
            <a:off x="3124200" y="4684497"/>
            <a:ext cx="2895600" cy="3572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eaLnBrk="1" fontAlgn="base" hangingPunct="1"/>
            <a:endParaRPr lang="en-US" altLang="zh-CN" b="0" strike="noStrike" noProof="1" dirty="0">
              <a:ea typeface="宋体" panose="02010600030101010101" pitchFamily="2" charset="-122"/>
            </a:endParaRPr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4684497"/>
            <a:ext cx="2133600" cy="3572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eaLnBrk="1" fontAlgn="base" hangingPunct="1"/>
            <a:fld id="{9A0DB2DC-4C9A-4742-B13C-FB6460FD3503}" type="slidenum">
              <a:rPr lang="en-US" altLang="zh-CN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zh-CN" b="0" strike="noStrike" noProof="1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strips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55000">
              <a:schemeClr val="accent1">
                <a:lumMod val="45000"/>
                <a:lumOff val="55000"/>
              </a:schemeClr>
            </a:gs>
            <a:gs pos="19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92"/>
            <a:ext cx="7886700" cy="994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458"/>
            <a:ext cx="7886700" cy="3264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8096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8096"/>
            <a:ext cx="30861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8096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jpeg"/><Relationship Id="rId1" Type="http://schemas.openxmlformats.org/officeDocument/2006/relationships/slide" Target="slide1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slide" Target="slide20.xml"/><Relationship Id="rId1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29210" y="676910"/>
            <a:ext cx="9085580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zh-CN" altLang="en-US" sz="3200" b="1">
                <a:solidFill>
                  <a:srgbClr val="404040"/>
                </a:solidFill>
                <a:ea typeface="宋体" panose="02010600030101010101" pitchFamily="2" charset="-122"/>
              </a:rPr>
              <a:t>新世纪小学数学</a:t>
            </a:r>
            <a:r>
              <a:rPr lang="en-US" altLang="zh-CN" sz="3200" b="1">
                <a:solidFill>
                  <a:srgbClr val="404040"/>
                </a:solidFill>
                <a:ea typeface="宋体" panose="02010600030101010101" pitchFamily="2" charset="-122"/>
              </a:rPr>
              <a:t>2019</a:t>
            </a:r>
            <a:r>
              <a:rPr lang="zh-CN" altLang="en-US" sz="3200" b="1">
                <a:solidFill>
                  <a:srgbClr val="404040"/>
                </a:solidFill>
                <a:ea typeface="宋体" panose="02010600030101010101" pitchFamily="2" charset="-122"/>
              </a:rPr>
              <a:t>冬令营</a:t>
            </a:r>
            <a:endParaRPr lang="zh-CN" altLang="en-US" sz="3200" b="1">
              <a:solidFill>
                <a:srgbClr val="404040"/>
              </a:solidFill>
              <a:ea typeface="宋体" panose="02010600030101010101" pitchFamily="2" charset="-122"/>
            </a:endParaRPr>
          </a:p>
          <a:p>
            <a:pPr indent="0" algn="ctr"/>
            <a:r>
              <a:rPr lang="en-US" altLang="zh-CN" sz="3200" b="1">
                <a:solidFill>
                  <a:srgbClr val="404040"/>
                </a:solidFill>
                <a:ea typeface="宋体" panose="02010600030101010101" pitchFamily="2" charset="-122"/>
              </a:rPr>
              <a:t>“</a:t>
            </a:r>
            <a:r>
              <a:rPr lang="zh-CN" altLang="en-US" sz="3200" b="1">
                <a:solidFill>
                  <a:srgbClr val="404040"/>
                </a:solidFill>
                <a:ea typeface="宋体" panose="02010600030101010101" pitchFamily="2" charset="-122"/>
              </a:rPr>
              <a:t>空间观念</a:t>
            </a:r>
            <a:r>
              <a:rPr lang="en-US" altLang="zh-CN" sz="3200" b="1">
                <a:solidFill>
                  <a:srgbClr val="404040"/>
                </a:solidFill>
                <a:ea typeface="宋体" panose="02010600030101010101" pitchFamily="2" charset="-122"/>
              </a:rPr>
              <a:t>”</a:t>
            </a:r>
            <a:r>
              <a:rPr lang="zh-CN" altLang="en-US" sz="3200" b="1">
                <a:solidFill>
                  <a:srgbClr val="404040"/>
                </a:solidFill>
                <a:ea typeface="宋体" panose="02010600030101010101" pitchFamily="2" charset="-122"/>
              </a:rPr>
              <a:t>主题悦读活动</a:t>
            </a:r>
            <a:endParaRPr lang="zh-CN" altLang="en-US" sz="3200" b="1">
              <a:solidFill>
                <a:srgbClr val="404040"/>
              </a:solidFill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34565" y="3065780"/>
            <a:ext cx="5080000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355600" algn="ctr"/>
            <a:endParaRPr lang="zh-CN" sz="24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355600" algn="ctr"/>
            <a:r>
              <a:rPr lang="zh-CN" sz="2400" b="0">
                <a:solidFill>
                  <a:srgbClr val="000000"/>
                </a:solidFill>
                <a:ea typeface="宋体" panose="02010600030101010101" pitchFamily="2" charset="-122"/>
              </a:rPr>
              <a:t>黑龙江林甸县四季青镇中心小学徐丽娜</a:t>
            </a:r>
            <a:endParaRPr lang="zh-CN" altLang="en-US" sz="24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83080" y="1972945"/>
            <a:ext cx="598297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7200" b="1">
                <a:solidFill>
                  <a:srgbClr val="404040"/>
                </a:solidFill>
                <a:ea typeface="宋体" panose="02010600030101010101" pitchFamily="2" charset="-122"/>
              </a:rPr>
              <a:t>《动手做  二》</a:t>
            </a:r>
            <a:endParaRPr lang="zh-CN" altLang="en-US" sz="7200" b="1">
              <a:solidFill>
                <a:srgbClr val="40404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508000" y="854710"/>
            <a:ext cx="8329930" cy="40925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4400" b="1">
                <a:solidFill>
                  <a:srgbClr val="404040"/>
                </a:solidFill>
                <a:ea typeface="宋体" panose="02010600030101010101" pitchFamily="2" charset="-122"/>
              </a:rPr>
              <a:t>设计理念</a:t>
            </a:r>
            <a:endParaRPr lang="zh-CN" sz="44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0"/>
            <a:r>
              <a:rPr lang="zh-CN" altLang="en-US" sz="3600" b="0">
                <a:solidFill>
                  <a:srgbClr val="000000"/>
                </a:solidFill>
                <a:ea typeface="宋体" panose="02010600030101010101" pitchFamily="2" charset="-122"/>
              </a:rPr>
              <a:t>小学生的思维特征是以直观形象思维为主的。对他们进行空间观念的启蒙教育必须符合学生的心理特征，即以直观形象的教学手段为基点，但是这种感性认识又必须向理性认识升华，这样才能真正培养学生的空间观念和想象能力。</a:t>
            </a:r>
            <a:endParaRPr lang="zh-CN" altLang="en-US" sz="36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521970" y="624840"/>
            <a:ext cx="5080000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zh-CN" sz="4400" b="1">
                <a:solidFill>
                  <a:srgbClr val="404040"/>
                </a:solidFill>
                <a:ea typeface="宋体" panose="02010600030101010101" pitchFamily="2" charset="-122"/>
              </a:rPr>
              <a:t>教材分析</a:t>
            </a:r>
            <a:endParaRPr lang="zh-CN" altLang="en-US" sz="4400" b="1">
              <a:solidFill>
                <a:srgbClr val="404040"/>
              </a:solidFill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09930" y="1488440"/>
            <a:ext cx="7399655" cy="3415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altLang="en-US" sz="3600" b="0">
                <a:solidFill>
                  <a:srgbClr val="404040"/>
                </a:solidFill>
                <a:ea typeface="宋体" panose="02010600030101010101" pitchFamily="2" charset="-122"/>
              </a:rPr>
              <a:t>《动手做（二）》属于“空间与图形”领域的知识。主要是在学生认识几种常见的平面图形后，让学生对简单的图形进行分解和拼补，培养学生的动手操作能力，发展学生的空间观念和创新意识。</a:t>
            </a:r>
            <a:endParaRPr lang="zh-CN" altLang="en-US" sz="3600" b="0">
              <a:solidFill>
                <a:srgbClr val="40404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211455" y="59055"/>
            <a:ext cx="8679815" cy="44615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4400" b="1">
                <a:solidFill>
                  <a:srgbClr val="404040"/>
                </a:solidFill>
                <a:ea typeface="宋体" panose="02010600030101010101" pitchFamily="2" charset="-122"/>
              </a:rPr>
              <a:t>学情分析</a:t>
            </a:r>
            <a:r>
              <a:rPr lang="zh-CN" sz="4400" b="0">
                <a:solidFill>
                  <a:srgbClr val="404040"/>
                </a:solidFill>
                <a:ea typeface="宋体" panose="02010600030101010101" pitchFamily="2" charset="-122"/>
              </a:rPr>
              <a:t>　</a:t>
            </a:r>
            <a:endParaRPr lang="zh-CN" sz="4400" b="0">
              <a:solidFill>
                <a:srgbClr val="404040"/>
              </a:solidFill>
              <a:ea typeface="宋体" panose="02010600030101010101" pitchFamily="2" charset="-122"/>
            </a:endParaRPr>
          </a:p>
          <a:p>
            <a:pPr indent="0"/>
            <a:endParaRPr lang="zh-CN" sz="4400" b="0">
              <a:solidFill>
                <a:srgbClr val="404040"/>
              </a:solidFill>
              <a:ea typeface="宋体" panose="02010600030101010101" pitchFamily="2" charset="-122"/>
            </a:endParaRPr>
          </a:p>
          <a:p>
            <a:pPr indent="0"/>
            <a:r>
              <a:rPr lang="zh-CN" sz="4400" b="0">
                <a:solidFill>
                  <a:srgbClr val="404040"/>
                </a:solidFill>
                <a:ea typeface="宋体" panose="02010600030101010101" pitchFamily="2" charset="-122"/>
              </a:rPr>
              <a:t>  </a:t>
            </a:r>
            <a:r>
              <a:rPr lang="zh-CN" sz="3600" b="0">
                <a:solidFill>
                  <a:srgbClr val="404040"/>
                </a:solidFill>
                <a:ea typeface="宋体" panose="02010600030101010101" pitchFamily="2" charset="-122"/>
              </a:rPr>
              <a:t>学生对平面图形已经有了大量的感性认识，已经在操作观察中认识和了解了常见的平面图形，一年级学生乐于动手，会非常喜欢这节课内容。</a:t>
            </a:r>
            <a:endParaRPr lang="zh-CN" sz="3600" b="0">
              <a:solidFill>
                <a:srgbClr val="40404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-17780" y="60325"/>
            <a:ext cx="8829675" cy="47694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4000" b="1">
                <a:solidFill>
                  <a:srgbClr val="404040"/>
                </a:solidFill>
                <a:ea typeface="宋体" panose="02010600030101010101" pitchFamily="2" charset="-122"/>
              </a:rPr>
              <a:t>教学目标</a:t>
            </a:r>
            <a:endParaRPr lang="zh-CN" sz="2800" b="0">
              <a:solidFill>
                <a:srgbClr val="404040"/>
              </a:solidFill>
              <a:ea typeface="宋体" panose="02010600030101010101" pitchFamily="2" charset="-122"/>
            </a:endParaRPr>
          </a:p>
          <a:p>
            <a:pPr indent="0"/>
            <a:r>
              <a:rPr lang="zh-CN" altLang="en-US" sz="2400" b="0">
                <a:solidFill>
                  <a:srgbClr val="404040"/>
                </a:solidFill>
                <a:ea typeface="宋体" panose="02010600030101010101" pitchFamily="2" charset="-122"/>
              </a:rPr>
              <a:t>知识技能：</a:t>
            </a:r>
            <a:endParaRPr lang="zh-CN" altLang="en-US" sz="2400" b="0">
              <a:solidFill>
                <a:srgbClr val="404040"/>
              </a:solidFill>
              <a:ea typeface="宋体" panose="02010600030101010101" pitchFamily="2" charset="-122"/>
            </a:endParaRPr>
          </a:p>
          <a:p>
            <a:pPr indent="0"/>
            <a:r>
              <a:rPr lang="zh-CN" altLang="en-US" sz="2400" b="0">
                <a:solidFill>
                  <a:srgbClr val="404040"/>
                </a:solidFill>
                <a:ea typeface="宋体" panose="02010600030101010101" pitchFamily="2" charset="-122"/>
              </a:rPr>
              <a:t>1、通过用七巧板拼图的活动，进一步熟悉学过的平面图形，初步认识平行四边形。</a:t>
            </a:r>
            <a:endParaRPr lang="zh-CN" altLang="en-US" sz="2400" b="0">
              <a:solidFill>
                <a:srgbClr val="404040"/>
              </a:solidFill>
              <a:ea typeface="宋体" panose="02010600030101010101" pitchFamily="2" charset="-122"/>
            </a:endParaRPr>
          </a:p>
          <a:p>
            <a:pPr indent="0"/>
            <a:r>
              <a:rPr lang="zh-CN" altLang="en-US" sz="2400" b="0">
                <a:solidFill>
                  <a:srgbClr val="404040"/>
                </a:solidFill>
                <a:ea typeface="宋体" panose="02010600030101010101" pitchFamily="2" charset="-122"/>
              </a:rPr>
              <a:t> 2、培养初步的空间观念、动手操作能力。</a:t>
            </a:r>
            <a:endParaRPr lang="zh-CN" altLang="en-US" sz="2400" b="0">
              <a:solidFill>
                <a:srgbClr val="404040"/>
              </a:solidFill>
              <a:ea typeface="宋体" panose="02010600030101010101" pitchFamily="2" charset="-122"/>
            </a:endParaRPr>
          </a:p>
          <a:p>
            <a:pPr indent="0"/>
            <a:r>
              <a:rPr lang="zh-CN" altLang="en-US" sz="2400" b="0">
                <a:solidFill>
                  <a:srgbClr val="404040"/>
                </a:solidFill>
                <a:ea typeface="宋体" panose="02010600030101010101" pitchFamily="2" charset="-122"/>
              </a:rPr>
              <a:t>数学思考：体会数学学习的乐趣，培养主动探索的精神，学会欣赏他人。</a:t>
            </a:r>
            <a:endParaRPr lang="zh-CN" altLang="en-US" sz="2400" b="0">
              <a:solidFill>
                <a:srgbClr val="404040"/>
              </a:solidFill>
              <a:ea typeface="宋体" panose="02010600030101010101" pitchFamily="2" charset="-122"/>
            </a:endParaRPr>
          </a:p>
          <a:p>
            <a:pPr indent="0"/>
            <a:r>
              <a:rPr lang="zh-CN" altLang="en-US" sz="2400" b="0">
                <a:solidFill>
                  <a:srgbClr val="404040"/>
                </a:solidFill>
                <a:ea typeface="宋体" panose="02010600030101010101" pitchFamily="2" charset="-122"/>
              </a:rPr>
              <a:t>过程与方法：</a:t>
            </a:r>
            <a:endParaRPr lang="zh-CN" altLang="en-US" sz="2400" b="0">
              <a:solidFill>
                <a:srgbClr val="404040"/>
              </a:solidFill>
              <a:ea typeface="宋体" panose="02010600030101010101" pitchFamily="2" charset="-122"/>
            </a:endParaRPr>
          </a:p>
          <a:p>
            <a:pPr indent="0"/>
            <a:r>
              <a:rPr lang="zh-CN" altLang="en-US" sz="2400" b="0">
                <a:solidFill>
                  <a:srgbClr val="404040"/>
                </a:solidFill>
                <a:ea typeface="宋体" panose="02010600030101010101" pitchFamily="2" charset="-122"/>
              </a:rPr>
              <a:t>体验与他人合作交流解决问题的过程。</a:t>
            </a:r>
            <a:endParaRPr lang="zh-CN" altLang="en-US" sz="2400" b="0">
              <a:solidFill>
                <a:srgbClr val="404040"/>
              </a:solidFill>
              <a:ea typeface="宋体" panose="02010600030101010101" pitchFamily="2" charset="-122"/>
            </a:endParaRPr>
          </a:p>
          <a:p>
            <a:pPr indent="0"/>
            <a:r>
              <a:rPr lang="zh-CN" altLang="en-US" sz="2400" b="0">
                <a:solidFill>
                  <a:srgbClr val="404040"/>
                </a:solidFill>
                <a:ea typeface="宋体" panose="02010600030101010101" pitchFamily="2" charset="-122"/>
              </a:rPr>
              <a:t>情感态度与价值观：</a:t>
            </a:r>
            <a:endParaRPr lang="zh-CN" altLang="en-US" sz="2400" b="0">
              <a:solidFill>
                <a:srgbClr val="404040"/>
              </a:solidFill>
              <a:ea typeface="宋体" panose="02010600030101010101" pitchFamily="2" charset="-122"/>
            </a:endParaRPr>
          </a:p>
          <a:p>
            <a:pPr indent="0"/>
            <a:r>
              <a:rPr lang="zh-CN" altLang="en-US" sz="2400" b="0">
                <a:solidFill>
                  <a:srgbClr val="404040"/>
                </a:solidFill>
                <a:ea typeface="宋体" panose="02010600030101010101" pitchFamily="2" charset="-122"/>
              </a:rPr>
              <a:t>初步培养动手操作、观察、想像的能力，发展空间观念和创新意识。</a:t>
            </a:r>
            <a:endParaRPr lang="zh-CN" altLang="en-US" sz="2400" b="0">
              <a:solidFill>
                <a:srgbClr val="40404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130810" y="688340"/>
            <a:ext cx="8882380" cy="29845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4400" b="1">
                <a:solidFill>
                  <a:srgbClr val="404040"/>
                </a:solidFill>
                <a:ea typeface="宋体" panose="02010600030101010101" pitchFamily="2" charset="-122"/>
              </a:rPr>
              <a:t>教学重难点</a:t>
            </a:r>
            <a:endParaRPr lang="zh-CN" sz="4400" b="0">
              <a:solidFill>
                <a:srgbClr val="404040"/>
              </a:solidFill>
              <a:ea typeface="宋体" panose="02010600030101010101" pitchFamily="2" charset="-122"/>
            </a:endParaRPr>
          </a:p>
          <a:p>
            <a:pPr indent="0"/>
            <a:r>
              <a:rPr lang="zh-CN" altLang="en-US" sz="3600" b="0">
                <a:solidFill>
                  <a:srgbClr val="404040"/>
                </a:solidFill>
                <a:ea typeface="宋体" panose="02010600030101010101" pitchFamily="2" charset="-122"/>
              </a:rPr>
              <a:t>为了使学生能比较顺利地达到教学目标，我确定本课的教学重点是：进一步熟悉学过的平面图形，初步认识平行四边形。教学难点是进一步感受图形的特征。</a:t>
            </a:r>
            <a:endParaRPr lang="zh-CN" altLang="en-US" sz="3600" b="0">
              <a:solidFill>
                <a:srgbClr val="40404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49530" y="504825"/>
            <a:ext cx="9044940" cy="46462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4400" b="1">
                <a:solidFill>
                  <a:srgbClr val="404040"/>
                </a:solidFill>
                <a:ea typeface="宋体" panose="02010600030101010101" pitchFamily="2" charset="-122"/>
              </a:rPr>
              <a:t>教法学法</a:t>
            </a:r>
            <a:endParaRPr lang="zh-CN" sz="4400" b="1">
              <a:solidFill>
                <a:srgbClr val="404040"/>
              </a:solidFill>
              <a:ea typeface="宋体" panose="02010600030101010101" pitchFamily="2" charset="-122"/>
            </a:endParaRPr>
          </a:p>
          <a:p>
            <a:pPr indent="0"/>
            <a:endParaRPr lang="zh-CN" sz="3600" b="0">
              <a:solidFill>
                <a:srgbClr val="404040"/>
              </a:solidFill>
              <a:ea typeface="宋体" panose="02010600030101010101" pitchFamily="2" charset="-122"/>
            </a:endParaRPr>
          </a:p>
          <a:p>
            <a:pPr indent="0"/>
            <a:r>
              <a:rPr lang="zh-CN" altLang="en-US" sz="3600" b="0">
                <a:solidFill>
                  <a:srgbClr val="404040"/>
                </a:solidFill>
                <a:ea typeface="宋体" panose="02010600030101010101" pitchFamily="2" charset="-122"/>
              </a:rPr>
              <a:t>根据教学内容的特点，我采用情景教学、引导发现、多媒体演示等方法。学生采用“合作学习”的学法。采用比、拼、说等活动，让学生在操作、探索、观察的活动中学习知识。以动手操作为载体，充分发挥学生的想像力。</a:t>
            </a:r>
            <a:endParaRPr lang="zh-CN" altLang="en-US" sz="3600" b="0">
              <a:solidFill>
                <a:srgbClr val="40404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56845" y="250190"/>
            <a:ext cx="7886700" cy="4504690"/>
          </a:xfrm>
        </p:spPr>
        <p:txBody>
          <a:bodyPr>
            <a:normAutofit lnSpcReduction="20000"/>
          </a:bodyPr>
          <a:p>
            <a:pPr marL="0" indent="0">
              <a:buNone/>
            </a:pPr>
            <a:endParaRPr lang="zh-CN" altLang="zh-CN" sz="5400"/>
          </a:p>
          <a:p>
            <a:pPr marL="0" indent="0">
              <a:buNone/>
            </a:pPr>
            <a:r>
              <a:rPr lang="zh-CN" altLang="zh-CN" sz="5400"/>
              <a:t>教学过程设计</a:t>
            </a:r>
            <a:endParaRPr lang="zh-CN" altLang="zh-CN" sz="8000"/>
          </a:p>
          <a:p>
            <a:pPr marL="0" indent="0">
              <a:buNone/>
            </a:pPr>
            <a:endParaRPr lang="zh-CN" altLang="zh-CN" sz="2400"/>
          </a:p>
          <a:p>
            <a:pPr marL="0" indent="0">
              <a:buNone/>
            </a:pPr>
            <a:endParaRPr lang="zh-CN" altLang="zh-CN" sz="2400"/>
          </a:p>
          <a:p>
            <a:pPr marL="0" indent="0">
              <a:buNone/>
            </a:pPr>
            <a:endParaRPr lang="zh-CN" altLang="zh-CN" sz="2400"/>
          </a:p>
          <a:p>
            <a:pPr marL="0" indent="0">
              <a:buNone/>
            </a:pPr>
            <a:r>
              <a:rPr lang="zh-CN" altLang="zh-CN" sz="2400"/>
              <a:t>一、激趣导入，引入新知</a:t>
            </a:r>
            <a:endParaRPr lang="zh-CN" altLang="zh-CN" sz="2400"/>
          </a:p>
          <a:p>
            <a:pPr marL="0" indent="0">
              <a:buNone/>
            </a:pPr>
            <a:endParaRPr lang="zh-CN" altLang="zh-CN" sz="2400"/>
          </a:p>
          <a:p>
            <a:pPr marL="0" indent="0">
              <a:buNone/>
            </a:pPr>
            <a:r>
              <a:rPr lang="zh-CN" altLang="zh-CN" sz="2400"/>
              <a:t>二、观察体验，探究新知</a:t>
            </a:r>
            <a:endParaRPr lang="zh-CN" altLang="zh-CN" sz="2400"/>
          </a:p>
          <a:p>
            <a:pPr marL="0" indent="0">
              <a:buNone/>
            </a:pPr>
            <a:endParaRPr lang="zh-CN" altLang="zh-CN" sz="2400"/>
          </a:p>
          <a:p>
            <a:pPr marL="0" indent="0">
              <a:buNone/>
            </a:pPr>
            <a:r>
              <a:rPr lang="zh-CN" altLang="zh-CN" sz="2400"/>
              <a:t>三、巩固应用，拓展延伸</a:t>
            </a:r>
            <a:endParaRPr lang="zh-CN" altLang="zh-CN"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 6148" descr="123d8866361g2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9933" y="514413"/>
            <a:ext cx="5125083" cy="411530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7390130" y="4183380"/>
            <a:ext cx="11195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b="1"/>
              <a:t>欣赏拼图</a:t>
            </a:r>
            <a:endParaRPr lang="zh-CN" altLang="zh-CN" b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265" name="图片 5123" descr="9f510fb30f2442a7ce4206d1d243ad4bd113027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35730" y="578715"/>
            <a:ext cx="4472540" cy="39867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8067040" y="4733925"/>
            <a:ext cx="110236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zh-CN" b="1">
                <a:sym typeface="+mn-ea"/>
              </a:rPr>
              <a:t>欣赏拼图</a:t>
            </a:r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89" name="图片 7171" descr="1-1311211T312602"/>
          <p:cNvPicPr>
            <a:picLocks noChangeAspect="1"/>
          </p:cNvPicPr>
          <p:nvPr/>
        </p:nvPicPr>
        <p:blipFill>
          <a:blip r:embed="rId1"/>
          <a:srcRect l="5467" t="8928" r="3416" b="1785"/>
          <a:stretch>
            <a:fillRect/>
          </a:stretch>
        </p:blipFill>
        <p:spPr>
          <a:xfrm>
            <a:off x="1599833" y="171471"/>
            <a:ext cx="4229622" cy="41724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8" name="文本框 7172"/>
          <p:cNvSpPr txBox="1"/>
          <p:nvPr/>
        </p:nvSpPr>
        <p:spPr>
          <a:xfrm>
            <a:off x="5943769" y="2000497"/>
            <a:ext cx="165041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七巧板</a:t>
            </a:r>
            <a:endParaRPr lang="zh-CN" altLang="en-US" sz="3600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4" name="文本框 46083"/>
          <p:cNvSpPr txBox="1"/>
          <p:nvPr/>
        </p:nvSpPr>
        <p:spPr>
          <a:xfrm>
            <a:off x="4857785" y="228628"/>
            <a:ext cx="2800696" cy="4038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1350" dirty="0">
                <a:solidFill>
                  <a:srgbClr val="0000FF"/>
                </a:solidFill>
                <a:latin typeface="Arial" panose="020B0604020202020204" pitchFamily="34" charset="0"/>
              </a:rPr>
              <a:t>宋朝有个叫黄伯思的人，对几何图形很有研究，他热情好客，发明了一种用</a:t>
            </a:r>
            <a:r>
              <a:rPr lang="en-US" altLang="zh-CN" sz="1350">
                <a:solidFill>
                  <a:srgbClr val="0000FF"/>
                </a:solidFill>
                <a:latin typeface="Arial" panose="020B0604020202020204" pitchFamily="34" charset="0"/>
              </a:rPr>
              <a:t>6</a:t>
            </a:r>
            <a:r>
              <a:rPr lang="zh-CN" altLang="en-US" sz="1350" dirty="0">
                <a:solidFill>
                  <a:srgbClr val="0000FF"/>
                </a:solidFill>
                <a:latin typeface="Arial" panose="020B0604020202020204" pitchFamily="34" charset="0"/>
              </a:rPr>
              <a:t>张小桌子组成的“宴几”</a:t>
            </a:r>
            <a:r>
              <a:rPr lang="en-US" altLang="zh-CN" sz="1350">
                <a:solidFill>
                  <a:srgbClr val="0000FF"/>
                </a:solidFill>
                <a:latin typeface="Arial" panose="020B0604020202020204" pitchFamily="34" charset="0"/>
              </a:rPr>
              <a:t>——</a:t>
            </a:r>
            <a:r>
              <a:rPr lang="zh-CN" altLang="en-US" sz="1350" dirty="0">
                <a:solidFill>
                  <a:srgbClr val="0000FF"/>
                </a:solidFill>
                <a:latin typeface="Arial" panose="020B0604020202020204" pitchFamily="34" charset="0"/>
              </a:rPr>
              <a:t>请客吃饭的小桌子。后来有人把它改进为</a:t>
            </a:r>
            <a:r>
              <a:rPr lang="en-US" altLang="zh-CN" sz="1350">
                <a:solidFill>
                  <a:srgbClr val="0000FF"/>
                </a:solidFill>
                <a:latin typeface="Arial" panose="020B0604020202020204" pitchFamily="34" charset="0"/>
              </a:rPr>
              <a:t>7</a:t>
            </a:r>
            <a:r>
              <a:rPr lang="zh-CN" altLang="en-US" sz="1350" dirty="0">
                <a:solidFill>
                  <a:srgbClr val="0000FF"/>
                </a:solidFill>
                <a:latin typeface="Arial" panose="020B0604020202020204" pitchFamily="34" charset="0"/>
              </a:rPr>
              <a:t>张桌组成的宴几，可以根据吃饭人数的不同，把桌子拼成不同的形状，比如</a:t>
            </a:r>
            <a:r>
              <a:rPr lang="en-US" altLang="zh-CN" sz="1350">
                <a:solidFill>
                  <a:srgbClr val="0000FF"/>
                </a:solidFill>
                <a:latin typeface="Arial" panose="020B0604020202020204" pitchFamily="34" charset="0"/>
              </a:rPr>
              <a:t>3</a:t>
            </a:r>
            <a:r>
              <a:rPr lang="zh-CN" altLang="en-US" sz="1350" dirty="0">
                <a:solidFill>
                  <a:srgbClr val="0000FF"/>
                </a:solidFill>
                <a:latin typeface="Arial" panose="020B0604020202020204" pitchFamily="34" charset="0"/>
              </a:rPr>
              <a:t>人拼成三角形，</a:t>
            </a:r>
            <a:r>
              <a:rPr lang="en-US" altLang="zh-CN" sz="1350">
                <a:solidFill>
                  <a:srgbClr val="0000FF"/>
                </a:solidFill>
                <a:latin typeface="Arial" panose="020B0604020202020204" pitchFamily="34" charset="0"/>
              </a:rPr>
              <a:t>4</a:t>
            </a:r>
            <a:r>
              <a:rPr lang="zh-CN" altLang="en-US" sz="1350" dirty="0">
                <a:solidFill>
                  <a:srgbClr val="0000FF"/>
                </a:solidFill>
                <a:latin typeface="Arial" panose="020B0604020202020204" pitchFamily="34" charset="0"/>
              </a:rPr>
              <a:t>人拼成四方形，</a:t>
            </a:r>
            <a:r>
              <a:rPr lang="en-US" altLang="zh-CN" sz="1350">
                <a:solidFill>
                  <a:srgbClr val="0000FF"/>
                </a:solidFill>
                <a:latin typeface="Arial" panose="020B0604020202020204" pitchFamily="34" charset="0"/>
              </a:rPr>
              <a:t>6</a:t>
            </a:r>
            <a:r>
              <a:rPr lang="zh-CN" altLang="en-US" sz="1350" dirty="0">
                <a:solidFill>
                  <a:srgbClr val="0000FF"/>
                </a:solidFill>
                <a:latin typeface="Arial" panose="020B0604020202020204" pitchFamily="34" charset="0"/>
              </a:rPr>
              <a:t>人拼成六方形</a:t>
            </a:r>
            <a:r>
              <a:rPr lang="en-US" altLang="zh-CN" sz="1350">
                <a:solidFill>
                  <a:srgbClr val="0000FF"/>
                </a:solidFill>
                <a:latin typeface="Arial" panose="020B0604020202020204" pitchFamily="34" charset="0"/>
              </a:rPr>
              <a:t>……</a:t>
            </a:r>
            <a:r>
              <a:rPr lang="zh-CN" altLang="en-US" sz="1350" dirty="0">
                <a:solidFill>
                  <a:srgbClr val="0000FF"/>
                </a:solidFill>
                <a:latin typeface="Arial" panose="020B0604020202020204" pitchFamily="34" charset="0"/>
              </a:rPr>
              <a:t>这样用餐时人人方便，气氛更好。后来，有人把宴几缩小改变到只有七块板，用它拼图，演变成一种玩具。因为它十分巧妙好玩，所以人们叫它“七巧板”。七巧板流传至今已有</a:t>
            </a:r>
            <a:r>
              <a:rPr lang="en-US" altLang="zh-CN" sz="1350">
                <a:solidFill>
                  <a:srgbClr val="0000FF"/>
                </a:solidFill>
                <a:latin typeface="Arial" panose="020B0604020202020204" pitchFamily="34" charset="0"/>
              </a:rPr>
              <a:t>2500</a:t>
            </a:r>
            <a:r>
              <a:rPr lang="zh-CN" altLang="en-US" sz="1350" dirty="0">
                <a:solidFill>
                  <a:srgbClr val="0000FF"/>
                </a:solidFill>
                <a:latin typeface="Arial" panose="020B0604020202020204" pitchFamily="34" charset="0"/>
              </a:rPr>
              <a:t>多年的历史了，它还被西方人称为“唐图”（来自中国的拼图），风靡全球。作为中国人我们应该为这项伟大的发明而感到骄傲！今天这节数学课，我们就来玩玩这神奇的“七巧板”。</a:t>
            </a:r>
            <a:endParaRPr lang="zh-CN" altLang="en-US" sz="1350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pic>
        <p:nvPicPr>
          <p:cNvPr id="46085" name="图片 7171" descr="1-1311211T312602"/>
          <p:cNvPicPr>
            <a:picLocks noChangeAspect="1"/>
          </p:cNvPicPr>
          <p:nvPr/>
        </p:nvPicPr>
        <p:blipFill>
          <a:blip r:embed="rId1"/>
          <a:srcRect l="5467" t="8928" r="3416" b="1785"/>
          <a:stretch>
            <a:fillRect/>
          </a:stretch>
        </p:blipFill>
        <p:spPr>
          <a:xfrm>
            <a:off x="1314048" y="1257455"/>
            <a:ext cx="3486580" cy="344014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6087" name="矩形 46086"/>
          <p:cNvSpPr/>
          <p:nvPr/>
        </p:nvSpPr>
        <p:spPr>
          <a:xfrm>
            <a:off x="2114247" y="514413"/>
            <a:ext cx="1964774" cy="75733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3000" b="1">
                <a:ln w="12700" cap="flat" cmpd="sng">
                  <a:solidFill>
                    <a:srgbClr val="FF66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CC00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智慧加油站</a:t>
            </a:r>
            <a:endParaRPr lang="zh-CN" altLang="en-US" sz="3000" b="1">
              <a:ln w="12700" cap="flat" cmpd="sng">
                <a:solidFill>
                  <a:srgbClr val="FF6600"/>
                </a:solidFill>
                <a:prstDash val="solid"/>
                <a:headEnd type="none" w="med" len="med"/>
                <a:tailEnd type="none" w="med" len="med"/>
              </a:ln>
              <a:solidFill>
                <a:srgbClr val="FFCC00">
                  <a:alpha val="50000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554595" y="4778375"/>
            <a:ext cx="156210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b="1"/>
              <a:t>黄伯思的故事</a:t>
            </a:r>
            <a:endParaRPr lang="zh-CN" altLang="en-US" b="1"/>
          </a:p>
        </p:txBody>
      </p:sp>
    </p:spTree>
  </p:cSld>
  <p:clrMapOvr>
    <a:masterClrMapping/>
  </p:clrMapOvr>
  <p:transition>
    <p:check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3" name="文本框 8197"/>
          <p:cNvSpPr txBox="1"/>
          <p:nvPr/>
        </p:nvSpPr>
        <p:spPr>
          <a:xfrm>
            <a:off x="4343372" y="1943340"/>
            <a:ext cx="3506824" cy="1014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000" b="1" dirty="0">
                <a:solidFill>
                  <a:srgbClr val="FF6600"/>
                </a:solidFill>
                <a:latin typeface="Arial" panose="020B0604020202020204" pitchFamily="34" charset="0"/>
              </a:rPr>
              <a:t>你认识七巧板中的这些图形吗？</a:t>
            </a:r>
            <a:endParaRPr lang="zh-CN" altLang="en-US" sz="3000" b="1" dirty="0">
              <a:solidFill>
                <a:srgbClr val="FF6600"/>
              </a:solidFill>
              <a:latin typeface="Arial" panose="020B0604020202020204" pitchFamily="34" charset="0"/>
            </a:endParaRPr>
          </a:p>
        </p:txBody>
      </p:sp>
      <p:sp>
        <p:nvSpPr>
          <p:cNvPr id="5124" name="文本框 8198"/>
          <p:cNvSpPr txBox="1"/>
          <p:nvPr/>
        </p:nvSpPr>
        <p:spPr>
          <a:xfrm>
            <a:off x="1329528" y="3315109"/>
            <a:ext cx="6662369" cy="1129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700" b="1" dirty="0">
                <a:solidFill>
                  <a:srgbClr val="333300"/>
                </a:solidFill>
                <a:latin typeface="Arial" panose="020B0604020202020204" pitchFamily="34" charset="0"/>
                <a:ea typeface="楷体_GB2312" pitchFamily="49" charset="-122"/>
              </a:rPr>
              <a:t>这个七巧板是由那些图形拼成的呢？</a:t>
            </a:r>
            <a:endParaRPr lang="zh-CN" altLang="en-US" sz="2700" b="1" dirty="0">
              <a:solidFill>
                <a:srgbClr val="333300"/>
              </a:solidFill>
              <a:latin typeface="Arial" panose="020B0604020202020204" pitchFamily="34" charset="0"/>
              <a:ea typeface="楷体_GB2312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zh-CN" sz="2700" b="1" dirty="0">
                <a:solidFill>
                  <a:srgbClr val="333300"/>
                </a:solidFill>
                <a:latin typeface="Arial" panose="020B0604020202020204" pitchFamily="34" charset="0"/>
                <a:ea typeface="楷体_GB2312" pitchFamily="49" charset="-122"/>
              </a:rPr>
              <a:t>你能分一分吗？</a:t>
            </a:r>
            <a:endParaRPr lang="zh-CN" altLang="zh-CN" sz="2700" b="1" dirty="0">
              <a:solidFill>
                <a:srgbClr val="3333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grpSp>
        <p:nvGrpSpPr>
          <p:cNvPr id="13315" name="组合 9"/>
          <p:cNvGrpSpPr/>
          <p:nvPr/>
        </p:nvGrpSpPr>
        <p:grpSpPr>
          <a:xfrm>
            <a:off x="1714147" y="457256"/>
            <a:ext cx="2585166" cy="2481569"/>
            <a:chOff x="1200" y="1080"/>
            <a:chExt cx="5428" cy="5210"/>
          </a:xfrm>
        </p:grpSpPr>
        <p:pic>
          <p:nvPicPr>
            <p:cNvPr id="13316" name="图片 8196" descr="1-1311211T312602"/>
            <p:cNvPicPr>
              <a:picLocks noChangeAspect="1"/>
            </p:cNvPicPr>
            <p:nvPr/>
          </p:nvPicPr>
          <p:blipFill>
            <a:blip r:embed="rId1"/>
            <a:srcRect l="5467" t="8928" r="3416" b="1785"/>
            <a:stretch>
              <a:fillRect/>
            </a:stretch>
          </p:blipFill>
          <p:spPr>
            <a:xfrm>
              <a:off x="1200" y="1080"/>
              <a:ext cx="5280" cy="5210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13317" name="组合 8"/>
            <p:cNvGrpSpPr/>
            <p:nvPr/>
          </p:nvGrpSpPr>
          <p:grpSpPr>
            <a:xfrm>
              <a:off x="1652" y="1440"/>
              <a:ext cx="4976" cy="4687"/>
              <a:chOff x="1652" y="1440"/>
              <a:chExt cx="4976" cy="4687"/>
            </a:xfrm>
          </p:grpSpPr>
          <p:sp>
            <p:nvSpPr>
              <p:cNvPr id="13318" name="文本框 1"/>
              <p:cNvSpPr txBox="1"/>
              <p:nvPr/>
            </p:nvSpPr>
            <p:spPr>
              <a:xfrm>
                <a:off x="1652" y="2779"/>
                <a:ext cx="1108" cy="96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400" b="1">
                    <a:latin typeface="Arial" panose="020B0604020202020204" pitchFamily="34" charset="0"/>
                  </a:rPr>
                  <a:t>1</a:t>
                </a:r>
                <a:endParaRPr lang="en-US" altLang="zh-CN" sz="2400" b="1">
                  <a:latin typeface="Arial" panose="020B0604020202020204" pitchFamily="34" charset="0"/>
                </a:endParaRPr>
              </a:p>
            </p:txBody>
          </p:sp>
          <p:sp>
            <p:nvSpPr>
              <p:cNvPr id="13319" name="文本框 2"/>
              <p:cNvSpPr txBox="1"/>
              <p:nvPr/>
            </p:nvSpPr>
            <p:spPr>
              <a:xfrm>
                <a:off x="3480" y="1440"/>
                <a:ext cx="1108" cy="96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400" b="1">
                    <a:latin typeface="Arial" panose="020B0604020202020204" pitchFamily="34" charset="0"/>
                  </a:rPr>
                  <a:t>2</a:t>
                </a:r>
                <a:endParaRPr lang="en-US" altLang="zh-CN" sz="2400" b="1">
                  <a:latin typeface="Arial" panose="020B0604020202020204" pitchFamily="34" charset="0"/>
                </a:endParaRPr>
              </a:p>
            </p:txBody>
          </p:sp>
          <p:sp>
            <p:nvSpPr>
              <p:cNvPr id="13320" name="文本框 3"/>
              <p:cNvSpPr txBox="1"/>
              <p:nvPr/>
            </p:nvSpPr>
            <p:spPr>
              <a:xfrm>
                <a:off x="2520" y="5160"/>
                <a:ext cx="1108" cy="96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400" b="1">
                    <a:latin typeface="Arial" panose="020B0604020202020204" pitchFamily="34" charset="0"/>
                  </a:rPr>
                  <a:t>3</a:t>
                </a:r>
                <a:endParaRPr lang="en-US" altLang="zh-CN" sz="2400" b="1">
                  <a:latin typeface="Arial" panose="020B0604020202020204" pitchFamily="34" charset="0"/>
                </a:endParaRPr>
              </a:p>
            </p:txBody>
          </p:sp>
          <p:sp>
            <p:nvSpPr>
              <p:cNvPr id="13321" name="文本框 4"/>
              <p:cNvSpPr txBox="1"/>
              <p:nvPr/>
            </p:nvSpPr>
            <p:spPr>
              <a:xfrm>
                <a:off x="3480" y="3960"/>
                <a:ext cx="1108" cy="97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400" b="1">
                    <a:latin typeface="Arial" panose="020B0604020202020204" pitchFamily="34" charset="0"/>
                  </a:rPr>
                  <a:t>4</a:t>
                </a:r>
                <a:endParaRPr lang="en-US" altLang="zh-CN" sz="2400" b="1">
                  <a:latin typeface="Arial" panose="020B0604020202020204" pitchFamily="34" charset="0"/>
                </a:endParaRPr>
              </a:p>
            </p:txBody>
          </p:sp>
          <p:sp>
            <p:nvSpPr>
              <p:cNvPr id="13322" name="文本框 5"/>
              <p:cNvSpPr txBox="1"/>
              <p:nvPr/>
            </p:nvSpPr>
            <p:spPr>
              <a:xfrm>
                <a:off x="4560" y="3240"/>
                <a:ext cx="1108" cy="97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400" b="1">
                    <a:latin typeface="Arial" panose="020B0604020202020204" pitchFamily="34" charset="0"/>
                  </a:rPr>
                  <a:t>5</a:t>
                </a:r>
                <a:endParaRPr lang="en-US" altLang="zh-CN" sz="2400" b="1">
                  <a:latin typeface="Arial" panose="020B0604020202020204" pitchFamily="34" charset="0"/>
                </a:endParaRPr>
              </a:p>
            </p:txBody>
          </p:sp>
          <p:sp>
            <p:nvSpPr>
              <p:cNvPr id="13323" name="文本框 6"/>
              <p:cNvSpPr txBox="1"/>
              <p:nvPr/>
            </p:nvSpPr>
            <p:spPr>
              <a:xfrm>
                <a:off x="5520" y="2160"/>
                <a:ext cx="1108" cy="97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400" b="1">
                    <a:latin typeface="Arial" panose="020B0604020202020204" pitchFamily="34" charset="0"/>
                  </a:rPr>
                  <a:t>6</a:t>
                </a:r>
                <a:endParaRPr lang="en-US" altLang="zh-CN" sz="2400" b="1">
                  <a:latin typeface="Arial" panose="020B0604020202020204" pitchFamily="34" charset="0"/>
                </a:endParaRPr>
              </a:p>
            </p:txBody>
          </p:sp>
          <p:sp>
            <p:nvSpPr>
              <p:cNvPr id="13324" name="文本框 7"/>
              <p:cNvSpPr txBox="1"/>
              <p:nvPr/>
            </p:nvSpPr>
            <p:spPr>
              <a:xfrm>
                <a:off x="5160" y="4920"/>
                <a:ext cx="1108" cy="97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400" b="1">
                    <a:latin typeface="Arial" panose="020B0604020202020204" pitchFamily="34" charset="0"/>
                  </a:rPr>
                  <a:t>7</a:t>
                </a:r>
                <a:endParaRPr lang="en-US" altLang="zh-CN" sz="2400" b="1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4099" name="文本框 7173"/>
          <p:cNvSpPr txBox="1"/>
          <p:nvPr/>
        </p:nvSpPr>
        <p:spPr>
          <a:xfrm>
            <a:off x="4400529" y="800199"/>
            <a:ext cx="3429423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000" b="1" dirty="0">
                <a:solidFill>
                  <a:srgbClr val="0066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为什么叫七巧板？</a:t>
            </a:r>
            <a:endParaRPr lang="zh-CN" altLang="en-US" sz="3000" b="1" dirty="0">
              <a:solidFill>
                <a:srgbClr val="0066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082155" y="4558665"/>
            <a:ext cx="87376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b="1"/>
              <a:t>活动</a:t>
            </a:r>
            <a:r>
              <a:rPr lang="en-US" altLang="zh-CN" b="1"/>
              <a:t>12</a:t>
            </a:r>
            <a:endParaRPr lang="en-US" altLang="zh-CN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409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7" name="Text Box 5"/>
          <p:cNvSpPr txBox="1"/>
          <p:nvPr/>
        </p:nvSpPr>
        <p:spPr>
          <a:xfrm>
            <a:off x="1656990" y="285785"/>
            <a:ext cx="2114811" cy="277495"/>
          </a:xfrm>
          <a:prstGeom prst="rect">
            <a:avLst/>
          </a:prstGeom>
          <a:noFill/>
          <a:ln w="9525">
            <a:noFill/>
          </a:ln>
        </p:spPr>
        <p:txBody>
          <a:bodyPr lIns="67508" tIns="35104" rIns="67508" bIns="35104">
            <a:spAutoFit/>
          </a:bodyPr>
          <a:p>
            <a:r>
              <a:rPr lang="zh-CN" altLang="en-US" sz="1350" b="1" dirty="0">
                <a:solidFill>
                  <a:srgbClr val="0000FF"/>
                </a:solidFill>
                <a:latin typeface="Arial" panose="020B0604020202020204" pitchFamily="34" charset="0"/>
                <a:ea typeface="楷体_GB2312" pitchFamily="49" charset="-122"/>
              </a:rPr>
              <a:t>一号图是三角形。</a:t>
            </a:r>
            <a:endParaRPr lang="zh-CN" altLang="en-US" sz="1350" b="1" dirty="0">
              <a:solidFill>
                <a:srgbClr val="0000FF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618503" name="Text Box 7"/>
          <p:cNvSpPr txBox="1"/>
          <p:nvPr/>
        </p:nvSpPr>
        <p:spPr>
          <a:xfrm>
            <a:off x="4286215" y="228628"/>
            <a:ext cx="2905484" cy="277495"/>
          </a:xfrm>
          <a:prstGeom prst="rect">
            <a:avLst/>
          </a:prstGeom>
          <a:noFill/>
          <a:ln w="9525">
            <a:noFill/>
          </a:ln>
        </p:spPr>
        <p:txBody>
          <a:bodyPr lIns="67508" tIns="35104" rIns="67508" bIns="35104">
            <a:spAutoFit/>
          </a:bodyPr>
          <a:p>
            <a:r>
              <a:rPr lang="zh-CN" altLang="en-US" sz="1350" b="1" dirty="0">
                <a:solidFill>
                  <a:srgbClr val="0000FF"/>
                </a:solidFill>
                <a:latin typeface="Arial" panose="020B0604020202020204" pitchFamily="34" charset="0"/>
                <a:ea typeface="楷体_GB2312" pitchFamily="49" charset="-122"/>
              </a:rPr>
              <a:t>二号图是三角形。</a:t>
            </a:r>
            <a:endParaRPr lang="zh-CN" altLang="en-US" sz="1350" b="1" dirty="0">
              <a:solidFill>
                <a:srgbClr val="0000FF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618505" name="Text Box 9"/>
          <p:cNvSpPr txBox="1"/>
          <p:nvPr/>
        </p:nvSpPr>
        <p:spPr>
          <a:xfrm>
            <a:off x="1656990" y="1943340"/>
            <a:ext cx="1516380" cy="277495"/>
          </a:xfrm>
          <a:prstGeom prst="rect">
            <a:avLst/>
          </a:prstGeom>
          <a:noFill/>
          <a:ln w="9525">
            <a:noFill/>
          </a:ln>
        </p:spPr>
        <p:txBody>
          <a:bodyPr wrap="none" lIns="67508" tIns="35104" rIns="67508" bIns="35104">
            <a:spAutoFit/>
          </a:bodyPr>
          <a:p>
            <a:r>
              <a:rPr lang="zh-CN" altLang="en-US" sz="1350" b="1" dirty="0">
                <a:solidFill>
                  <a:srgbClr val="0000FF"/>
                </a:solidFill>
                <a:latin typeface="Arial" panose="020B0604020202020204" pitchFamily="34" charset="0"/>
                <a:ea typeface="仿宋_GB2312" pitchFamily="49" charset="-122"/>
              </a:rPr>
              <a:t>四号图是三角形</a:t>
            </a:r>
            <a:r>
              <a:rPr lang="zh-CN" altLang="en-US" sz="1350" b="1" dirty="0">
                <a:latin typeface="Arial" panose="020B0604020202020204" pitchFamily="34" charset="0"/>
                <a:ea typeface="仿宋_GB2312" pitchFamily="49" charset="-122"/>
              </a:rPr>
              <a:t>。</a:t>
            </a:r>
            <a:endParaRPr lang="zh-CN" altLang="en-US" sz="1350" b="1" dirty="0">
              <a:latin typeface="Arial" panose="020B0604020202020204" pitchFamily="34" charset="0"/>
              <a:ea typeface="仿宋_GB2312" pitchFamily="49" charset="-122"/>
            </a:endParaRPr>
          </a:p>
        </p:txBody>
      </p:sp>
      <p:sp>
        <p:nvSpPr>
          <p:cNvPr id="618506" name="Text Box 10"/>
          <p:cNvSpPr txBox="1"/>
          <p:nvPr/>
        </p:nvSpPr>
        <p:spPr>
          <a:xfrm>
            <a:off x="3428859" y="2000497"/>
            <a:ext cx="1515110" cy="277495"/>
          </a:xfrm>
          <a:prstGeom prst="rect">
            <a:avLst/>
          </a:prstGeom>
          <a:noFill/>
          <a:ln w="9525">
            <a:noFill/>
          </a:ln>
        </p:spPr>
        <p:txBody>
          <a:bodyPr wrap="none" lIns="67508" tIns="35104" rIns="67508" bIns="35104">
            <a:spAutoFit/>
          </a:bodyPr>
          <a:p>
            <a:r>
              <a:rPr lang="zh-CN" altLang="en-US" sz="1350" b="1" dirty="0">
                <a:solidFill>
                  <a:srgbClr val="0000FF"/>
                </a:solidFill>
                <a:latin typeface="Arial" panose="020B0604020202020204" pitchFamily="34" charset="0"/>
                <a:ea typeface="楷体_GB2312" pitchFamily="49" charset="-122"/>
              </a:rPr>
              <a:t>六号图是三角形</a:t>
            </a:r>
            <a:r>
              <a:rPr lang="zh-CN" altLang="en-US" sz="1350" dirty="0">
                <a:latin typeface="Arial" panose="020B0604020202020204" pitchFamily="34" charset="0"/>
                <a:ea typeface="楷体_GB2312" pitchFamily="49" charset="-122"/>
              </a:rPr>
              <a:t>。</a:t>
            </a:r>
            <a:endParaRPr lang="zh-CN" altLang="en-US" sz="1350" dirty="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618510" name="Text Box 14"/>
          <p:cNvSpPr txBox="1"/>
          <p:nvPr/>
        </p:nvSpPr>
        <p:spPr>
          <a:xfrm>
            <a:off x="1999933" y="3600895"/>
            <a:ext cx="1668780" cy="300355"/>
          </a:xfrm>
          <a:prstGeom prst="rect">
            <a:avLst/>
          </a:prstGeom>
          <a:noFill/>
          <a:ln w="9525">
            <a:noFill/>
          </a:ln>
        </p:spPr>
        <p:txBody>
          <a:bodyPr wrap="none" lIns="67508" tIns="35104" rIns="67508" bIns="35104">
            <a:spAutoFit/>
          </a:bodyPr>
          <a:p>
            <a:r>
              <a:rPr lang="zh-CN" altLang="en-US" sz="1500" b="1" dirty="0">
                <a:solidFill>
                  <a:srgbClr val="0000FF"/>
                </a:solidFill>
                <a:latin typeface="Arial" panose="020B0604020202020204" pitchFamily="34" charset="0"/>
                <a:ea typeface="仿宋_GB2312" pitchFamily="49" charset="-122"/>
              </a:rPr>
              <a:t>七号图是三角形。</a:t>
            </a:r>
            <a:endParaRPr lang="zh-CN" altLang="en-US" sz="1500" b="1" dirty="0">
              <a:solidFill>
                <a:srgbClr val="0000FF"/>
              </a:solidFill>
              <a:latin typeface="Arial" panose="020B0604020202020204" pitchFamily="34" charset="0"/>
              <a:ea typeface="仿宋_GB2312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885618" y="1085984"/>
            <a:ext cx="1532524" cy="725181"/>
            <a:chOff x="1990" y="3053"/>
            <a:chExt cx="3218" cy="1522"/>
          </a:xfrm>
        </p:grpSpPr>
        <p:sp>
          <p:nvSpPr>
            <p:cNvPr id="14343" name="未知"/>
            <p:cNvSpPr/>
            <p:nvPr/>
          </p:nvSpPr>
          <p:spPr>
            <a:xfrm rot="2956948">
              <a:off x="2838" y="2205"/>
              <a:ext cx="1522" cy="3218"/>
            </a:xfrm>
            <a:custGeom>
              <a:avLst/>
              <a:gdLst/>
              <a:ahLst/>
              <a:cxnLst/>
              <a:pathLst>
                <a:path w="479" h="955">
                  <a:moveTo>
                    <a:pt x="479" y="478"/>
                  </a:moveTo>
                  <a:lnTo>
                    <a:pt x="0" y="955"/>
                  </a:lnTo>
                  <a:lnTo>
                    <a:pt x="0" y="0"/>
                  </a:lnTo>
                  <a:lnTo>
                    <a:pt x="479" y="478"/>
                  </a:lnTo>
                  <a:close/>
                </a:path>
              </a:pathLst>
            </a:custGeom>
            <a:solidFill>
              <a:srgbClr val="FDFD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1350"/>
            </a:p>
          </p:txBody>
        </p:sp>
        <p:sp>
          <p:nvSpPr>
            <p:cNvPr id="14344" name="文本框 4"/>
            <p:cNvSpPr txBox="1"/>
            <p:nvPr/>
          </p:nvSpPr>
          <p:spPr>
            <a:xfrm>
              <a:off x="3045" y="3570"/>
              <a:ext cx="675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1350">
                  <a:latin typeface="Arial" panose="020B0604020202020204" pitchFamily="34" charset="0"/>
                </a:rPr>
                <a:t>1</a:t>
              </a:r>
              <a:endParaRPr lang="en-US" altLang="zh-CN" sz="1350">
                <a:latin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514843" y="800199"/>
            <a:ext cx="895461" cy="1601589"/>
            <a:chOff x="7836" y="2044"/>
            <a:chExt cx="1880" cy="3364"/>
          </a:xfrm>
        </p:grpSpPr>
        <p:sp>
          <p:nvSpPr>
            <p:cNvPr id="14346" name="未知"/>
            <p:cNvSpPr/>
            <p:nvPr/>
          </p:nvSpPr>
          <p:spPr>
            <a:xfrm rot="3009599">
              <a:off x="7094" y="2786"/>
              <a:ext cx="3364" cy="1880"/>
            </a:xfrm>
            <a:custGeom>
              <a:avLst/>
              <a:gdLst/>
              <a:ahLst/>
              <a:cxnLst/>
              <a:pathLst>
                <a:path w="957" h="478">
                  <a:moveTo>
                    <a:pt x="957" y="0"/>
                  </a:moveTo>
                  <a:lnTo>
                    <a:pt x="479" y="478"/>
                  </a:lnTo>
                  <a:lnTo>
                    <a:pt x="0" y="0"/>
                  </a:lnTo>
                  <a:lnTo>
                    <a:pt x="957" y="0"/>
                  </a:lnTo>
                  <a:close/>
                </a:path>
              </a:pathLst>
            </a:custGeom>
            <a:solidFill>
              <a:srgbClr val="00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1350"/>
            </a:p>
          </p:txBody>
        </p:sp>
        <p:sp>
          <p:nvSpPr>
            <p:cNvPr id="14347" name="文本框 5"/>
            <p:cNvSpPr txBox="1"/>
            <p:nvPr/>
          </p:nvSpPr>
          <p:spPr>
            <a:xfrm>
              <a:off x="8535" y="3030"/>
              <a:ext cx="825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1350">
                  <a:latin typeface="Arial" panose="020B0604020202020204" pitchFamily="34" charset="0"/>
                </a:rPr>
                <a:t>2</a:t>
              </a:r>
              <a:endParaRPr lang="en-US" altLang="zh-CN" sz="1350">
                <a:latin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828461" y="2457753"/>
            <a:ext cx="915704" cy="542016"/>
            <a:chOff x="1920" y="6000"/>
            <a:chExt cx="1922" cy="1139"/>
          </a:xfrm>
        </p:grpSpPr>
        <p:sp>
          <p:nvSpPr>
            <p:cNvPr id="14349" name="未知"/>
            <p:cNvSpPr/>
            <p:nvPr/>
          </p:nvSpPr>
          <p:spPr>
            <a:xfrm rot="5400000">
              <a:off x="2400" y="5520"/>
              <a:ext cx="962" cy="1922"/>
            </a:xfrm>
            <a:custGeom>
              <a:avLst/>
              <a:gdLst/>
              <a:ahLst/>
              <a:cxnLst/>
              <a:pathLst>
                <a:path w="239" h="477">
                  <a:moveTo>
                    <a:pt x="239" y="477"/>
                  </a:moveTo>
                  <a:lnTo>
                    <a:pt x="0" y="239"/>
                  </a:lnTo>
                  <a:lnTo>
                    <a:pt x="239" y="0"/>
                  </a:lnTo>
                  <a:lnTo>
                    <a:pt x="239" y="477"/>
                  </a:lnTo>
                  <a:close/>
                </a:path>
              </a:pathLst>
            </a:custGeom>
            <a:solidFill>
              <a:srgbClr val="00FFFF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1350"/>
            </a:p>
          </p:txBody>
        </p:sp>
        <p:sp>
          <p:nvSpPr>
            <p:cNvPr id="14350" name="文本框 6"/>
            <p:cNvSpPr txBox="1"/>
            <p:nvPr/>
          </p:nvSpPr>
          <p:spPr>
            <a:xfrm>
              <a:off x="2520" y="6510"/>
              <a:ext cx="600" cy="62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1350">
                  <a:latin typeface="Arial" panose="020B0604020202020204" pitchFamily="34" charset="0"/>
                </a:rPr>
                <a:t>4</a:t>
              </a:r>
              <a:endParaRPr lang="en-US" altLang="zh-CN" sz="1350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713694" y="2342011"/>
            <a:ext cx="457256" cy="917370"/>
            <a:chOff x="8482" y="5797"/>
            <a:chExt cx="962" cy="1927"/>
          </a:xfrm>
        </p:grpSpPr>
        <p:sp>
          <p:nvSpPr>
            <p:cNvPr id="14352" name="未知"/>
            <p:cNvSpPr/>
            <p:nvPr/>
          </p:nvSpPr>
          <p:spPr>
            <a:xfrm rot="-5094445">
              <a:off x="7999" y="6279"/>
              <a:ext cx="1927" cy="962"/>
            </a:xfrm>
            <a:custGeom>
              <a:avLst/>
              <a:gdLst/>
              <a:ahLst/>
              <a:cxnLst/>
              <a:pathLst>
                <a:path w="479" h="239">
                  <a:moveTo>
                    <a:pt x="479" y="239"/>
                  </a:moveTo>
                  <a:lnTo>
                    <a:pt x="0" y="239"/>
                  </a:lnTo>
                  <a:lnTo>
                    <a:pt x="239" y="0"/>
                  </a:lnTo>
                  <a:lnTo>
                    <a:pt x="479" y="239"/>
                  </a:lnTo>
                  <a:close/>
                </a:path>
              </a:pathLst>
            </a:custGeom>
            <a:solidFill>
              <a:srgbClr val="0000FF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1350"/>
            </a:p>
          </p:txBody>
        </p:sp>
        <p:sp>
          <p:nvSpPr>
            <p:cNvPr id="14353" name="文本框 7"/>
            <p:cNvSpPr txBox="1"/>
            <p:nvPr/>
          </p:nvSpPr>
          <p:spPr>
            <a:xfrm>
              <a:off x="8945" y="6570"/>
              <a:ext cx="295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1350">
                  <a:latin typeface="Arial" panose="020B0604020202020204" pitchFamily="34" charset="0"/>
                </a:rPr>
                <a:t>6</a:t>
              </a:r>
              <a:endParaRPr lang="en-US" altLang="zh-CN" sz="1350">
                <a:latin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057090" y="3943837"/>
            <a:ext cx="917371" cy="915704"/>
            <a:chOff x="4320" y="8400"/>
            <a:chExt cx="1925" cy="1922"/>
          </a:xfrm>
        </p:grpSpPr>
        <p:sp>
          <p:nvSpPr>
            <p:cNvPr id="14355" name="未知"/>
            <p:cNvSpPr/>
            <p:nvPr/>
          </p:nvSpPr>
          <p:spPr>
            <a:xfrm>
              <a:off x="4320" y="8400"/>
              <a:ext cx="1925" cy="1922"/>
            </a:xfrm>
            <a:custGeom>
              <a:avLst/>
              <a:gdLst/>
              <a:ahLst/>
              <a:cxnLst/>
              <a:pathLst>
                <a:path w="478" h="477">
                  <a:moveTo>
                    <a:pt x="478" y="477"/>
                  </a:moveTo>
                  <a:lnTo>
                    <a:pt x="0" y="477"/>
                  </a:lnTo>
                  <a:lnTo>
                    <a:pt x="478" y="0"/>
                  </a:lnTo>
                  <a:lnTo>
                    <a:pt x="478" y="477"/>
                  </a:lnTo>
                  <a:close/>
                </a:path>
              </a:pathLst>
            </a:custGeom>
            <a:solidFill>
              <a:srgbClr val="FF6600"/>
            </a:solidFill>
            <a:ln w="9525" cap="flat" cmpd="sng">
              <a:solidFill>
                <a:srgbClr val="3333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1350"/>
            </a:p>
          </p:txBody>
        </p:sp>
        <p:sp>
          <p:nvSpPr>
            <p:cNvPr id="14356" name="文本框 8"/>
            <p:cNvSpPr txBox="1"/>
            <p:nvPr/>
          </p:nvSpPr>
          <p:spPr>
            <a:xfrm>
              <a:off x="5315" y="9405"/>
              <a:ext cx="685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1350">
                  <a:latin typeface="Arial" panose="020B0604020202020204" pitchFamily="34" charset="0"/>
                </a:rPr>
                <a:t>7</a:t>
              </a:r>
              <a:endParaRPr lang="en-US" altLang="zh-CN" sz="1350">
                <a:latin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000926" y="3257952"/>
            <a:ext cx="1886183" cy="1714014"/>
            <a:chOff x="1200" y="1080"/>
            <a:chExt cx="5428" cy="5579"/>
          </a:xfrm>
        </p:grpSpPr>
        <p:pic>
          <p:nvPicPr>
            <p:cNvPr id="14358" name="图片 8196" descr="1-1311211T312602"/>
            <p:cNvPicPr>
              <a:picLocks noChangeAspect="1"/>
            </p:cNvPicPr>
            <p:nvPr/>
          </p:nvPicPr>
          <p:blipFill>
            <a:blip r:embed="rId1"/>
            <a:srcRect l="5467" t="8928" r="3416" b="1785"/>
            <a:stretch>
              <a:fillRect/>
            </a:stretch>
          </p:blipFill>
          <p:spPr>
            <a:xfrm>
              <a:off x="1200" y="1080"/>
              <a:ext cx="5280" cy="5210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14359" name="组合 8"/>
            <p:cNvGrpSpPr/>
            <p:nvPr/>
          </p:nvGrpSpPr>
          <p:grpSpPr>
            <a:xfrm>
              <a:off x="1652" y="1440"/>
              <a:ext cx="4976" cy="5219"/>
              <a:chOff x="1652" y="1440"/>
              <a:chExt cx="4976" cy="5219"/>
            </a:xfrm>
          </p:grpSpPr>
          <p:sp>
            <p:nvSpPr>
              <p:cNvPr id="14360" name="文本框 5"/>
              <p:cNvSpPr txBox="1"/>
              <p:nvPr/>
            </p:nvSpPr>
            <p:spPr>
              <a:xfrm>
                <a:off x="1652" y="2777"/>
                <a:ext cx="1107" cy="14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400" b="1">
                    <a:latin typeface="Arial" panose="020B0604020202020204" pitchFamily="34" charset="0"/>
                  </a:rPr>
                  <a:t>1</a:t>
                </a:r>
                <a:endParaRPr lang="en-US" altLang="zh-CN" sz="2400" b="1">
                  <a:latin typeface="Arial" panose="020B0604020202020204" pitchFamily="34" charset="0"/>
                </a:endParaRPr>
              </a:p>
            </p:txBody>
          </p:sp>
          <p:sp>
            <p:nvSpPr>
              <p:cNvPr id="14361" name="文本框 6"/>
              <p:cNvSpPr txBox="1"/>
              <p:nvPr/>
            </p:nvSpPr>
            <p:spPr>
              <a:xfrm>
                <a:off x="3479" y="1440"/>
                <a:ext cx="1110" cy="14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400" b="1">
                    <a:latin typeface="Arial" panose="020B0604020202020204" pitchFamily="34" charset="0"/>
                  </a:rPr>
                  <a:t>2</a:t>
                </a:r>
                <a:endParaRPr lang="en-US" altLang="zh-CN" sz="2400" b="1">
                  <a:latin typeface="Arial" panose="020B0604020202020204" pitchFamily="34" charset="0"/>
                </a:endParaRPr>
              </a:p>
            </p:txBody>
          </p:sp>
          <p:sp>
            <p:nvSpPr>
              <p:cNvPr id="14362" name="文本框 7"/>
              <p:cNvSpPr txBox="1"/>
              <p:nvPr/>
            </p:nvSpPr>
            <p:spPr>
              <a:xfrm>
                <a:off x="2519" y="5161"/>
                <a:ext cx="1107" cy="14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400" b="1">
                    <a:latin typeface="Arial" panose="020B0604020202020204" pitchFamily="34" charset="0"/>
                  </a:rPr>
                  <a:t>3</a:t>
                </a:r>
                <a:endParaRPr lang="en-US" altLang="zh-CN" sz="2400" b="1">
                  <a:latin typeface="Arial" panose="020B0604020202020204" pitchFamily="34" charset="0"/>
                </a:endParaRPr>
              </a:p>
            </p:txBody>
          </p:sp>
          <p:sp>
            <p:nvSpPr>
              <p:cNvPr id="14363" name="文本框 10"/>
              <p:cNvSpPr txBox="1"/>
              <p:nvPr/>
            </p:nvSpPr>
            <p:spPr>
              <a:xfrm>
                <a:off x="3479" y="3963"/>
                <a:ext cx="1110" cy="14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400" b="1">
                    <a:latin typeface="Arial" panose="020B0604020202020204" pitchFamily="34" charset="0"/>
                  </a:rPr>
                  <a:t>4</a:t>
                </a:r>
                <a:endParaRPr lang="en-US" altLang="zh-CN" sz="2400" b="1">
                  <a:latin typeface="Arial" panose="020B0604020202020204" pitchFamily="34" charset="0"/>
                </a:endParaRPr>
              </a:p>
            </p:txBody>
          </p:sp>
          <p:sp>
            <p:nvSpPr>
              <p:cNvPr id="14364" name="文本框 11"/>
              <p:cNvSpPr txBox="1"/>
              <p:nvPr/>
            </p:nvSpPr>
            <p:spPr>
              <a:xfrm>
                <a:off x="4562" y="3238"/>
                <a:ext cx="1106" cy="14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400" b="1">
                    <a:latin typeface="Arial" panose="020B0604020202020204" pitchFamily="34" charset="0"/>
                  </a:rPr>
                  <a:t>5</a:t>
                </a:r>
                <a:endParaRPr lang="en-US" altLang="zh-CN" sz="2400" b="1">
                  <a:latin typeface="Arial" panose="020B0604020202020204" pitchFamily="34" charset="0"/>
                </a:endParaRPr>
              </a:p>
            </p:txBody>
          </p:sp>
          <p:sp>
            <p:nvSpPr>
              <p:cNvPr id="14365" name="文本框 12"/>
              <p:cNvSpPr txBox="1"/>
              <p:nvPr/>
            </p:nvSpPr>
            <p:spPr>
              <a:xfrm>
                <a:off x="5521" y="2157"/>
                <a:ext cx="1107" cy="14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400" b="1">
                    <a:latin typeface="Arial" panose="020B0604020202020204" pitchFamily="34" charset="0"/>
                  </a:rPr>
                  <a:t>6</a:t>
                </a:r>
                <a:endParaRPr lang="en-US" altLang="zh-CN" sz="2400" b="1">
                  <a:latin typeface="Arial" panose="020B0604020202020204" pitchFamily="34" charset="0"/>
                </a:endParaRPr>
              </a:p>
            </p:txBody>
          </p:sp>
          <p:sp>
            <p:nvSpPr>
              <p:cNvPr id="14366" name="文本框 13"/>
              <p:cNvSpPr txBox="1"/>
              <p:nvPr/>
            </p:nvSpPr>
            <p:spPr>
              <a:xfrm>
                <a:off x="5161" y="4921"/>
                <a:ext cx="1107" cy="14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400" b="1">
                    <a:latin typeface="Arial" panose="020B0604020202020204" pitchFamily="34" charset="0"/>
                  </a:rPr>
                  <a:t>7</a:t>
                </a:r>
                <a:endParaRPr lang="en-US" altLang="zh-CN" sz="2400" b="1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658439" name="Text Box 7"/>
          <p:cNvSpPr txBox="1"/>
          <p:nvPr/>
        </p:nvSpPr>
        <p:spPr>
          <a:xfrm>
            <a:off x="3771801" y="3600895"/>
            <a:ext cx="1667510" cy="300355"/>
          </a:xfrm>
          <a:prstGeom prst="rect">
            <a:avLst/>
          </a:prstGeom>
          <a:noFill/>
          <a:ln w="9525">
            <a:noFill/>
          </a:ln>
        </p:spPr>
        <p:txBody>
          <a:bodyPr wrap="none" lIns="67508" tIns="35104" rIns="67508" bIns="35104">
            <a:spAutoFit/>
          </a:bodyPr>
          <a:p>
            <a:r>
              <a:rPr lang="zh-CN" altLang="en-US" sz="1500" b="1" dirty="0">
                <a:solidFill>
                  <a:srgbClr val="0000FF"/>
                </a:solidFill>
                <a:latin typeface="仿宋_GB2312" pitchFamily="49" charset="-122"/>
                <a:ea typeface="仿宋_GB2312" pitchFamily="49" charset="-122"/>
              </a:rPr>
              <a:t>五号图是正方形</a:t>
            </a:r>
            <a:r>
              <a:rPr lang="zh-CN" altLang="en-US" sz="1500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。</a:t>
            </a:r>
            <a:endParaRPr lang="zh-CN" altLang="en-US" sz="1500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171901" y="4058151"/>
            <a:ext cx="917609" cy="915704"/>
            <a:chOff x="4357" y="5320"/>
            <a:chExt cx="1927" cy="1922"/>
          </a:xfrm>
        </p:grpSpPr>
        <p:sp>
          <p:nvSpPr>
            <p:cNvPr id="14370" name="未知"/>
            <p:cNvSpPr/>
            <p:nvPr/>
          </p:nvSpPr>
          <p:spPr>
            <a:xfrm rot="2696290">
              <a:off x="4357" y="5320"/>
              <a:ext cx="1927" cy="1922"/>
            </a:xfrm>
            <a:custGeom>
              <a:avLst/>
              <a:gdLst/>
              <a:ahLst/>
              <a:cxnLst/>
              <a:pathLst>
                <a:path w="479" h="477">
                  <a:moveTo>
                    <a:pt x="479" y="238"/>
                  </a:moveTo>
                  <a:lnTo>
                    <a:pt x="240" y="477"/>
                  </a:lnTo>
                  <a:lnTo>
                    <a:pt x="0" y="238"/>
                  </a:lnTo>
                  <a:lnTo>
                    <a:pt x="240" y="0"/>
                  </a:lnTo>
                  <a:lnTo>
                    <a:pt x="479" y="238"/>
                  </a:lnTo>
                  <a:close/>
                </a:path>
              </a:pathLst>
            </a:custGeom>
            <a:solidFill>
              <a:srgbClr val="FF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1350"/>
            </a:p>
          </p:txBody>
        </p:sp>
        <p:sp>
          <p:nvSpPr>
            <p:cNvPr id="14371" name="文本框 3"/>
            <p:cNvSpPr txBox="1"/>
            <p:nvPr/>
          </p:nvSpPr>
          <p:spPr>
            <a:xfrm>
              <a:off x="5025" y="6119"/>
              <a:ext cx="495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1350">
                  <a:latin typeface="Arial" panose="020B0604020202020204" pitchFamily="34" charset="0"/>
                </a:rPr>
                <a:t>5</a:t>
              </a:r>
              <a:endParaRPr lang="en-US" altLang="zh-CN" sz="1350">
                <a:latin typeface="Arial" panose="020B0604020202020204" pitchFamily="34" charset="0"/>
              </a:endParaRPr>
            </a:p>
          </p:txBody>
        </p:sp>
      </p:grpSp>
      <p:sp>
        <p:nvSpPr>
          <p:cNvPr id="14372" name="Text Box 9"/>
          <p:cNvSpPr txBox="1"/>
          <p:nvPr/>
        </p:nvSpPr>
        <p:spPr>
          <a:xfrm>
            <a:off x="6000926" y="971670"/>
            <a:ext cx="2229125" cy="300355"/>
          </a:xfrm>
          <a:prstGeom prst="rect">
            <a:avLst/>
          </a:prstGeom>
          <a:noFill/>
          <a:ln w="9525">
            <a:noFill/>
          </a:ln>
        </p:spPr>
        <p:txBody>
          <a:bodyPr lIns="67508" tIns="35104" rIns="67508" bIns="35104">
            <a:spAutoFit/>
          </a:bodyPr>
          <a:p>
            <a:r>
              <a:rPr lang="zh-CN" altLang="en-US" sz="1500" b="1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三号图是平行四边形</a:t>
            </a:r>
            <a:r>
              <a:rPr lang="zh-CN" altLang="en-US" sz="1500" dirty="0">
                <a:latin typeface="黑体" panose="02010609060101010101" pitchFamily="2" charset="-122"/>
                <a:ea typeface="黑体" panose="02010609060101010101" pitchFamily="2" charset="-122"/>
              </a:rPr>
              <a:t>。</a:t>
            </a:r>
            <a:endParaRPr lang="zh-CN" altLang="en-US" sz="15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114288" y="1884753"/>
            <a:ext cx="1771869" cy="641112"/>
            <a:chOff x="1558" y="3838"/>
            <a:chExt cx="3720" cy="1345"/>
          </a:xfrm>
        </p:grpSpPr>
        <p:sp>
          <p:nvSpPr>
            <p:cNvPr id="14374" name="未知"/>
            <p:cNvSpPr/>
            <p:nvPr/>
          </p:nvSpPr>
          <p:spPr>
            <a:xfrm rot="5400000" flipV="1">
              <a:off x="2745" y="2650"/>
              <a:ext cx="1345" cy="3720"/>
            </a:xfrm>
            <a:custGeom>
              <a:avLst/>
              <a:gdLst/>
              <a:ahLst/>
              <a:cxnLst/>
              <a:pathLst>
                <a:path w="239" h="716">
                  <a:moveTo>
                    <a:pt x="239" y="0"/>
                  </a:moveTo>
                  <a:lnTo>
                    <a:pt x="239" y="478"/>
                  </a:lnTo>
                  <a:lnTo>
                    <a:pt x="0" y="716"/>
                  </a:lnTo>
                  <a:lnTo>
                    <a:pt x="0" y="239"/>
                  </a:lnTo>
                  <a:lnTo>
                    <a:pt x="239" y="0"/>
                  </a:lnTo>
                  <a:close/>
                </a:path>
              </a:pathLst>
            </a:custGeom>
            <a:solidFill>
              <a:srgbClr val="FF00FF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1350"/>
            </a:p>
          </p:txBody>
        </p:sp>
        <p:sp>
          <p:nvSpPr>
            <p:cNvPr id="14375" name="文本框 1"/>
            <p:cNvSpPr txBox="1"/>
            <p:nvPr/>
          </p:nvSpPr>
          <p:spPr>
            <a:xfrm>
              <a:off x="3000" y="4080"/>
              <a:ext cx="809" cy="6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1350">
                  <a:latin typeface="Arial" panose="020B0604020202020204" pitchFamily="34" charset="0"/>
                </a:rPr>
                <a:t>3</a:t>
              </a:r>
              <a:endParaRPr lang="en-US" altLang="zh-CN" sz="1350">
                <a:latin typeface="Arial" panose="020B0604020202020204" pitchFamily="34" charset="0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7887335" y="4603750"/>
            <a:ext cx="87376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b="1"/>
              <a:t>活动</a:t>
            </a:r>
            <a:r>
              <a:rPr lang="en-US" altLang="zh-CN" b="1"/>
              <a:t>12</a:t>
            </a:r>
            <a:endParaRPr lang="en-US" altLang="zh-CN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8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8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18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18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5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4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" grpId="0"/>
      <p:bldP spid="618503" grpId="0"/>
      <p:bldP spid="618505" grpId="0"/>
      <p:bldP spid="618506" grpId="0"/>
      <p:bldP spid="618510" grpId="0"/>
      <p:bldP spid="658439" grpId="0"/>
      <p:bldP spid="1437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1299845" y="1007745"/>
            <a:ext cx="5763895" cy="2839085"/>
            <a:chOff x="1558" y="3838"/>
            <a:chExt cx="3720" cy="1345"/>
          </a:xfrm>
        </p:grpSpPr>
        <p:sp>
          <p:nvSpPr>
            <p:cNvPr id="14374" name="未知"/>
            <p:cNvSpPr/>
            <p:nvPr/>
          </p:nvSpPr>
          <p:spPr>
            <a:xfrm rot="5400000" flipV="1">
              <a:off x="2745" y="2650"/>
              <a:ext cx="1345" cy="3720"/>
            </a:xfrm>
            <a:custGeom>
              <a:avLst/>
              <a:gdLst/>
              <a:ahLst/>
              <a:cxnLst/>
              <a:pathLst>
                <a:path w="239" h="716">
                  <a:moveTo>
                    <a:pt x="239" y="0"/>
                  </a:moveTo>
                  <a:lnTo>
                    <a:pt x="239" y="478"/>
                  </a:lnTo>
                  <a:lnTo>
                    <a:pt x="0" y="716"/>
                  </a:lnTo>
                  <a:lnTo>
                    <a:pt x="0" y="239"/>
                  </a:lnTo>
                  <a:lnTo>
                    <a:pt x="239" y="0"/>
                  </a:lnTo>
                  <a:close/>
                </a:path>
              </a:pathLst>
            </a:custGeom>
            <a:solidFill>
              <a:srgbClr val="FF00FF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1350"/>
            </a:p>
          </p:txBody>
        </p:sp>
        <p:sp>
          <p:nvSpPr>
            <p:cNvPr id="14375" name="文本框 1"/>
            <p:cNvSpPr txBox="1"/>
            <p:nvPr/>
          </p:nvSpPr>
          <p:spPr>
            <a:xfrm>
              <a:off x="3000" y="4080"/>
              <a:ext cx="809" cy="14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1350">
                  <a:latin typeface="Arial" panose="020B0604020202020204" pitchFamily="34" charset="0"/>
                </a:rPr>
                <a:t>3</a:t>
              </a:r>
              <a:endParaRPr lang="en-US" altLang="zh-CN" sz="135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20" name="矩形 34819"/>
          <p:cNvSpPr/>
          <p:nvPr/>
        </p:nvSpPr>
        <p:spPr>
          <a:xfrm>
            <a:off x="3257388" y="333416"/>
            <a:ext cx="2250440" cy="714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050" b="1" dirty="0">
                <a:solidFill>
                  <a:srgbClr val="FF0066"/>
                </a:solidFill>
                <a:latin typeface="Arial" panose="020B0604020202020204" pitchFamily="34" charset="0"/>
              </a:rPr>
              <a:t>比一比：</a:t>
            </a:r>
            <a:endParaRPr lang="zh-CN" altLang="en-US" sz="4050" b="1" dirty="0">
              <a:solidFill>
                <a:srgbClr val="FF0066"/>
              </a:solidFill>
              <a:latin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629157" y="2400596"/>
            <a:ext cx="2585166" cy="2481569"/>
            <a:chOff x="1200" y="1080"/>
            <a:chExt cx="5428" cy="5210"/>
          </a:xfrm>
        </p:grpSpPr>
        <p:pic>
          <p:nvPicPr>
            <p:cNvPr id="34822" name="图片 8196" descr="1-1311211T312602"/>
            <p:cNvPicPr>
              <a:picLocks noChangeAspect="1"/>
            </p:cNvPicPr>
            <p:nvPr/>
          </p:nvPicPr>
          <p:blipFill>
            <a:blip r:embed="rId1"/>
            <a:srcRect l="5467" t="8928" r="3416" b="1785"/>
            <a:stretch>
              <a:fillRect/>
            </a:stretch>
          </p:blipFill>
          <p:spPr>
            <a:xfrm>
              <a:off x="1200" y="1080"/>
              <a:ext cx="5280" cy="5210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34823" name="组合 8"/>
            <p:cNvGrpSpPr/>
            <p:nvPr/>
          </p:nvGrpSpPr>
          <p:grpSpPr>
            <a:xfrm>
              <a:off x="1652" y="1440"/>
              <a:ext cx="4976" cy="4687"/>
              <a:chOff x="1652" y="1440"/>
              <a:chExt cx="4976" cy="4687"/>
            </a:xfrm>
          </p:grpSpPr>
          <p:sp>
            <p:nvSpPr>
              <p:cNvPr id="34824" name="文本框 5"/>
              <p:cNvSpPr txBox="1"/>
              <p:nvPr/>
            </p:nvSpPr>
            <p:spPr>
              <a:xfrm>
                <a:off x="1652" y="2779"/>
                <a:ext cx="1108" cy="96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400" b="1">
                    <a:latin typeface="Arial" panose="020B0604020202020204" pitchFamily="34" charset="0"/>
                  </a:rPr>
                  <a:t>1</a:t>
                </a:r>
                <a:endParaRPr lang="en-US" altLang="zh-CN" sz="2400" b="1">
                  <a:latin typeface="Arial" panose="020B0604020202020204" pitchFamily="34" charset="0"/>
                </a:endParaRPr>
              </a:p>
            </p:txBody>
          </p:sp>
          <p:sp>
            <p:nvSpPr>
              <p:cNvPr id="34825" name="文本框 6"/>
              <p:cNvSpPr txBox="1"/>
              <p:nvPr/>
            </p:nvSpPr>
            <p:spPr>
              <a:xfrm>
                <a:off x="3480" y="1440"/>
                <a:ext cx="1108" cy="96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400" b="1">
                    <a:latin typeface="Arial" panose="020B0604020202020204" pitchFamily="34" charset="0"/>
                  </a:rPr>
                  <a:t>2</a:t>
                </a:r>
                <a:endParaRPr lang="en-US" altLang="zh-CN" sz="2400" b="1">
                  <a:latin typeface="Arial" panose="020B0604020202020204" pitchFamily="34" charset="0"/>
                </a:endParaRPr>
              </a:p>
            </p:txBody>
          </p:sp>
          <p:sp>
            <p:nvSpPr>
              <p:cNvPr id="34826" name="文本框 7"/>
              <p:cNvSpPr txBox="1"/>
              <p:nvPr/>
            </p:nvSpPr>
            <p:spPr>
              <a:xfrm>
                <a:off x="2520" y="5160"/>
                <a:ext cx="1108" cy="96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400" b="1">
                    <a:latin typeface="Arial" panose="020B0604020202020204" pitchFamily="34" charset="0"/>
                  </a:rPr>
                  <a:t>3</a:t>
                </a:r>
                <a:endParaRPr lang="en-US" altLang="zh-CN" sz="2400" b="1">
                  <a:latin typeface="Arial" panose="020B0604020202020204" pitchFamily="34" charset="0"/>
                </a:endParaRPr>
              </a:p>
            </p:txBody>
          </p:sp>
          <p:sp>
            <p:nvSpPr>
              <p:cNvPr id="34827" name="文本框 10"/>
              <p:cNvSpPr txBox="1"/>
              <p:nvPr/>
            </p:nvSpPr>
            <p:spPr>
              <a:xfrm>
                <a:off x="3480" y="3960"/>
                <a:ext cx="1108" cy="97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400" b="1">
                    <a:latin typeface="Arial" panose="020B0604020202020204" pitchFamily="34" charset="0"/>
                  </a:rPr>
                  <a:t>4</a:t>
                </a:r>
                <a:endParaRPr lang="en-US" altLang="zh-CN" sz="2400" b="1">
                  <a:latin typeface="Arial" panose="020B0604020202020204" pitchFamily="34" charset="0"/>
                </a:endParaRPr>
              </a:p>
            </p:txBody>
          </p:sp>
          <p:sp>
            <p:nvSpPr>
              <p:cNvPr id="34828" name="文本框 11"/>
              <p:cNvSpPr txBox="1"/>
              <p:nvPr/>
            </p:nvSpPr>
            <p:spPr>
              <a:xfrm>
                <a:off x="4560" y="3240"/>
                <a:ext cx="1108" cy="97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400" b="1">
                    <a:latin typeface="Arial" panose="020B0604020202020204" pitchFamily="34" charset="0"/>
                  </a:rPr>
                  <a:t>5</a:t>
                </a:r>
                <a:endParaRPr lang="en-US" altLang="zh-CN" sz="2400" b="1">
                  <a:latin typeface="Arial" panose="020B0604020202020204" pitchFamily="34" charset="0"/>
                </a:endParaRPr>
              </a:p>
            </p:txBody>
          </p:sp>
          <p:sp>
            <p:nvSpPr>
              <p:cNvPr id="34829" name="文本框 12"/>
              <p:cNvSpPr txBox="1"/>
              <p:nvPr/>
            </p:nvSpPr>
            <p:spPr>
              <a:xfrm>
                <a:off x="5520" y="2160"/>
                <a:ext cx="1108" cy="97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400" b="1">
                    <a:latin typeface="Arial" panose="020B0604020202020204" pitchFamily="34" charset="0"/>
                  </a:rPr>
                  <a:t>6</a:t>
                </a:r>
                <a:endParaRPr lang="en-US" altLang="zh-CN" sz="2400" b="1">
                  <a:latin typeface="Arial" panose="020B0604020202020204" pitchFamily="34" charset="0"/>
                </a:endParaRPr>
              </a:p>
            </p:txBody>
          </p:sp>
          <p:sp>
            <p:nvSpPr>
              <p:cNvPr id="34830" name="文本框 13"/>
              <p:cNvSpPr txBox="1"/>
              <p:nvPr/>
            </p:nvSpPr>
            <p:spPr>
              <a:xfrm>
                <a:off x="5160" y="4920"/>
                <a:ext cx="1108" cy="97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400" b="1">
                    <a:latin typeface="Arial" panose="020B0604020202020204" pitchFamily="34" charset="0"/>
                  </a:rPr>
                  <a:t>7</a:t>
                </a:r>
                <a:endParaRPr lang="en-US" altLang="zh-CN" sz="2400" b="1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7174" name="Text Box 6"/>
          <p:cNvSpPr txBox="1"/>
          <p:nvPr/>
        </p:nvSpPr>
        <p:spPr>
          <a:xfrm>
            <a:off x="2571503" y="1257455"/>
            <a:ext cx="434784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marL="342900" indent="-342900"/>
            <a:r>
              <a:rPr lang="zh-CN" altLang="en-US" sz="2400" b="1" dirty="0">
                <a:solidFill>
                  <a:srgbClr val="0066FF"/>
                </a:solidFill>
                <a:latin typeface="Arial" panose="020B0604020202020204" pitchFamily="34" charset="0"/>
              </a:rPr>
              <a:t>七巧板中的三角形大小相等吗</a:t>
            </a:r>
            <a:r>
              <a:rPr lang="en-US" altLang="zh-CN" sz="2400" b="1">
                <a:solidFill>
                  <a:srgbClr val="0066FF"/>
                </a:solidFill>
                <a:latin typeface="Arial" panose="020B0604020202020204" pitchFamily="34" charset="0"/>
              </a:rPr>
              <a:t>?</a:t>
            </a:r>
            <a:endParaRPr lang="en-US" altLang="zh-CN" sz="2400" b="1">
              <a:solidFill>
                <a:srgbClr val="0066FF"/>
              </a:solidFill>
              <a:latin typeface="Arial" panose="020B0604020202020204" pitchFamily="34" charset="0"/>
            </a:endParaRPr>
          </a:p>
        </p:txBody>
      </p:sp>
      <p:sp>
        <p:nvSpPr>
          <p:cNvPr id="7170" name="Text Box 2"/>
          <p:cNvSpPr txBox="1"/>
          <p:nvPr/>
        </p:nvSpPr>
        <p:spPr>
          <a:xfrm>
            <a:off x="1371205" y="3257952"/>
            <a:ext cx="30911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400" b="1" dirty="0">
                <a:solidFill>
                  <a:srgbClr val="0066FF"/>
                </a:solidFill>
                <a:latin typeface="仿宋_GB2312" pitchFamily="49" charset="-122"/>
                <a:ea typeface="仿宋_GB2312" pitchFamily="49" charset="-122"/>
              </a:rPr>
              <a:t>哪两个图形一样大？</a:t>
            </a:r>
            <a:r>
              <a:rPr lang="zh-CN" altLang="en-US" sz="2400" b="1" dirty="0">
                <a:latin typeface="仿宋_GB2312" pitchFamily="49" charset="-122"/>
                <a:ea typeface="仿宋_GB2312" pitchFamily="49" charset="-122"/>
              </a:rPr>
              <a:t> </a:t>
            </a:r>
            <a:endParaRPr lang="zh-CN" altLang="en-US" sz="2400" b="1" dirty="0"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513955" y="4436110"/>
            <a:ext cx="75819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b="1"/>
              <a:t>活动</a:t>
            </a:r>
            <a:r>
              <a:rPr lang="en-US" altLang="zh-CN" b="1"/>
              <a:t>3</a:t>
            </a:r>
            <a:endParaRPr lang="en-US" altLang="zh-CN" b="1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/>
      <p:bldP spid="717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矩形 29697"/>
          <p:cNvSpPr/>
          <p:nvPr/>
        </p:nvSpPr>
        <p:spPr>
          <a:xfrm>
            <a:off x="2800131" y="342942"/>
            <a:ext cx="2343439" cy="714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/>
            <a:r>
              <a:rPr lang="zh-CN" altLang="en-US" sz="4050" b="1" dirty="0">
                <a:solidFill>
                  <a:srgbClr val="FF0066"/>
                </a:solidFill>
                <a:latin typeface="Arial" panose="020B0604020202020204" pitchFamily="34" charset="0"/>
              </a:rPr>
              <a:t>找一找</a:t>
            </a:r>
            <a:endParaRPr lang="zh-CN" altLang="en-US" sz="4050" b="1" dirty="0">
              <a:solidFill>
                <a:srgbClr val="FF0066"/>
              </a:solidFill>
              <a:latin typeface="Arial" panose="020B0604020202020204" pitchFamily="34" charset="0"/>
            </a:endParaRPr>
          </a:p>
        </p:txBody>
      </p:sp>
      <p:sp>
        <p:nvSpPr>
          <p:cNvPr id="29700" name="文本框 29699"/>
          <p:cNvSpPr txBox="1"/>
          <p:nvPr/>
        </p:nvSpPr>
        <p:spPr>
          <a:xfrm>
            <a:off x="1542676" y="2171968"/>
            <a:ext cx="6313170" cy="82994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700" b="1" dirty="0">
                <a:latin typeface="楷体_GB2312" pitchFamily="49" charset="-122"/>
                <a:ea typeface="楷体_GB2312" pitchFamily="49" charset="-122"/>
              </a:rPr>
              <a:t>三角形和平行四边形之间又有什么秘密?</a:t>
            </a:r>
            <a:r>
              <a:rPr lang="zh-CN" altLang="en-US" sz="3000" dirty="0">
                <a:latin typeface="Times New Roman" panose="02020603050405020304" pitchFamily="18" charset="0"/>
              </a:rPr>
              <a:t> </a:t>
            </a:r>
            <a:endParaRPr lang="zh-CN" altLang="en-US" sz="3000" b="1" dirty="0">
              <a:latin typeface="Times New Roman" panose="02020603050405020304" pitchFamily="18" charset="0"/>
            </a:endParaRPr>
          </a:p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9701" name="矩形 29700"/>
          <p:cNvSpPr/>
          <p:nvPr/>
        </p:nvSpPr>
        <p:spPr>
          <a:xfrm>
            <a:off x="1999933" y="3200795"/>
            <a:ext cx="685885" cy="682313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/>
          <a:p>
            <a:endParaRPr lang="zh-CN" altLang="en-US" sz="1350"/>
          </a:p>
        </p:txBody>
      </p:sp>
      <p:sp>
        <p:nvSpPr>
          <p:cNvPr id="29702" name="直角三角形 29701"/>
          <p:cNvSpPr/>
          <p:nvPr/>
        </p:nvSpPr>
        <p:spPr>
          <a:xfrm>
            <a:off x="3600330" y="3200795"/>
            <a:ext cx="685885" cy="685885"/>
          </a:xfrm>
          <a:prstGeom prst="rtTriangle">
            <a:avLst/>
          </a:prstGeom>
          <a:solidFill>
            <a:srgbClr val="66FF33"/>
          </a:solidFill>
          <a:ln w="9525">
            <a:noFill/>
          </a:ln>
        </p:spPr>
        <p:txBody>
          <a:bodyPr/>
          <a:p>
            <a:endParaRPr lang="zh-CN" altLang="en-US" sz="1350"/>
          </a:p>
        </p:txBody>
      </p:sp>
      <p:sp>
        <p:nvSpPr>
          <p:cNvPr id="29703" name="直接连接符 29702"/>
          <p:cNvSpPr/>
          <p:nvPr/>
        </p:nvSpPr>
        <p:spPr>
          <a:xfrm>
            <a:off x="2857288" y="3658052"/>
            <a:ext cx="628728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9704" name="文本框 29703"/>
          <p:cNvSpPr txBox="1"/>
          <p:nvPr/>
        </p:nvSpPr>
        <p:spPr>
          <a:xfrm>
            <a:off x="2857288" y="3086481"/>
            <a:ext cx="800199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个</a:t>
            </a:r>
            <a:endParaRPr lang="zh-CN" altLang="en-US" sz="2400" b="1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29705" name="组合 29704"/>
          <p:cNvGrpSpPr/>
          <p:nvPr/>
        </p:nvGrpSpPr>
        <p:grpSpPr>
          <a:xfrm>
            <a:off x="4686314" y="3086481"/>
            <a:ext cx="709700" cy="1239594"/>
            <a:chOff x="0" y="0"/>
            <a:chExt cx="554" cy="1041"/>
          </a:xfrm>
        </p:grpSpPr>
        <p:sp>
          <p:nvSpPr>
            <p:cNvPr id="29706" name="直角三角形 29705"/>
            <p:cNvSpPr/>
            <p:nvPr/>
          </p:nvSpPr>
          <p:spPr>
            <a:xfrm rot="50901">
              <a:off x="11" y="0"/>
              <a:ext cx="543" cy="519"/>
            </a:xfrm>
            <a:prstGeom prst="rtTriangle">
              <a:avLst/>
            </a:prstGeom>
            <a:solidFill>
              <a:srgbClr val="FF00FF"/>
            </a:solidFill>
            <a:ln w="9525">
              <a:noFill/>
            </a:ln>
          </p:spPr>
          <p:txBody>
            <a:bodyPr/>
            <a:p>
              <a:endParaRPr lang="zh-CN" altLang="en-US" sz="1350"/>
            </a:p>
          </p:txBody>
        </p:sp>
        <p:sp>
          <p:nvSpPr>
            <p:cNvPr id="29707" name="直角三角形 29706"/>
            <p:cNvSpPr/>
            <p:nvPr/>
          </p:nvSpPr>
          <p:spPr>
            <a:xfrm rot="10846747">
              <a:off x="0" y="511"/>
              <a:ext cx="543" cy="530"/>
            </a:xfrm>
            <a:prstGeom prst="rtTriangle">
              <a:avLst/>
            </a:prstGeom>
            <a:solidFill>
              <a:srgbClr val="FF00FF"/>
            </a:solidFill>
            <a:ln w="9525">
              <a:noFill/>
            </a:ln>
          </p:spPr>
          <p:txBody>
            <a:bodyPr/>
            <a:p>
              <a:endParaRPr lang="zh-CN" altLang="en-US" sz="1350"/>
            </a:p>
          </p:txBody>
        </p:sp>
      </p:grpSp>
      <p:sp>
        <p:nvSpPr>
          <p:cNvPr id="29708" name="直角三角形 29707"/>
          <p:cNvSpPr/>
          <p:nvPr/>
        </p:nvSpPr>
        <p:spPr>
          <a:xfrm>
            <a:off x="6311718" y="3309156"/>
            <a:ext cx="685885" cy="623965"/>
          </a:xfrm>
          <a:prstGeom prst="rtTriangle">
            <a:avLst/>
          </a:prstGeom>
          <a:solidFill>
            <a:srgbClr val="66FF33"/>
          </a:solidFill>
          <a:ln w="9525">
            <a:noFill/>
          </a:ln>
        </p:spPr>
        <p:txBody>
          <a:bodyPr/>
          <a:p>
            <a:endParaRPr lang="zh-CN" altLang="en-US" sz="1350"/>
          </a:p>
        </p:txBody>
      </p:sp>
      <p:sp>
        <p:nvSpPr>
          <p:cNvPr id="29709" name="直接连接符 29708"/>
          <p:cNvSpPr/>
          <p:nvPr/>
        </p:nvSpPr>
        <p:spPr>
          <a:xfrm>
            <a:off x="5600827" y="3772366"/>
            <a:ext cx="628728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9710" name="文本框 29709"/>
          <p:cNvSpPr txBox="1"/>
          <p:nvPr/>
        </p:nvSpPr>
        <p:spPr>
          <a:xfrm>
            <a:off x="5600827" y="3200795"/>
            <a:ext cx="857356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个</a:t>
            </a:r>
            <a:endParaRPr lang="zh-CN" altLang="en-US" sz="2400" b="1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9712" name="矩形 29711">
            <a:hlinkClick r:id="rId1" action="ppaction://hlinksldjump"/>
          </p:cNvPr>
          <p:cNvSpPr/>
          <p:nvPr/>
        </p:nvSpPr>
        <p:spPr>
          <a:xfrm>
            <a:off x="2033274" y="141702"/>
            <a:ext cx="702555" cy="215529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/>
          <a:p>
            <a:endParaRPr lang="zh-CN" altLang="en-US" sz="1350"/>
          </a:p>
        </p:txBody>
      </p:sp>
      <p:sp>
        <p:nvSpPr>
          <p:cNvPr id="29713" name="矩形 29712">
            <a:hlinkClick r:id="rId1" action="ppaction://hlinksldjump"/>
          </p:cNvPr>
          <p:cNvSpPr/>
          <p:nvPr/>
        </p:nvSpPr>
        <p:spPr>
          <a:xfrm>
            <a:off x="2897775" y="141702"/>
            <a:ext cx="702555" cy="215529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/>
          <a:p>
            <a:endParaRPr lang="zh-CN" altLang="en-US" sz="1350"/>
          </a:p>
        </p:txBody>
      </p:sp>
      <p:sp>
        <p:nvSpPr>
          <p:cNvPr id="29714" name="矩形 29713">
            <a:hlinkClick r:id="rId1" action="ppaction://hlinksldjump"/>
          </p:cNvPr>
          <p:cNvSpPr/>
          <p:nvPr/>
        </p:nvSpPr>
        <p:spPr>
          <a:xfrm>
            <a:off x="3771801" y="114314"/>
            <a:ext cx="702555" cy="21553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/>
          <a:p>
            <a:endParaRPr lang="zh-CN" altLang="en-US" sz="1350"/>
          </a:p>
        </p:txBody>
      </p:sp>
      <p:sp>
        <p:nvSpPr>
          <p:cNvPr id="29715" name="矩形 29714">
            <a:hlinkClick r:id="rId1" action="ppaction://hlinksldjump"/>
          </p:cNvPr>
          <p:cNvSpPr/>
          <p:nvPr/>
        </p:nvSpPr>
        <p:spPr>
          <a:xfrm>
            <a:off x="4680361" y="141702"/>
            <a:ext cx="702555" cy="215529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/>
          <a:p>
            <a:endParaRPr lang="zh-CN" altLang="en-US" sz="1350"/>
          </a:p>
        </p:txBody>
      </p:sp>
      <p:sp>
        <p:nvSpPr>
          <p:cNvPr id="29716" name="矩形 29715">
            <a:hlinkClick r:id="rId1" action="ppaction://hlinksldjump"/>
          </p:cNvPr>
          <p:cNvSpPr/>
          <p:nvPr/>
        </p:nvSpPr>
        <p:spPr>
          <a:xfrm>
            <a:off x="5543670" y="141702"/>
            <a:ext cx="702555" cy="215529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/>
          <a:p>
            <a:endParaRPr lang="zh-CN" altLang="en-US" sz="1350"/>
          </a:p>
        </p:txBody>
      </p:sp>
      <p:sp>
        <p:nvSpPr>
          <p:cNvPr id="29717" name="矩形 29716">
            <a:hlinkClick r:id="rId1" action="ppaction://hlinksldjump"/>
          </p:cNvPr>
          <p:cNvSpPr/>
          <p:nvPr/>
        </p:nvSpPr>
        <p:spPr>
          <a:xfrm>
            <a:off x="6408170" y="141702"/>
            <a:ext cx="702555" cy="215529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/>
          <a:p>
            <a:endParaRPr lang="zh-CN" altLang="en-US" sz="1350"/>
          </a:p>
        </p:txBody>
      </p:sp>
      <p:sp>
        <p:nvSpPr>
          <p:cNvPr id="29724" name="直角三角形 29723"/>
          <p:cNvSpPr/>
          <p:nvPr/>
        </p:nvSpPr>
        <p:spPr>
          <a:xfrm>
            <a:off x="3600330" y="3200795"/>
            <a:ext cx="685885" cy="685885"/>
          </a:xfrm>
          <a:prstGeom prst="rtTriangle">
            <a:avLst/>
          </a:prstGeom>
          <a:solidFill>
            <a:srgbClr val="66FF33"/>
          </a:solidFill>
          <a:ln w="9525">
            <a:noFill/>
          </a:ln>
        </p:spPr>
        <p:txBody>
          <a:bodyPr/>
          <a:p>
            <a:endParaRPr lang="zh-CN" altLang="en-US" sz="1350"/>
          </a:p>
        </p:txBody>
      </p:sp>
      <p:sp>
        <p:nvSpPr>
          <p:cNvPr id="29725" name="直角三角形 29724"/>
          <p:cNvSpPr/>
          <p:nvPr/>
        </p:nvSpPr>
        <p:spPr>
          <a:xfrm>
            <a:off x="6401026" y="3429423"/>
            <a:ext cx="628728" cy="628728"/>
          </a:xfrm>
          <a:prstGeom prst="rtTriangle">
            <a:avLst/>
          </a:prstGeom>
          <a:solidFill>
            <a:srgbClr val="66FF33"/>
          </a:solidFill>
          <a:ln w="9525">
            <a:noFill/>
          </a:ln>
        </p:spPr>
        <p:txBody>
          <a:bodyPr/>
          <a:p>
            <a:endParaRPr lang="zh-CN" altLang="en-US" sz="1350"/>
          </a:p>
        </p:txBody>
      </p:sp>
      <p:pic>
        <p:nvPicPr>
          <p:cNvPr id="29726" name="图片 29725" descr="前进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8183" y="4629722"/>
            <a:ext cx="432251" cy="34532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27" name="直角三角形 29726"/>
          <p:cNvSpPr/>
          <p:nvPr/>
        </p:nvSpPr>
        <p:spPr>
          <a:xfrm>
            <a:off x="3600330" y="3200795"/>
            <a:ext cx="685885" cy="685885"/>
          </a:xfrm>
          <a:prstGeom prst="rtTriangle">
            <a:avLst/>
          </a:prstGeom>
          <a:solidFill>
            <a:srgbClr val="66FF33"/>
          </a:solidFill>
          <a:ln w="9525">
            <a:noFill/>
          </a:ln>
        </p:spPr>
        <p:txBody>
          <a:bodyPr/>
          <a:p>
            <a:endParaRPr lang="zh-CN" altLang="en-US" sz="1350"/>
          </a:p>
        </p:txBody>
      </p:sp>
      <p:sp>
        <p:nvSpPr>
          <p:cNvPr id="29728" name="直角三角形 29727"/>
          <p:cNvSpPr/>
          <p:nvPr/>
        </p:nvSpPr>
        <p:spPr>
          <a:xfrm>
            <a:off x="6343869" y="3315109"/>
            <a:ext cx="685885" cy="623965"/>
          </a:xfrm>
          <a:prstGeom prst="rtTriangle">
            <a:avLst/>
          </a:prstGeom>
          <a:solidFill>
            <a:srgbClr val="66FF33"/>
          </a:solidFill>
          <a:ln w="9525">
            <a:noFill/>
          </a:ln>
        </p:spPr>
        <p:txBody>
          <a:bodyPr/>
          <a:p>
            <a:endParaRPr lang="zh-CN" altLang="en-US" sz="1350"/>
          </a:p>
        </p:txBody>
      </p:sp>
      <p:sp>
        <p:nvSpPr>
          <p:cNvPr id="29730" name="文本框 29729"/>
          <p:cNvSpPr txBox="1"/>
          <p:nvPr/>
        </p:nvSpPr>
        <p:spPr>
          <a:xfrm>
            <a:off x="1542676" y="1257455"/>
            <a:ext cx="5278755" cy="82994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700" b="1" dirty="0">
                <a:latin typeface="楷体_GB2312" pitchFamily="49" charset="-122"/>
                <a:ea typeface="楷体_GB2312" pitchFamily="49" charset="-122"/>
              </a:rPr>
              <a:t>三角形和正方形之间有什么秘密?</a:t>
            </a:r>
            <a:r>
              <a:rPr lang="zh-CN" altLang="en-US" sz="3000" dirty="0">
                <a:latin typeface="Times New Roman" panose="02020603050405020304" pitchFamily="18" charset="0"/>
              </a:rPr>
              <a:t> </a:t>
            </a:r>
            <a:endParaRPr lang="zh-CN" altLang="en-US" sz="3000" b="1" dirty="0">
              <a:latin typeface="Times New Roman" panose="02020603050405020304" pitchFamily="18" charset="0"/>
            </a:endParaRPr>
          </a:p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9731" name="矩形 29730"/>
          <p:cNvSpPr/>
          <p:nvPr/>
        </p:nvSpPr>
        <p:spPr>
          <a:xfrm>
            <a:off x="1999933" y="3200795"/>
            <a:ext cx="685885" cy="682313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/>
          <a:p>
            <a:endParaRPr lang="zh-CN" altLang="en-US" sz="1350"/>
          </a:p>
        </p:txBody>
      </p:sp>
      <p:sp>
        <p:nvSpPr>
          <p:cNvPr id="29732" name="直接连接符 29731"/>
          <p:cNvSpPr/>
          <p:nvPr/>
        </p:nvSpPr>
        <p:spPr>
          <a:xfrm>
            <a:off x="2857288" y="3658052"/>
            <a:ext cx="628728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9733" name="文本框 29732"/>
          <p:cNvSpPr txBox="1"/>
          <p:nvPr/>
        </p:nvSpPr>
        <p:spPr>
          <a:xfrm>
            <a:off x="2857288" y="3086481"/>
            <a:ext cx="800199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个</a:t>
            </a:r>
            <a:endParaRPr lang="zh-CN" altLang="en-US" sz="2400" b="1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9734" name="矩形 29733"/>
          <p:cNvSpPr/>
          <p:nvPr/>
        </p:nvSpPr>
        <p:spPr>
          <a:xfrm>
            <a:off x="1999933" y="3200795"/>
            <a:ext cx="685885" cy="682313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/>
          <a:p>
            <a:endParaRPr lang="zh-CN" altLang="en-US" sz="1350"/>
          </a:p>
        </p:txBody>
      </p:sp>
      <p:sp>
        <p:nvSpPr>
          <p:cNvPr id="29735" name="直接连接符 29734"/>
          <p:cNvSpPr/>
          <p:nvPr/>
        </p:nvSpPr>
        <p:spPr>
          <a:xfrm>
            <a:off x="2857288" y="3658052"/>
            <a:ext cx="628728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9736" name="直角三角形 29735"/>
          <p:cNvSpPr/>
          <p:nvPr/>
        </p:nvSpPr>
        <p:spPr>
          <a:xfrm>
            <a:off x="3600330" y="3200795"/>
            <a:ext cx="685885" cy="685885"/>
          </a:xfrm>
          <a:prstGeom prst="rtTriangle">
            <a:avLst/>
          </a:prstGeom>
          <a:solidFill>
            <a:srgbClr val="66FF33"/>
          </a:solidFill>
          <a:ln w="9525">
            <a:noFill/>
          </a:ln>
        </p:spPr>
        <p:txBody>
          <a:bodyPr/>
          <a:p>
            <a:endParaRPr lang="zh-CN" altLang="en-US" sz="1350"/>
          </a:p>
        </p:txBody>
      </p:sp>
      <p:sp>
        <p:nvSpPr>
          <p:cNvPr id="29737" name="文本框 29736"/>
          <p:cNvSpPr txBox="1"/>
          <p:nvPr/>
        </p:nvSpPr>
        <p:spPr>
          <a:xfrm>
            <a:off x="2857288" y="3086481"/>
            <a:ext cx="800199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个</a:t>
            </a:r>
            <a:endParaRPr lang="zh-CN" altLang="en-US" sz="2400" b="1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9738" name="矩形 29737"/>
          <p:cNvSpPr/>
          <p:nvPr/>
        </p:nvSpPr>
        <p:spPr>
          <a:xfrm>
            <a:off x="1999933" y="3200795"/>
            <a:ext cx="685885" cy="682313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/>
          <a:p>
            <a:endParaRPr lang="zh-CN" altLang="en-US" sz="1350"/>
          </a:p>
        </p:txBody>
      </p:sp>
      <p:sp>
        <p:nvSpPr>
          <p:cNvPr id="29739" name="直接连接符 29738"/>
          <p:cNvSpPr/>
          <p:nvPr/>
        </p:nvSpPr>
        <p:spPr>
          <a:xfrm>
            <a:off x="2857288" y="3658052"/>
            <a:ext cx="628728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9741" name="动作按钮: 前进或下一项 29740">
            <a:hlinkClick r:id="" action="ppaction://hlinkshowjump?jump=nextslide"/>
          </p:cNvPr>
          <p:cNvSpPr/>
          <p:nvPr/>
        </p:nvSpPr>
        <p:spPr>
          <a:xfrm>
            <a:off x="7029450" y="4744085"/>
            <a:ext cx="373380" cy="346710"/>
          </a:xfrm>
          <a:prstGeom prst="actionButtonForwardNext">
            <a:avLst/>
          </a:prstGeom>
          <a:solidFill>
            <a:srgbClr val="FFFF00"/>
          </a:solidFill>
          <a:ln w="9525">
            <a:noFill/>
          </a:ln>
        </p:spPr>
        <p:txBody>
          <a:bodyPr/>
          <a:p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7281545" y="4375785"/>
            <a:ext cx="101663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活动</a:t>
            </a:r>
            <a:r>
              <a:rPr lang="en-US" altLang="zh-CN"/>
              <a:t>4</a:t>
            </a:r>
            <a:endParaRPr lang="en-US" altLang="zh-CN"/>
          </a:p>
        </p:txBody>
      </p:sp>
    </p:spTree>
  </p:cSld>
  <p:clrMapOvr>
    <a:masterClrMapping/>
  </p:clrMapOvr>
  <p:transition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000"/>
                                        <p:tgtEl>
                                          <p:spTgt spid="29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29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29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29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29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9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-0.23333 1.11111E-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97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2" dur="2000" fill="hold"/>
                                        <p:tgtEl>
                                          <p:spTgt spid="297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97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97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9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0625 L -0.23333 0.000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00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-0.23333 1.11111E-6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297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7" dur="2000" fill="hold"/>
                                        <p:tgtEl>
                                          <p:spTgt spid="297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9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297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0.00416 L -0.2375 -0.04855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00" y="-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59259E-6 L -0.2427 0.06852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297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00" y="3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000"/>
                            </p:stCondLst>
                            <p:childTnLst>
                              <p:par>
                                <p:cTn id="10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0799820">
                                      <p:cBhvr>
                                        <p:cTn id="109" dur="2000" fill="hold"/>
                                        <p:tgtEl>
                                          <p:spTgt spid="297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000"/>
                                        <p:tgtEl>
                                          <p:spTgt spid="297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29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20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20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26"/>
                  </p:tgtEl>
                </p:cond>
              </p:nextCondLst>
            </p:seq>
          </p:childTnLst>
        </p:cTn>
      </p:par>
    </p:tnLst>
    <p:bldLst>
      <p:bldP spid="29700" grpId="0"/>
      <p:bldP spid="29704" grpId="0"/>
      <p:bldP spid="29710" grpId="0"/>
      <p:bldP spid="29733" grpId="0"/>
      <p:bldP spid="297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8916" name="Picture 4" descr="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0213" y="2566114"/>
            <a:ext cx="1821881" cy="9145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17" name="Picture 5" descr="2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404" y="2572068"/>
            <a:ext cx="920467" cy="18147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8915" name="Text Box 3"/>
          <p:cNvSpPr txBox="1"/>
          <p:nvPr/>
        </p:nvSpPr>
        <p:spPr>
          <a:xfrm>
            <a:off x="2571503" y="1600398"/>
            <a:ext cx="4149090" cy="50673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700" b="1" dirty="0">
                <a:latin typeface="仿宋_GB2312" pitchFamily="49" charset="-122"/>
                <a:ea typeface="仿宋_GB2312" pitchFamily="49" charset="-122"/>
              </a:rPr>
              <a:t>你能拼出一个三角形吗？ </a:t>
            </a:r>
            <a:endParaRPr lang="zh-CN" altLang="en-US" sz="2700" b="1" dirty="0"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48137" name="矩形 48136"/>
          <p:cNvSpPr/>
          <p:nvPr/>
        </p:nvSpPr>
        <p:spPr>
          <a:xfrm>
            <a:off x="3314545" y="571571"/>
            <a:ext cx="1571819" cy="3786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60000"/>
          </a:bodyPr>
          <a:p>
            <a:pPr algn="ctr"/>
            <a:r>
              <a:rPr lang="zh-CN" altLang="en-US" sz="3000" b="1">
                <a:solidFill>
                  <a:srgbClr val="FF0000"/>
                </a:solidFill>
                <a:effectLst>
                  <a:outerShdw dist="35921" dir="2699999" algn="ctr" rotWithShape="0">
                    <a:srgbClr val="C0C0C0">
                      <a:alpha val="80000"/>
                    </a:srgbClr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试一试</a:t>
            </a:r>
            <a:endParaRPr lang="zh-CN" altLang="en-US" sz="3000" b="1">
              <a:solidFill>
                <a:srgbClr val="FF0000"/>
              </a:solidFill>
              <a:effectLst>
                <a:outerShdw dist="35921" dir="2699999" algn="ctr" rotWithShape="0">
                  <a:srgbClr val="C0C0C0">
                    <a:alpha val="80000"/>
                  </a:srgbClr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29700" name="Picture 4" descr="5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513" y="2572068"/>
            <a:ext cx="1333665" cy="134319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01" name="Picture 5" descr="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9681" y="3257952"/>
            <a:ext cx="1342000" cy="67635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02" name="Picture 6" descr="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4293" y="3257952"/>
            <a:ext cx="1342000" cy="67635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7877810" y="4625975"/>
            <a:ext cx="75565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/>
              <a:t>活动</a:t>
            </a:r>
            <a:r>
              <a:rPr lang="en-US" altLang="zh-CN"/>
              <a:t>4</a:t>
            </a:r>
            <a:endParaRPr lang="en-US" altLang="zh-CN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1" name="Text Box 3"/>
          <p:cNvSpPr txBox="1"/>
          <p:nvPr/>
        </p:nvSpPr>
        <p:spPr>
          <a:xfrm>
            <a:off x="2457189" y="1200298"/>
            <a:ext cx="5010150" cy="9220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700" b="1" dirty="0">
                <a:latin typeface="仿宋_GB2312" pitchFamily="49" charset="-122"/>
                <a:ea typeface="仿宋_GB2312" pitchFamily="49" charset="-122"/>
              </a:rPr>
              <a:t>你们能用手中的一副七巧板拼出</a:t>
            </a:r>
            <a:endParaRPr lang="zh-CN" altLang="en-US" sz="2700" b="1" dirty="0">
              <a:latin typeface="仿宋_GB2312" pitchFamily="49" charset="-122"/>
              <a:ea typeface="仿宋_GB2312" pitchFamily="49" charset="-122"/>
            </a:endParaRPr>
          </a:p>
          <a:p>
            <a:r>
              <a:rPr lang="zh-CN" altLang="en-US" sz="2700" b="1" dirty="0">
                <a:latin typeface="仿宋_GB2312" pitchFamily="49" charset="-122"/>
                <a:ea typeface="仿宋_GB2312" pitchFamily="49" charset="-122"/>
              </a:rPr>
              <a:t>一个正方形吗？ </a:t>
            </a:r>
            <a:endParaRPr lang="zh-CN" altLang="en-US" sz="2700" b="1" dirty="0">
              <a:latin typeface="仿宋_GB2312" pitchFamily="49" charset="-122"/>
              <a:ea typeface="仿宋_GB2312" pitchFamily="49" charset="-122"/>
            </a:endParaRPr>
          </a:p>
        </p:txBody>
      </p:sp>
      <p:pic>
        <p:nvPicPr>
          <p:cNvPr id="50188" name="图片 7171" descr="1-1311211T312602"/>
          <p:cNvPicPr>
            <a:picLocks noChangeAspect="1"/>
          </p:cNvPicPr>
          <p:nvPr/>
        </p:nvPicPr>
        <p:blipFill>
          <a:blip r:embed="rId1"/>
          <a:srcRect l="5467" t="8928" r="3416" b="1785"/>
          <a:stretch>
            <a:fillRect/>
          </a:stretch>
        </p:blipFill>
        <p:spPr>
          <a:xfrm>
            <a:off x="3200231" y="2057654"/>
            <a:ext cx="2686382" cy="265065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0191" name="矩形 50190"/>
          <p:cNvSpPr/>
          <p:nvPr/>
        </p:nvSpPr>
        <p:spPr>
          <a:xfrm>
            <a:off x="3143074" y="743042"/>
            <a:ext cx="1571819" cy="3786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60000"/>
          </a:bodyPr>
          <a:p>
            <a:pPr algn="ctr"/>
            <a:r>
              <a:rPr lang="zh-CN" altLang="en-US" sz="3000" b="1">
                <a:solidFill>
                  <a:srgbClr val="FF0000"/>
                </a:solidFill>
                <a:effectLst>
                  <a:outerShdw dist="35921" dir="2699999" algn="ctr" rotWithShape="0">
                    <a:srgbClr val="C0C0C0">
                      <a:alpha val="80000"/>
                    </a:srgbClr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试一试</a:t>
            </a:r>
            <a:endParaRPr lang="zh-CN" altLang="en-US" sz="3000" b="1">
              <a:solidFill>
                <a:srgbClr val="FF0000"/>
              </a:solidFill>
              <a:effectLst>
                <a:outerShdw dist="35921" dir="2699999" algn="ctr" rotWithShape="0">
                  <a:srgbClr val="C0C0C0">
                    <a:alpha val="80000"/>
                  </a:srgbClr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082155" y="4558665"/>
            <a:ext cx="75565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/>
              <a:t>活动</a:t>
            </a:r>
            <a:r>
              <a:rPr lang="en-US" altLang="zh-CN"/>
              <a:t>4</a:t>
            </a:r>
            <a:endParaRPr lang="en-US" altLang="zh-CN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5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4036" name="Picture 2" descr="0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2676" y="1085984"/>
            <a:ext cx="6237264" cy="36437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4037" name="文本框 44036"/>
          <p:cNvSpPr txBox="1"/>
          <p:nvPr/>
        </p:nvSpPr>
        <p:spPr>
          <a:xfrm>
            <a:off x="1767205" y="228600"/>
            <a:ext cx="2347595" cy="714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spcBef>
                <a:spcPct val="50000"/>
              </a:spcBef>
            </a:pPr>
            <a:r>
              <a:rPr lang="zh-CN" altLang="zh-CN" sz="4050" dirty="0">
                <a:solidFill>
                  <a:srgbClr val="CC0000"/>
                </a:solidFill>
                <a:latin typeface="Arial" panose="020B0604020202020204" pitchFamily="34" charset="0"/>
                <a:ea typeface="仿宋_GB2312" pitchFamily="49" charset="-122"/>
              </a:rPr>
              <a:t>欣赏作品</a:t>
            </a:r>
            <a:endParaRPr lang="zh-CN" altLang="zh-CN" sz="4050" dirty="0">
              <a:solidFill>
                <a:srgbClr val="CC0000"/>
              </a:solidFill>
              <a:latin typeface="Arial" panose="020B0604020202020204" pitchFamily="34" charset="0"/>
              <a:ea typeface="仿宋_GB2312" pitchFamily="49" charset="-122"/>
            </a:endParaRPr>
          </a:p>
        </p:txBody>
      </p:sp>
      <p:sp>
        <p:nvSpPr>
          <p:cNvPr id="46083" name="Text Box 3">
            <a:hlinkClick r:id="" action="ppaction://hlinkshowjump?jump=nextslide"/>
          </p:cNvPr>
          <p:cNvSpPr txBox="1"/>
          <p:nvPr/>
        </p:nvSpPr>
        <p:spPr>
          <a:xfrm>
            <a:off x="3915729" y="342942"/>
            <a:ext cx="3908425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/>
            <a:r>
              <a:rPr lang="zh-CN" altLang="en-US" b="1" dirty="0">
                <a:latin typeface="仿宋_GB2312" pitchFamily="49" charset="-122"/>
                <a:ea typeface="仿宋_GB2312" pitchFamily="49" charset="-122"/>
              </a:rPr>
              <a:t>发挥你的想象力，说说像什么 </a:t>
            </a:r>
            <a:endParaRPr lang="zh-CN" altLang="en-US" b="1" dirty="0">
              <a:latin typeface="仿宋_GB2312" pitchFamily="49" charset="-122"/>
              <a:ea typeface="仿宋_GB2312" pitchFamily="49" charset="-122"/>
            </a:endParaRPr>
          </a:p>
          <a:p>
            <a:pPr algn="ctr"/>
            <a:r>
              <a:rPr lang="zh-CN" altLang="en-US" b="1" dirty="0">
                <a:latin typeface="仿宋_GB2312" pitchFamily="49" charset="-122"/>
                <a:ea typeface="仿宋_GB2312" pitchFamily="49" charset="-122"/>
              </a:rPr>
              <a:t>再选择最喜欢的一个快速地拼出来。</a:t>
            </a:r>
            <a:r>
              <a:rPr lang="zh-CN" altLang="en-US" sz="1350" dirty="0">
                <a:latin typeface="Arial" panose="020B0604020202020204" pitchFamily="34" charset="0"/>
              </a:rPr>
              <a:t> </a:t>
            </a:r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648575" y="4729480"/>
            <a:ext cx="110236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b="1"/>
              <a:t>巩固应用</a:t>
            </a:r>
            <a:endParaRPr lang="zh-CN" altLang="en-US" b="1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577" name="Picture 58" descr="E:\02教学资源\课件图片\8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2577" y="0"/>
            <a:ext cx="6858847" cy="51441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9" name="Rectangle 3"/>
          <p:cNvSpPr/>
          <p:nvPr/>
        </p:nvSpPr>
        <p:spPr>
          <a:xfrm>
            <a:off x="1142577" y="2972167"/>
            <a:ext cx="3024561" cy="377475"/>
          </a:xfrm>
          <a:prstGeom prst="rect">
            <a:avLst/>
          </a:prstGeom>
          <a:solidFill>
            <a:schemeClr val="folHlink"/>
          </a:solidFill>
          <a:ln w="9525" cap="flat" cmpd="sng">
            <a:solidFill>
              <a:schemeClr val="folHlink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00" name="Rectangle 4"/>
          <p:cNvSpPr/>
          <p:nvPr/>
        </p:nvSpPr>
        <p:spPr>
          <a:xfrm>
            <a:off x="5054263" y="2972167"/>
            <a:ext cx="2893576" cy="377475"/>
          </a:xfrm>
          <a:prstGeom prst="rect">
            <a:avLst/>
          </a:prstGeom>
          <a:solidFill>
            <a:schemeClr val="folHlink"/>
          </a:solidFill>
          <a:ln w="9525" cap="flat" cmpd="sng">
            <a:solidFill>
              <a:schemeClr val="folHlink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01" name="AutoShape 5"/>
          <p:cNvSpPr/>
          <p:nvPr/>
        </p:nvSpPr>
        <p:spPr>
          <a:xfrm>
            <a:off x="1762969" y="1945721"/>
            <a:ext cx="540610" cy="1025255"/>
          </a:xfrm>
          <a:prstGeom prst="rtTriangle">
            <a:avLst/>
          </a:prstGeom>
          <a:gradFill rotWithShape="1">
            <a:gsLst>
              <a:gs pos="0">
                <a:srgbClr val="00FFFF"/>
              </a:gs>
              <a:gs pos="100000">
                <a:srgbClr val="FFFFFF"/>
              </a:gs>
            </a:gsLst>
            <a:lin ang="5400000" scaled="1"/>
            <a:tileRect/>
          </a:gra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02" name="AutoShape 6"/>
          <p:cNvSpPr/>
          <p:nvPr/>
        </p:nvSpPr>
        <p:spPr>
          <a:xfrm rot="-5400000">
            <a:off x="940145" y="2145771"/>
            <a:ext cx="1026445" cy="620393"/>
          </a:xfrm>
          <a:prstGeom prst="rtTriangle">
            <a:avLst/>
          </a:prstGeom>
          <a:solidFill>
            <a:schemeClr val="hlink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03" name="AutoShape 7"/>
          <p:cNvSpPr/>
          <p:nvPr/>
        </p:nvSpPr>
        <p:spPr>
          <a:xfrm rot="-5400000">
            <a:off x="3680112" y="2511339"/>
            <a:ext cx="485835" cy="433441"/>
          </a:xfrm>
          <a:prstGeom prst="rtTriangle">
            <a:avLst/>
          </a:prstGeom>
          <a:solidFill>
            <a:srgbClr val="00FFFF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04" name="AutoShape 8"/>
          <p:cNvSpPr/>
          <p:nvPr/>
        </p:nvSpPr>
        <p:spPr>
          <a:xfrm rot="10800000">
            <a:off x="4572000" y="2486332"/>
            <a:ext cx="485835" cy="485835"/>
          </a:xfrm>
          <a:prstGeom prst="rtTriangle">
            <a:avLst/>
          </a:prstGeom>
          <a:solidFill>
            <a:schemeClr val="accent2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05" name="AutoShape 9"/>
          <p:cNvSpPr/>
          <p:nvPr/>
        </p:nvSpPr>
        <p:spPr>
          <a:xfrm>
            <a:off x="5057835" y="2486332"/>
            <a:ext cx="485835" cy="485835"/>
          </a:xfrm>
          <a:prstGeom prst="rtTriangle">
            <a:avLst/>
          </a:prstGeom>
          <a:solidFill>
            <a:srgbClr val="00FFFF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06" name="AutoShape 10"/>
          <p:cNvSpPr/>
          <p:nvPr/>
        </p:nvSpPr>
        <p:spPr>
          <a:xfrm rot="5229203">
            <a:off x="4111172" y="2511339"/>
            <a:ext cx="485835" cy="432250"/>
          </a:xfrm>
          <a:prstGeom prst="rtTriangle">
            <a:avLst/>
          </a:prstGeom>
          <a:solidFill>
            <a:schemeClr val="accent2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07" name="AutoShape 11"/>
          <p:cNvSpPr/>
          <p:nvPr/>
        </p:nvSpPr>
        <p:spPr>
          <a:xfrm>
            <a:off x="3221665" y="2107666"/>
            <a:ext cx="647780" cy="270306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08" name="AutoShape 12"/>
          <p:cNvSpPr/>
          <p:nvPr/>
        </p:nvSpPr>
        <p:spPr>
          <a:xfrm>
            <a:off x="3437195" y="2377972"/>
            <a:ext cx="216721" cy="594195"/>
          </a:xfrm>
          <a:prstGeom prst="flowChartProcess">
            <a:avLst/>
          </a:prstGeom>
          <a:gradFill rotWithShape="1">
            <a:gsLst>
              <a:gs pos="0">
                <a:srgbClr val="00FF00"/>
              </a:gs>
              <a:gs pos="100000">
                <a:srgbClr val="007600"/>
              </a:gs>
            </a:gsLst>
            <a:lin ang="5400000" scaled="1"/>
            <a:tileRect/>
          </a:gra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09" name="AutoShape 13"/>
          <p:cNvSpPr/>
          <p:nvPr/>
        </p:nvSpPr>
        <p:spPr>
          <a:xfrm>
            <a:off x="3275250" y="1892137"/>
            <a:ext cx="540610" cy="269114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10" name="AutoShape 14"/>
          <p:cNvSpPr/>
          <p:nvPr/>
        </p:nvSpPr>
        <p:spPr>
          <a:xfrm rot="2860233">
            <a:off x="2059471" y="1055024"/>
            <a:ext cx="378665" cy="431059"/>
          </a:xfrm>
          <a:prstGeom prst="rtTriangle">
            <a:avLst/>
          </a:prstGeom>
          <a:solidFill>
            <a:srgbClr val="FF0000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11" name="AutoShape 15"/>
          <p:cNvSpPr/>
          <p:nvPr/>
        </p:nvSpPr>
        <p:spPr>
          <a:xfrm rot="-8048221">
            <a:off x="1520052" y="1055024"/>
            <a:ext cx="378665" cy="431059"/>
          </a:xfrm>
          <a:prstGeom prst="rtTriangle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5400000" scaled="1"/>
            <a:tileRect/>
          </a:gra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12" name="Arc 16"/>
          <p:cNvSpPr/>
          <p:nvPr/>
        </p:nvSpPr>
        <p:spPr>
          <a:xfrm>
            <a:off x="1817745" y="865692"/>
            <a:ext cx="161945" cy="81091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0991904" y="1214911117"/>
              </a:cxn>
              <a:cxn ang="0">
                <a:pos x="0" y="2147483647"/>
              </a:cxn>
            </a:cxnLst>
            <a:pathLst>
              <a:path w="18020" h="21600" fill="none">
                <a:moveTo>
                  <a:pt x="-1" y="0"/>
                </a:moveTo>
                <a:cubicBezTo>
                  <a:pt x="7252" y="0"/>
                  <a:pt x="14020" y="3639"/>
                  <a:pt x="18019" y="9690"/>
                </a:cubicBezTo>
              </a:path>
              <a:path w="18020" h="21600" stroke="0">
                <a:moveTo>
                  <a:pt x="-1" y="0"/>
                </a:moveTo>
                <a:cubicBezTo>
                  <a:pt x="7252" y="0"/>
                  <a:pt x="14020" y="3639"/>
                  <a:pt x="18019" y="9690"/>
                </a:cubicBezTo>
                <a:lnTo>
                  <a:pt x="0" y="21600"/>
                </a:lnTo>
                <a:close/>
              </a:path>
            </a:pathLst>
          </a:custGeom>
          <a:noFill/>
          <a:ln w="9525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 sz="1350"/>
          </a:p>
        </p:txBody>
      </p:sp>
      <p:sp>
        <p:nvSpPr>
          <p:cNvPr id="4113" name="Arc 17"/>
          <p:cNvSpPr/>
          <p:nvPr/>
        </p:nvSpPr>
        <p:spPr>
          <a:xfrm flipH="1">
            <a:off x="1979690" y="810916"/>
            <a:ext cx="377474" cy="485835"/>
          </a:xfrm>
          <a:custGeom>
            <a:avLst/>
            <a:gdLst/>
            <a:ahLst/>
            <a:cxnLst>
              <a:cxn ang="0">
                <a:pos x="156406982" y="0"/>
              </a:cxn>
              <a:cxn ang="0">
                <a:pos x="273155547" y="866429908"/>
              </a:cxn>
              <a:cxn ang="0">
                <a:pos x="0" y="866429908"/>
              </a:cxn>
            </a:cxnLst>
            <a:pathLst>
              <a:path w="21600" h="17709" fill="none">
                <a:moveTo>
                  <a:pt x="12367" y="0"/>
                </a:moveTo>
                <a:cubicBezTo>
                  <a:pt x="18153" y="4040"/>
                  <a:pt x="21600" y="10652"/>
                  <a:pt x="21600" y="17709"/>
                </a:cubicBezTo>
              </a:path>
              <a:path w="21600" h="17709" stroke="0">
                <a:moveTo>
                  <a:pt x="12367" y="0"/>
                </a:moveTo>
                <a:cubicBezTo>
                  <a:pt x="18153" y="4040"/>
                  <a:pt x="21600" y="10652"/>
                  <a:pt x="21600" y="17709"/>
                </a:cubicBezTo>
                <a:lnTo>
                  <a:pt x="0" y="17709"/>
                </a:lnTo>
                <a:close/>
              </a:path>
            </a:pathLst>
          </a:custGeom>
          <a:noFill/>
          <a:ln w="9525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 sz="1350"/>
          </a:p>
        </p:txBody>
      </p:sp>
      <p:sp>
        <p:nvSpPr>
          <p:cNvPr id="4114" name="Oval 18"/>
          <p:cNvSpPr/>
          <p:nvPr/>
        </p:nvSpPr>
        <p:spPr>
          <a:xfrm>
            <a:off x="2141635" y="757331"/>
            <a:ext cx="53584" cy="53585"/>
          </a:xfrm>
          <a:prstGeom prst="ellipse">
            <a:avLst/>
          </a:prstGeom>
          <a:noFill/>
          <a:ln w="952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15" name="Oval 19"/>
          <p:cNvSpPr/>
          <p:nvPr/>
        </p:nvSpPr>
        <p:spPr>
          <a:xfrm flipH="1">
            <a:off x="1762969" y="812106"/>
            <a:ext cx="54776" cy="53585"/>
          </a:xfrm>
          <a:prstGeom prst="ellipse">
            <a:avLst/>
          </a:prstGeom>
          <a:noFill/>
          <a:ln w="952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16" name="Oval 20"/>
          <p:cNvSpPr/>
          <p:nvPr/>
        </p:nvSpPr>
        <p:spPr>
          <a:xfrm>
            <a:off x="6091425" y="1203871"/>
            <a:ext cx="108361" cy="108360"/>
          </a:xfrm>
          <a:prstGeom prst="ellipse">
            <a:avLst/>
          </a:prstGeom>
          <a:solidFill>
            <a:schemeClr val="tx1"/>
          </a:solidFill>
          <a:ln w="952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17" name="Oval 21"/>
          <p:cNvSpPr/>
          <p:nvPr/>
        </p:nvSpPr>
        <p:spPr>
          <a:xfrm>
            <a:off x="6199786" y="1095510"/>
            <a:ext cx="108360" cy="108361"/>
          </a:xfrm>
          <a:prstGeom prst="ellipse">
            <a:avLst/>
          </a:prstGeom>
          <a:solidFill>
            <a:schemeClr val="tx1"/>
          </a:solidFill>
          <a:ln w="952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18" name="Rectangle 22"/>
          <p:cNvSpPr/>
          <p:nvPr/>
        </p:nvSpPr>
        <p:spPr>
          <a:xfrm rot="2212193">
            <a:off x="6172398" y="1365816"/>
            <a:ext cx="513223" cy="52394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19" name="AutoShape 23"/>
          <p:cNvSpPr/>
          <p:nvPr/>
        </p:nvSpPr>
        <p:spPr>
          <a:xfrm rot="2231063" flipH="1" flipV="1">
            <a:off x="6091425" y="1312231"/>
            <a:ext cx="194096" cy="338179"/>
          </a:xfrm>
          <a:prstGeom prst="rtTriangle">
            <a:avLst/>
          </a:prstGeom>
          <a:solidFill>
            <a:srgbClr val="00FF00"/>
          </a:solidFill>
          <a:ln w="9525" cap="flat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20" name="AutoShape 24"/>
          <p:cNvSpPr/>
          <p:nvPr/>
        </p:nvSpPr>
        <p:spPr>
          <a:xfrm rot="-3213508">
            <a:off x="6266469" y="1025255"/>
            <a:ext cx="390573" cy="203622"/>
          </a:xfrm>
          <a:prstGeom prst="rtTriangle">
            <a:avLst/>
          </a:prstGeom>
          <a:solidFill>
            <a:srgbClr val="00FF00"/>
          </a:solidFill>
          <a:ln w="9525" cap="flat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21" name="AutoShape 25"/>
          <p:cNvSpPr/>
          <p:nvPr/>
        </p:nvSpPr>
        <p:spPr>
          <a:xfrm rot="-8237197">
            <a:off x="4193335" y="3836667"/>
            <a:ext cx="375094" cy="422724"/>
          </a:xfrm>
          <a:prstGeom prst="rtTriangle">
            <a:avLst/>
          </a:prstGeom>
          <a:solidFill>
            <a:srgbClr val="FF0066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22" name="AutoShape 26"/>
          <p:cNvSpPr/>
          <p:nvPr/>
        </p:nvSpPr>
        <p:spPr>
          <a:xfrm rot="-2421910">
            <a:off x="4139750" y="3943837"/>
            <a:ext cx="684694" cy="604912"/>
          </a:xfrm>
          <a:prstGeom prst="rtTriangle">
            <a:avLst/>
          </a:prstGeom>
          <a:solidFill>
            <a:srgbClr val="FF00FF"/>
          </a:solidFill>
          <a:ln w="9525" cap="flat" cmpd="sng">
            <a:solidFill>
              <a:srgbClr val="FF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23" name="AutoShape 27"/>
          <p:cNvSpPr/>
          <p:nvPr/>
        </p:nvSpPr>
        <p:spPr>
          <a:xfrm rot="-5119550">
            <a:off x="1331910" y="4429672"/>
            <a:ext cx="485835" cy="378665"/>
          </a:xfrm>
          <a:prstGeom prst="triangle">
            <a:avLst>
              <a:gd name="adj" fmla="val 50000"/>
            </a:avLst>
          </a:prstGeom>
          <a:solidFill>
            <a:srgbClr val="0066FF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24" name="AutoShape 28"/>
          <p:cNvSpPr/>
          <p:nvPr/>
        </p:nvSpPr>
        <p:spPr>
          <a:xfrm rot="2974811">
            <a:off x="1787975" y="4508263"/>
            <a:ext cx="326272" cy="272687"/>
          </a:xfrm>
          <a:prstGeom prst="rtTriangle">
            <a:avLst/>
          </a:prstGeom>
          <a:solidFill>
            <a:schemeClr val="hlink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25" name="AutoShape 29"/>
          <p:cNvSpPr/>
          <p:nvPr/>
        </p:nvSpPr>
        <p:spPr>
          <a:xfrm rot="5400000">
            <a:off x="6461756" y="4052197"/>
            <a:ext cx="487025" cy="270305"/>
          </a:xfrm>
          <a:prstGeom prst="triangle">
            <a:avLst>
              <a:gd name="adj" fmla="val 50000"/>
            </a:avLst>
          </a:prstGeom>
          <a:solidFill>
            <a:srgbClr val="0066FF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26" name="Rectangle 30"/>
          <p:cNvSpPr/>
          <p:nvPr/>
        </p:nvSpPr>
        <p:spPr>
          <a:xfrm>
            <a:off x="6137866" y="4105782"/>
            <a:ext cx="432250" cy="108361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27" name="Oval 31"/>
          <p:cNvSpPr/>
          <p:nvPr/>
        </p:nvSpPr>
        <p:spPr>
          <a:xfrm>
            <a:off x="6894005" y="487026"/>
            <a:ext cx="487026" cy="4870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28" name="Line 32"/>
          <p:cNvSpPr/>
          <p:nvPr/>
        </p:nvSpPr>
        <p:spPr>
          <a:xfrm flipH="1">
            <a:off x="6624891" y="703747"/>
            <a:ext cx="270306" cy="0"/>
          </a:xfrm>
          <a:prstGeom prst="line">
            <a:avLst/>
          </a:prstGeom>
          <a:ln w="952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29" name="Line 33"/>
          <p:cNvSpPr/>
          <p:nvPr/>
        </p:nvSpPr>
        <p:spPr>
          <a:xfrm flipH="1" flipV="1">
            <a:off x="6732060" y="379857"/>
            <a:ext cx="216721" cy="216721"/>
          </a:xfrm>
          <a:prstGeom prst="line">
            <a:avLst/>
          </a:prstGeom>
          <a:ln w="952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30" name="Line 34"/>
          <p:cNvSpPr/>
          <p:nvPr/>
        </p:nvSpPr>
        <p:spPr>
          <a:xfrm flipH="1" flipV="1">
            <a:off x="7110726" y="974051"/>
            <a:ext cx="0" cy="269114"/>
          </a:xfrm>
          <a:prstGeom prst="line">
            <a:avLst/>
          </a:prstGeom>
          <a:ln w="952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31" name="Line 35"/>
          <p:cNvSpPr/>
          <p:nvPr/>
        </p:nvSpPr>
        <p:spPr>
          <a:xfrm flipH="1">
            <a:off x="6732060" y="865692"/>
            <a:ext cx="216721" cy="161945"/>
          </a:xfrm>
          <a:prstGeom prst="line">
            <a:avLst/>
          </a:prstGeom>
          <a:ln w="952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32" name="Line 36"/>
          <p:cNvSpPr/>
          <p:nvPr/>
        </p:nvSpPr>
        <p:spPr>
          <a:xfrm flipH="1">
            <a:off x="7326256" y="325081"/>
            <a:ext cx="216721" cy="215529"/>
          </a:xfrm>
          <a:prstGeom prst="line">
            <a:avLst/>
          </a:prstGeom>
          <a:ln w="952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33" name="Line 37"/>
          <p:cNvSpPr/>
          <p:nvPr/>
        </p:nvSpPr>
        <p:spPr>
          <a:xfrm>
            <a:off x="7110726" y="0"/>
            <a:ext cx="0" cy="357232"/>
          </a:xfrm>
          <a:prstGeom prst="line">
            <a:avLst/>
          </a:prstGeom>
          <a:ln w="952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34" name="Line 38"/>
          <p:cNvSpPr/>
          <p:nvPr/>
        </p:nvSpPr>
        <p:spPr>
          <a:xfrm>
            <a:off x="7381032" y="703747"/>
            <a:ext cx="269114" cy="0"/>
          </a:xfrm>
          <a:prstGeom prst="line">
            <a:avLst/>
          </a:prstGeom>
          <a:ln w="952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35" name="Line 39"/>
          <p:cNvSpPr/>
          <p:nvPr/>
        </p:nvSpPr>
        <p:spPr>
          <a:xfrm>
            <a:off x="7326256" y="919276"/>
            <a:ext cx="216721" cy="161945"/>
          </a:xfrm>
          <a:prstGeom prst="line">
            <a:avLst/>
          </a:prstGeom>
          <a:ln w="952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36" name="Oval 40"/>
          <p:cNvSpPr/>
          <p:nvPr/>
        </p:nvSpPr>
        <p:spPr>
          <a:xfrm>
            <a:off x="2789415" y="2539917"/>
            <a:ext cx="161945" cy="161945"/>
          </a:xfrm>
          <a:prstGeom prst="ellipse">
            <a:avLst/>
          </a:prstGeom>
          <a:solidFill>
            <a:srgbClr val="FF0066"/>
          </a:solidFill>
          <a:ln w="952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37" name="AutoShape 41"/>
          <p:cNvSpPr/>
          <p:nvPr/>
        </p:nvSpPr>
        <p:spPr>
          <a:xfrm>
            <a:off x="2897775" y="2377972"/>
            <a:ext cx="161945" cy="163135"/>
          </a:xfrm>
          <a:prstGeom prst="rtTriangle">
            <a:avLst/>
          </a:prstGeom>
          <a:solidFill>
            <a:srgbClr val="FF66CC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38" name="AutoShape 42"/>
          <p:cNvSpPr/>
          <p:nvPr/>
        </p:nvSpPr>
        <p:spPr>
          <a:xfrm rot="5093566" flipH="1" flipV="1">
            <a:off x="2681054" y="2377972"/>
            <a:ext cx="161945" cy="161945"/>
          </a:xfrm>
          <a:prstGeom prst="rtTriangle">
            <a:avLst/>
          </a:prstGeom>
          <a:solidFill>
            <a:srgbClr val="FF99FF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39" name="AutoShape 43"/>
          <p:cNvSpPr/>
          <p:nvPr/>
        </p:nvSpPr>
        <p:spPr>
          <a:xfrm rot="-10387398">
            <a:off x="2627470" y="2648277"/>
            <a:ext cx="163135" cy="158373"/>
          </a:xfrm>
          <a:prstGeom prst="rtTriangle">
            <a:avLst/>
          </a:prstGeom>
          <a:solidFill>
            <a:srgbClr val="FF66CC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40" name="AutoShape 44"/>
          <p:cNvSpPr/>
          <p:nvPr/>
        </p:nvSpPr>
        <p:spPr>
          <a:xfrm rot="4969365">
            <a:off x="2953741" y="2645895"/>
            <a:ext cx="158372" cy="163136"/>
          </a:xfrm>
          <a:prstGeom prst="rtTriangle">
            <a:avLst/>
          </a:prstGeom>
          <a:solidFill>
            <a:srgbClr val="FF99FF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41" name="Rectangle 45"/>
          <p:cNvSpPr/>
          <p:nvPr/>
        </p:nvSpPr>
        <p:spPr>
          <a:xfrm flipH="1">
            <a:off x="2844190" y="2701862"/>
            <a:ext cx="54776" cy="270305"/>
          </a:xfrm>
          <a:prstGeom prst="rect">
            <a:avLst/>
          </a:prstGeom>
          <a:solidFill>
            <a:srgbClr val="00FF00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42" name="Rectangle 46"/>
          <p:cNvSpPr/>
          <p:nvPr/>
        </p:nvSpPr>
        <p:spPr>
          <a:xfrm>
            <a:off x="5868751" y="2377972"/>
            <a:ext cx="323890" cy="323890"/>
          </a:xfrm>
          <a:prstGeom prst="rect">
            <a:avLst/>
          </a:prstGeom>
          <a:solidFill>
            <a:srgbClr val="FF9966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43" name="Rectangle 47"/>
          <p:cNvSpPr/>
          <p:nvPr/>
        </p:nvSpPr>
        <p:spPr>
          <a:xfrm>
            <a:off x="6192641" y="2377972"/>
            <a:ext cx="594195" cy="325080"/>
          </a:xfrm>
          <a:prstGeom prst="rect">
            <a:avLst/>
          </a:prstGeom>
          <a:solidFill>
            <a:srgbClr val="FF00FF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44" name="AutoShape 48"/>
          <p:cNvSpPr/>
          <p:nvPr/>
        </p:nvSpPr>
        <p:spPr>
          <a:xfrm rot="-5400000">
            <a:off x="5894948" y="2080279"/>
            <a:ext cx="270305" cy="323890"/>
          </a:xfrm>
          <a:prstGeom prst="rtTriangle">
            <a:avLst/>
          </a:prstGeom>
          <a:solidFill>
            <a:schemeClr val="accent1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45" name="Rectangle 49"/>
          <p:cNvSpPr/>
          <p:nvPr/>
        </p:nvSpPr>
        <p:spPr>
          <a:xfrm>
            <a:off x="6192641" y="2107666"/>
            <a:ext cx="270305" cy="270306"/>
          </a:xfrm>
          <a:prstGeom prst="rect">
            <a:avLst/>
          </a:prstGeom>
          <a:solidFill>
            <a:schemeClr val="hlink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46" name="Oval 50"/>
          <p:cNvSpPr/>
          <p:nvPr/>
        </p:nvSpPr>
        <p:spPr>
          <a:xfrm>
            <a:off x="5922335" y="2700671"/>
            <a:ext cx="270306" cy="270306"/>
          </a:xfrm>
          <a:prstGeom prst="ellipse">
            <a:avLst/>
          </a:prstGeom>
          <a:solidFill>
            <a:srgbClr val="FF0066"/>
          </a:solidFill>
          <a:ln w="952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47" name="Oval 51"/>
          <p:cNvSpPr/>
          <p:nvPr/>
        </p:nvSpPr>
        <p:spPr>
          <a:xfrm>
            <a:off x="6408170" y="2701862"/>
            <a:ext cx="270306" cy="270305"/>
          </a:xfrm>
          <a:prstGeom prst="ellipse">
            <a:avLst/>
          </a:prstGeom>
          <a:solidFill>
            <a:srgbClr val="FF0066"/>
          </a:solidFill>
          <a:ln w="952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48" name="Oval 52"/>
          <p:cNvSpPr/>
          <p:nvPr/>
        </p:nvSpPr>
        <p:spPr>
          <a:xfrm>
            <a:off x="7272671" y="1892137"/>
            <a:ext cx="270306" cy="270305"/>
          </a:xfrm>
          <a:prstGeom prst="ellipse">
            <a:avLst/>
          </a:prstGeom>
          <a:solidFill>
            <a:srgbClr val="000066"/>
          </a:solidFill>
          <a:ln w="9525" cap="flat" cmpd="sng">
            <a:solidFill>
              <a:srgbClr val="000066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49" name="Rectangle 53"/>
          <p:cNvSpPr/>
          <p:nvPr/>
        </p:nvSpPr>
        <p:spPr>
          <a:xfrm>
            <a:off x="7272671" y="2161252"/>
            <a:ext cx="323890" cy="487025"/>
          </a:xfrm>
          <a:prstGeom prst="rect">
            <a:avLst/>
          </a:prstGeom>
          <a:solidFill>
            <a:srgbClr val="0066FF"/>
          </a:solidFill>
          <a:ln w="9525" cap="flat" cmpd="sng">
            <a:solidFill>
              <a:srgbClr val="000066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50" name="Rectangle 54"/>
          <p:cNvSpPr/>
          <p:nvPr/>
        </p:nvSpPr>
        <p:spPr>
          <a:xfrm>
            <a:off x="7326256" y="2648277"/>
            <a:ext cx="107169" cy="323890"/>
          </a:xfrm>
          <a:prstGeom prst="rect">
            <a:avLst/>
          </a:prstGeom>
          <a:solidFill>
            <a:srgbClr val="FF00FF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51" name="Rectangle 55"/>
          <p:cNvSpPr/>
          <p:nvPr/>
        </p:nvSpPr>
        <p:spPr>
          <a:xfrm>
            <a:off x="7434616" y="2648277"/>
            <a:ext cx="107169" cy="323890"/>
          </a:xfrm>
          <a:prstGeom prst="rect">
            <a:avLst/>
          </a:prstGeom>
          <a:solidFill>
            <a:srgbClr val="FF00FF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52" name="Rectangle 56"/>
          <p:cNvSpPr/>
          <p:nvPr/>
        </p:nvSpPr>
        <p:spPr>
          <a:xfrm rot="-2231317">
            <a:off x="6894005" y="2269611"/>
            <a:ext cx="396527" cy="103598"/>
          </a:xfrm>
          <a:prstGeom prst="rect">
            <a:avLst/>
          </a:prstGeom>
          <a:solidFill>
            <a:srgbClr val="FF9966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4153" name="Rectangle 57"/>
          <p:cNvSpPr/>
          <p:nvPr/>
        </p:nvSpPr>
        <p:spPr>
          <a:xfrm rot="2043722">
            <a:off x="7569173" y="2269611"/>
            <a:ext cx="432250" cy="108361"/>
          </a:xfrm>
          <a:prstGeom prst="rect">
            <a:avLst/>
          </a:prstGeom>
          <a:solidFill>
            <a:srgbClr val="FF9966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1350" dirty="0">
              <a:latin typeface="Arial" panose="020B0604020202020204" pitchFamily="34" charset="0"/>
            </a:endParaRPr>
          </a:p>
        </p:txBody>
      </p:sp>
      <p:sp>
        <p:nvSpPr>
          <p:cNvPr id="6202" name="WordArt 58"/>
          <p:cNvSpPr>
            <a:spLocks noTextEdit="1"/>
          </p:cNvSpPr>
          <p:nvPr/>
        </p:nvSpPr>
        <p:spPr>
          <a:xfrm>
            <a:off x="3320499" y="645398"/>
            <a:ext cx="2376781" cy="58705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2400" b="1">
                <a:ln w="12700" cap="flat" cmpd="sng">
                  <a:solidFill>
                    <a:srgbClr val="3333CC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FF"/>
                </a:solidFill>
                <a:latin typeface="华文行楷" panose="02010800040101010101" charset="-122"/>
                <a:ea typeface="华文行楷" panose="02010800040101010101" charset="-122"/>
              </a:rPr>
              <a:t>美丽的大自然</a:t>
            </a:r>
            <a:endParaRPr lang="zh-CN" altLang="en-US" sz="2400" b="1">
              <a:ln w="12700" cap="flat" cmpd="sng">
                <a:solidFill>
                  <a:srgbClr val="3333CC"/>
                </a:solidFill>
                <a:prstDash val="solid"/>
                <a:headEnd type="none" w="med" len="med"/>
                <a:tailEnd type="none" w="med" len="med"/>
              </a:ln>
              <a:solidFill>
                <a:srgbClr val="0000FF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994650" y="4507865"/>
            <a:ext cx="10972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/>
              <a:t>巩固应用</a:t>
            </a:r>
            <a:endParaRPr lang="zh-CN" altLang="en-US"/>
          </a:p>
        </p:txBody>
      </p:sp>
      <p:sp>
        <p:nvSpPr>
          <p:cNvPr id="44037" name="文本框 44036"/>
          <p:cNvSpPr txBox="1"/>
          <p:nvPr/>
        </p:nvSpPr>
        <p:spPr>
          <a:xfrm>
            <a:off x="1741805" y="151130"/>
            <a:ext cx="2347595" cy="714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spcBef>
                <a:spcPct val="50000"/>
              </a:spcBef>
            </a:pPr>
            <a:r>
              <a:rPr lang="zh-CN" altLang="zh-CN" sz="4050" dirty="0">
                <a:solidFill>
                  <a:srgbClr val="CC0000"/>
                </a:solidFill>
                <a:latin typeface="Arial" panose="020B0604020202020204" pitchFamily="34" charset="0"/>
                <a:ea typeface="仿宋_GB2312" pitchFamily="49" charset="-122"/>
              </a:rPr>
              <a:t>欣赏作品</a:t>
            </a:r>
            <a:endParaRPr lang="zh-CN" altLang="zh-CN" sz="4050" dirty="0">
              <a:solidFill>
                <a:srgbClr val="CC0000"/>
              </a:solidFill>
              <a:latin typeface="Arial" panose="020B0604020202020204" pitchFamily="34" charset="0"/>
              <a:ea typeface="仿宋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5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5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500"/>
                            </p:stCondLst>
                            <p:childTnLst>
                              <p:par>
                                <p:cTn id="10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000"/>
                            </p:stCondLst>
                            <p:childTnLst>
                              <p:par>
                                <p:cTn id="10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9500"/>
                            </p:stCondLst>
                            <p:childTnLst>
                              <p:par>
                                <p:cTn id="1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4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4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1500"/>
                            </p:stCondLst>
                            <p:childTnLst>
                              <p:par>
                                <p:cTn id="19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4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4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9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4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4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12500"/>
                            </p:stCondLst>
                            <p:childTnLst>
                              <p:par>
                                <p:cTn id="204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4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4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20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1" dur="100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14000"/>
                            </p:stCondLst>
                            <p:childTnLst>
                              <p:par>
                                <p:cTn id="2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4000"/>
                            </p:stCondLst>
                            <p:childTnLst>
                              <p:par>
                                <p:cTn id="2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ldLvl="0" animBg="1"/>
      <p:bldP spid="4100" grpId="0" bldLvl="0" animBg="1"/>
      <p:bldP spid="4101" grpId="0" bldLvl="0" animBg="1"/>
      <p:bldP spid="4102" grpId="0" bldLvl="0" animBg="1"/>
      <p:bldP spid="4103" grpId="0" bldLvl="0" animBg="1"/>
      <p:bldP spid="4104" grpId="0" bldLvl="0" animBg="1"/>
      <p:bldP spid="4105" grpId="0" bldLvl="0" animBg="1"/>
      <p:bldP spid="4106" grpId="0" bldLvl="0" animBg="1"/>
      <p:bldP spid="4107" grpId="0" bldLvl="0" animBg="1"/>
      <p:bldP spid="4108" grpId="0" bldLvl="0" animBg="1"/>
      <p:bldP spid="4109" grpId="0" bldLvl="0" animBg="1"/>
      <p:bldP spid="4110" grpId="0" bldLvl="0" animBg="1"/>
      <p:bldP spid="4111" grpId="0" bldLvl="0" animBg="1"/>
      <p:bldP spid="4112" grpId="0" bldLvl="0" animBg="1"/>
      <p:bldP spid="4113" grpId="0" bldLvl="0" animBg="1"/>
      <p:bldP spid="4114" grpId="0" bldLvl="0" animBg="1"/>
      <p:bldP spid="4115" grpId="0" bldLvl="0" animBg="1"/>
      <p:bldP spid="4116" grpId="0" bldLvl="0" animBg="1"/>
      <p:bldP spid="4117" grpId="0" bldLvl="0" animBg="1"/>
      <p:bldP spid="4118" grpId="0" bldLvl="0" animBg="1"/>
      <p:bldP spid="4119" grpId="0" bldLvl="0" animBg="1"/>
      <p:bldP spid="4120" grpId="0" bldLvl="0" animBg="1"/>
      <p:bldP spid="4121" grpId="0" bldLvl="0" animBg="1"/>
      <p:bldP spid="4122" grpId="0" bldLvl="0" animBg="1"/>
      <p:bldP spid="4123" grpId="0" bldLvl="0" animBg="1"/>
      <p:bldP spid="4124" grpId="0" bldLvl="0" animBg="1"/>
      <p:bldP spid="4125" grpId="0" bldLvl="0" animBg="1"/>
      <p:bldP spid="4126" grpId="0" bldLvl="0" animBg="1"/>
      <p:bldP spid="4127" grpId="0" bldLvl="0" animBg="1"/>
      <p:bldP spid="4136" grpId="0" bldLvl="0" animBg="1"/>
      <p:bldP spid="4137" grpId="0" bldLvl="0" animBg="1"/>
      <p:bldP spid="4138" grpId="0" bldLvl="0" animBg="1"/>
      <p:bldP spid="4139" grpId="0" bldLvl="0" animBg="1"/>
      <p:bldP spid="4140" grpId="0" bldLvl="0" animBg="1"/>
      <p:bldP spid="4141" grpId="0" bldLvl="0" animBg="1"/>
      <p:bldP spid="4142" grpId="0" bldLvl="0" animBg="1"/>
      <p:bldP spid="4143" grpId="0" bldLvl="0" animBg="1"/>
      <p:bldP spid="4144" grpId="0" bldLvl="0" animBg="1"/>
      <p:bldP spid="4145" grpId="0" bldLvl="0" animBg="1"/>
      <p:bldP spid="4146" grpId="0" bldLvl="0" animBg="1"/>
      <p:bldP spid="4147" grpId="0" bldLvl="0" animBg="1"/>
      <p:bldP spid="4148" grpId="0" bldLvl="0" animBg="1"/>
      <p:bldP spid="4149" grpId="0" bldLvl="0" animBg="1"/>
      <p:bldP spid="4150" grpId="0" bldLvl="0" animBg="1"/>
      <p:bldP spid="4151" grpId="0" bldLvl="0" animBg="1"/>
      <p:bldP spid="4152" grpId="0" bldLvl="0" animBg="1"/>
      <p:bldP spid="4153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4" name="矩形 35843"/>
          <p:cNvSpPr/>
          <p:nvPr/>
        </p:nvSpPr>
        <p:spPr>
          <a:xfrm>
            <a:off x="1885618" y="1428926"/>
            <a:ext cx="4158176" cy="156110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3000" b="1">
                <a:ln w="12700" cap="flat" cmpd="sng">
                  <a:solidFill>
                    <a:srgbClr val="EAEAEA"/>
                  </a:solidFill>
                  <a:prstDash val="solid"/>
                  <a:headEnd type="none" w="med" len="med"/>
                  <a:tailEnd type="none" w="med" len="med"/>
                </a:ln>
                <a:gradFill rotWithShape="0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  <a:tileRect/>
                </a:gradFill>
                <a:effectLst>
                  <a:outerShdw dist="35921" dir="2699999" sy="50000" kx="2115830" algn="bl" rotWithShape="0">
                    <a:srgbClr val="C0C0C0">
                      <a:alpha val="8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这节课你学会了什么？</a:t>
            </a:r>
            <a:endParaRPr lang="zh-CN" altLang="en-US" sz="3000" b="1">
              <a:ln w="12700" cap="flat" cmpd="sng">
                <a:solidFill>
                  <a:srgbClr val="EAEAEA"/>
                </a:solidFill>
                <a:prstDash val="solid"/>
                <a:headEnd type="none" w="med" len="med"/>
                <a:tailEnd type="none" w="med" len="med"/>
              </a:ln>
              <a:gradFill rotWithShape="0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0" scaled="1"/>
                <a:tileRect/>
              </a:gradFill>
              <a:effectLst>
                <a:outerShdw dist="35921" dir="2699999" sy="50000" kx="2115830" algn="bl" rotWithShape="0">
                  <a:srgbClr val="C0C0C0">
                    <a:alpha val="80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238760" y="368935"/>
            <a:ext cx="336677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altLang="en-US" sz="4000" b="1">
                <a:solidFill>
                  <a:srgbClr val="404040"/>
                </a:solidFill>
                <a:ea typeface="宋体" panose="02010600030101010101" pitchFamily="2" charset="-122"/>
              </a:rPr>
              <a:t>板书设计</a:t>
            </a:r>
            <a:endParaRPr lang="zh-CN" altLang="en-US" sz="4000" b="1">
              <a:solidFill>
                <a:srgbClr val="404040"/>
              </a:solidFill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8760" y="989330"/>
            <a:ext cx="8302625" cy="24301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266700" algn="ctr"/>
            <a:r>
              <a:rPr lang="en-US" altLang="zh-CN" sz="2800" b="0">
                <a:solidFill>
                  <a:srgbClr val="404040"/>
                </a:solidFill>
                <a:ea typeface="宋体" panose="02010600030101010101" pitchFamily="2" charset="-122"/>
              </a:rPr>
              <a:t>    </a:t>
            </a:r>
            <a:r>
              <a:rPr lang="en-US" altLang="zh-CN" sz="4000" b="0">
                <a:solidFill>
                  <a:srgbClr val="404040"/>
                </a:solidFill>
                <a:ea typeface="宋体" panose="02010600030101010101" pitchFamily="2" charset="-122"/>
              </a:rPr>
              <a:t> </a:t>
            </a:r>
            <a:r>
              <a:rPr lang="zh-CN" altLang="en-US" sz="4000" b="0">
                <a:solidFill>
                  <a:srgbClr val="404040"/>
                </a:solidFill>
                <a:ea typeface="宋体" panose="02010600030101010101" pitchFamily="2" charset="-122"/>
              </a:rPr>
              <a:t>七 巧 板</a:t>
            </a:r>
            <a:r>
              <a:rPr lang="en-US" altLang="zh-CN" sz="4000" b="0">
                <a:solidFill>
                  <a:srgbClr val="404040"/>
                </a:solidFill>
                <a:ea typeface="宋体" panose="02010600030101010101" pitchFamily="2" charset="-122"/>
              </a:rPr>
              <a:t>   </a:t>
            </a:r>
            <a:r>
              <a:rPr lang="en-US" altLang="zh-CN" sz="2800" b="0">
                <a:solidFill>
                  <a:srgbClr val="404040"/>
                </a:solidFill>
                <a:ea typeface="宋体" panose="02010600030101010101" pitchFamily="2" charset="-122"/>
              </a:rPr>
              <a:t>               </a:t>
            </a:r>
            <a:endParaRPr lang="en-US" altLang="zh-CN" sz="2800" b="0">
              <a:solidFill>
                <a:srgbClr val="404040"/>
              </a:solidFill>
              <a:ea typeface="宋体" panose="02010600030101010101" pitchFamily="2" charset="-122"/>
            </a:endParaRPr>
          </a:p>
          <a:p>
            <a:pPr indent="266700" algn="l"/>
            <a:endParaRPr lang="en-US" altLang="zh-CN" sz="2800" b="0">
              <a:solidFill>
                <a:srgbClr val="404040"/>
              </a:solidFill>
              <a:ea typeface="宋体" panose="02010600030101010101" pitchFamily="2" charset="-122"/>
            </a:endParaRPr>
          </a:p>
          <a:p>
            <a:pPr indent="266700" algn="l"/>
            <a:r>
              <a:rPr lang="zh-CN" altLang="en-US" sz="2800" b="0">
                <a:solidFill>
                  <a:srgbClr val="404040"/>
                </a:solidFill>
                <a:ea typeface="宋体" panose="02010600030101010101" pitchFamily="2" charset="-122"/>
              </a:rPr>
              <a:t>                   七块板：五个三角形</a:t>
            </a:r>
            <a:endParaRPr lang="zh-CN" altLang="en-US" sz="2800" b="0">
              <a:solidFill>
                <a:srgbClr val="404040"/>
              </a:solidFill>
              <a:ea typeface="宋体" panose="02010600030101010101" pitchFamily="2" charset="-122"/>
            </a:endParaRPr>
          </a:p>
          <a:p>
            <a:pPr indent="266700" algn="l"/>
            <a:r>
              <a:rPr lang="zh-CN" altLang="en-US" sz="2800" b="0">
                <a:solidFill>
                  <a:srgbClr val="404040"/>
                </a:solidFill>
                <a:ea typeface="宋体" panose="02010600030101010101" pitchFamily="2" charset="-122"/>
              </a:rPr>
              <a:t>                                     一个正方形</a:t>
            </a:r>
            <a:r>
              <a:rPr lang="en-US" altLang="zh-CN" sz="2800" b="0">
                <a:solidFill>
                  <a:srgbClr val="404040"/>
                </a:solidFill>
                <a:ea typeface="宋体" panose="02010600030101010101" pitchFamily="2" charset="-122"/>
              </a:rPr>
              <a:t>    </a:t>
            </a:r>
            <a:endParaRPr lang="en-US" altLang="zh-CN" sz="2800" b="0">
              <a:solidFill>
                <a:srgbClr val="404040"/>
              </a:solidFill>
              <a:ea typeface="宋体" panose="02010600030101010101" pitchFamily="2" charset="-122"/>
            </a:endParaRPr>
          </a:p>
          <a:p>
            <a:pPr indent="266700" algn="l"/>
            <a:r>
              <a:rPr lang="en-US" altLang="zh-CN" sz="2800" b="0">
                <a:solidFill>
                  <a:srgbClr val="404040"/>
                </a:solidFill>
                <a:ea typeface="宋体" panose="02010600030101010101" pitchFamily="2" charset="-122"/>
              </a:rPr>
              <a:t>                            </a:t>
            </a:r>
            <a:r>
              <a:rPr lang="zh-CN" altLang="en-US" sz="2800" b="0">
                <a:solidFill>
                  <a:srgbClr val="404040"/>
                </a:solidFill>
                <a:ea typeface="宋体" panose="02010600030101010101" pitchFamily="2" charset="-122"/>
              </a:rPr>
              <a:t>一个平行四边形</a:t>
            </a:r>
            <a:r>
              <a:rPr 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en-US" altLang="en-US" sz="2800" b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平行四边形 2"/>
          <p:cNvSpPr/>
          <p:nvPr/>
        </p:nvSpPr>
        <p:spPr>
          <a:xfrm>
            <a:off x="1968500" y="3545205"/>
            <a:ext cx="3617595" cy="1186815"/>
          </a:xfrm>
          <a:prstGeom prst="parallelogram">
            <a:avLst>
              <a:gd name="adj" fmla="val 67614"/>
            </a:avLst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586730" y="3723005"/>
            <a:ext cx="35293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2400"/>
              <a:t>融入你的智慧和想象，</a:t>
            </a:r>
            <a:endParaRPr lang="zh-CN" altLang="zh-CN" sz="2400"/>
          </a:p>
          <a:p>
            <a:r>
              <a:rPr lang="zh-CN" altLang="zh-CN" sz="2400"/>
              <a:t>动手创造出美丽的组合。</a:t>
            </a:r>
            <a:endParaRPr lang="zh-CN" altLang="zh-CN" sz="2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238760" y="355600"/>
            <a:ext cx="336677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altLang="en-US" sz="4000" b="1">
                <a:solidFill>
                  <a:srgbClr val="404040"/>
                </a:solidFill>
                <a:ea typeface="宋体" panose="02010600030101010101" pitchFamily="2" charset="-122"/>
              </a:rPr>
              <a:t>教学效果预测</a:t>
            </a:r>
            <a:endParaRPr lang="zh-CN" altLang="en-US" sz="4000" b="1">
              <a:solidFill>
                <a:srgbClr val="404040"/>
              </a:solidFill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8760" y="1299845"/>
            <a:ext cx="8302625" cy="31076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266700" algn="l"/>
            <a:r>
              <a:rPr lang="en-US" altLang="zh-CN" sz="2800" b="0">
                <a:solidFill>
                  <a:srgbClr val="404040"/>
                </a:solidFill>
                <a:ea typeface="宋体" panose="02010600030101010101" pitchFamily="2" charset="-122"/>
              </a:rPr>
              <a:t>     小学生的思维以直观形象思维为主逐步向抽象思维过渡，他们对图形的认识在一定程度上主要依赖于直觉观察。因此在教学中，教师要按照学生认识事物的规律，使学生获得空间与图形的鲜明表象，积累几何图形丰富的感性经验。教学中充分利用网络资源和网络优势，使无形变为有形，使有限变为无限。争取全面具体实现教学目标。                      </a:t>
            </a:r>
            <a:r>
              <a:rPr 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en-US" altLang="en-US" sz="2800" b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601980" y="1515110"/>
            <a:ext cx="8303895" cy="14452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altLang="zh-CN" sz="8800" b="1">
                <a:solidFill>
                  <a:srgbClr val="404040"/>
                </a:solidFill>
                <a:ea typeface="宋体" panose="02010600030101010101" pitchFamily="2" charset="-122"/>
              </a:rPr>
              <a:t>谢谢倾听，再见。</a:t>
            </a:r>
            <a:endParaRPr lang="zh-CN" altLang="zh-CN" sz="8800" b="1">
              <a:solidFill>
                <a:srgbClr val="40404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1682</Words>
  <Application>WPS 演示</Application>
  <PresentationFormat>宽屏</PresentationFormat>
  <Paragraphs>212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2" baseType="lpstr">
      <vt:lpstr>Arial</vt:lpstr>
      <vt:lpstr>宋体</vt:lpstr>
      <vt:lpstr>Wingdings</vt:lpstr>
      <vt:lpstr>Calibri</vt:lpstr>
      <vt:lpstr>微软雅黑</vt:lpstr>
      <vt:lpstr>Arial Unicode MS</vt:lpstr>
      <vt:lpstr>Calibri Light</vt:lpstr>
      <vt:lpstr>黑体</vt:lpstr>
      <vt:lpstr>楷体</vt:lpstr>
      <vt:lpstr>楷体_GB2312</vt:lpstr>
      <vt:lpstr>仿宋_GB2312</vt:lpstr>
      <vt:lpstr>Times New Roman</vt:lpstr>
      <vt:lpstr>华文行楷</vt:lpstr>
      <vt:lpstr>华文彩云</vt:lpstr>
      <vt:lpstr>新宋体</vt:lpstr>
      <vt:lpstr>仿宋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1</cp:lastModifiedBy>
  <cp:revision>33</cp:revision>
  <dcterms:created xsi:type="dcterms:W3CDTF">2019-02-20T04:13:00Z</dcterms:created>
  <dcterms:modified xsi:type="dcterms:W3CDTF">2019-03-01T00:28:36Z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