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58" r:id="rId5"/>
    <p:sldId id="260" r:id="rId6"/>
    <p:sldId id="261" r:id="rId7"/>
    <p:sldId id="262" r:id="rId8"/>
    <p:sldId id="263" r:id="rId9"/>
    <p:sldId id="264" r:id="rId10"/>
    <p:sldId id="265" r:id="rId11"/>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2" d="100"/>
          <a:sy n="52" d="100"/>
        </p:scale>
        <p:origin x="1518" y="6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6755D30-3FFF-44C6-98B9-3079F492D370}"/>
              </a:ext>
            </a:extLst>
          </p:cNvPr>
          <p:cNvSpPr>
            <a:spLocks noGrp="1"/>
          </p:cNvSpPr>
          <p:nvPr>
            <p:ph type="ctrTitle"/>
          </p:nvPr>
        </p:nvSpPr>
        <p:spPr>
          <a:xfrm>
            <a:off x="1143000" y="1122363"/>
            <a:ext cx="6858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00DD1738-8AB5-4A37-9352-6F6931848317}"/>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538C3EDD-119A-4DAE-9DA3-956DF1F93C56}"/>
              </a:ext>
            </a:extLst>
          </p:cNvPr>
          <p:cNvSpPr>
            <a:spLocks noGrp="1"/>
          </p:cNvSpPr>
          <p:nvPr>
            <p:ph type="dt" sz="half" idx="10"/>
          </p:nvPr>
        </p:nvSpPr>
        <p:spPr/>
        <p:txBody>
          <a:bodyPr/>
          <a:lstStyle/>
          <a:p>
            <a:fld id="{530820CF-B880-4189-942D-D702A7CBA730}" type="datetimeFigureOut">
              <a:rPr lang="zh-CN" altLang="en-US" smtClean="0"/>
              <a:t>2019/3/1</a:t>
            </a:fld>
            <a:endParaRPr lang="zh-CN" altLang="en-US"/>
          </a:p>
        </p:txBody>
      </p:sp>
      <p:sp>
        <p:nvSpPr>
          <p:cNvPr id="5" name="页脚占位符 4">
            <a:extLst>
              <a:ext uri="{FF2B5EF4-FFF2-40B4-BE49-F238E27FC236}">
                <a16:creationId xmlns:a16="http://schemas.microsoft.com/office/drawing/2014/main" id="{4FB720A4-91E3-4BCC-A06F-A2D8D8037C47}"/>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876D961B-397A-476E-9EB4-8F4852D7AEA3}"/>
              </a:ext>
            </a:extLst>
          </p:cNvPr>
          <p:cNvSpPr>
            <a:spLocks noGrp="1"/>
          </p:cNvSpPr>
          <p:nvPr>
            <p:ph type="sldNum" sz="quarter" idx="12"/>
          </p:nvPr>
        </p:nvSpPr>
        <p:spPr/>
        <p:txBody>
          <a:bodyPr/>
          <a:lstStyle/>
          <a:p>
            <a:fld id="{0C913308-F349-4B6D-A68A-DD1791B4A57B}" type="slidenum">
              <a:rPr lang="zh-CN" altLang="en-US" smtClean="0"/>
              <a:t>‹#›</a:t>
            </a:fld>
            <a:endParaRPr lang="zh-CN" altLang="en-US"/>
          </a:p>
        </p:txBody>
      </p:sp>
    </p:spTree>
    <p:extLst>
      <p:ext uri="{BB962C8B-B14F-4D97-AF65-F5344CB8AC3E}">
        <p14:creationId xmlns:p14="http://schemas.microsoft.com/office/powerpoint/2010/main" val="1808590921"/>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t>2019/3/1</a:t>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2.jpg"/><Relationship Id="rId4" Type="http://schemas.openxmlformats.org/officeDocument/2006/relationships/image" Target="../media/image6.jpg"/></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2.jpg"/><Relationship Id="rId4" Type="http://schemas.openxmlformats.org/officeDocument/2006/relationships/image" Target="../media/image7.jpg"/></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2.jpg"/><Relationship Id="rId4" Type="http://schemas.openxmlformats.org/officeDocument/2006/relationships/image" Target="../media/image9.jpg"/></Relationships>
</file>

<file path=ppt/slides/_rels/slide8.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2.jp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2.jpg"/></Relationships>
</file>

<file path=ppt/slides/_rels/slide1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50CA4D90-4F26-4639-A1F4-A859BCCD7D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0782"/>
            <a:ext cx="9144000" cy="6899564"/>
          </a:xfrm>
          <a:prstGeom prst="rect">
            <a:avLst/>
          </a:prstGeom>
        </p:spPr>
      </p:pic>
      <p:sp>
        <p:nvSpPr>
          <p:cNvPr id="8" name="文本框 7">
            <a:extLst>
              <a:ext uri="{FF2B5EF4-FFF2-40B4-BE49-F238E27FC236}">
                <a16:creationId xmlns:a16="http://schemas.microsoft.com/office/drawing/2014/main" id="{1677FE12-D8DF-4245-AA32-53BD00D1BB2A}"/>
              </a:ext>
            </a:extLst>
          </p:cNvPr>
          <p:cNvSpPr txBox="1"/>
          <p:nvPr/>
        </p:nvSpPr>
        <p:spPr>
          <a:xfrm>
            <a:off x="0" y="1422040"/>
            <a:ext cx="9144000" cy="4506362"/>
          </a:xfrm>
          <a:prstGeom prst="rect">
            <a:avLst/>
          </a:prstGeom>
          <a:noFill/>
        </p:spPr>
        <p:txBody>
          <a:bodyPr wrap="square" rtlCol="0">
            <a:spAutoFit/>
          </a:bodyPr>
          <a:lstStyle/>
          <a:p>
            <a:pPr algn="ctr"/>
            <a:endParaRPr lang="en-US" altLang="zh-CN" sz="2800" dirty="0"/>
          </a:p>
          <a:p>
            <a:pPr algn="ctr"/>
            <a:r>
              <a:rPr lang="en-US" altLang="zh-CN" sz="3600" dirty="0"/>
              <a:t>2019</a:t>
            </a:r>
            <a:r>
              <a:rPr lang="zh-CN" altLang="en-US" sz="3600" dirty="0"/>
              <a:t>冬令营活动主题</a:t>
            </a:r>
            <a:endParaRPr lang="en-US" altLang="zh-CN" sz="3600" dirty="0"/>
          </a:p>
          <a:p>
            <a:pPr algn="ctr"/>
            <a:endParaRPr lang="en-US" altLang="zh-CN" sz="3200" kern="100" dirty="0">
              <a:solidFill>
                <a:srgbClr val="FF0000"/>
              </a:solidFill>
              <a:latin typeface="等线" panose="02010600030101010101" pitchFamily="2" charset="-122"/>
              <a:ea typeface="仿宋" panose="02010609060101010101" pitchFamily="49" charset="-122"/>
              <a:cs typeface="Times New Roman" panose="02020603050405020304" pitchFamily="18" charset="0"/>
            </a:endParaRPr>
          </a:p>
          <a:p>
            <a:pPr algn="ctr"/>
            <a:r>
              <a:rPr lang="zh-CN" altLang="en-US" sz="3200" kern="100" dirty="0">
                <a:solidFill>
                  <a:srgbClr val="FF0000"/>
                </a:solidFill>
                <a:latin typeface="等线" panose="02010600030101010101" pitchFamily="2" charset="-122"/>
                <a:ea typeface="仿宋" panose="02010609060101010101" pitchFamily="49" charset="-122"/>
                <a:cs typeface="Times New Roman" panose="02020603050405020304" pitchFamily="18" charset="0"/>
              </a:rPr>
              <a:t>新世纪小学数学</a:t>
            </a:r>
            <a:endParaRPr lang="en-US" altLang="zh-CN" sz="3200" kern="100" dirty="0">
              <a:solidFill>
                <a:srgbClr val="FF0000"/>
              </a:solidFill>
              <a:latin typeface="等线" panose="02010600030101010101" pitchFamily="2" charset="-122"/>
              <a:ea typeface="仿宋" panose="02010609060101010101" pitchFamily="49" charset="-122"/>
              <a:cs typeface="Times New Roman" panose="02020603050405020304" pitchFamily="18" charset="0"/>
            </a:endParaRPr>
          </a:p>
          <a:p>
            <a:pPr algn="ctr"/>
            <a:r>
              <a:rPr lang="zh-CN" altLang="en-US" sz="3200" kern="100" dirty="0">
                <a:solidFill>
                  <a:srgbClr val="FF0000"/>
                </a:solidFill>
                <a:latin typeface="等线" panose="02010600030101010101" pitchFamily="2" charset="-122"/>
                <a:ea typeface="仿宋" panose="02010609060101010101" pitchFamily="49" charset="-122"/>
                <a:cs typeface="Times New Roman" panose="02020603050405020304" pitchFamily="18" charset="0"/>
              </a:rPr>
              <a:t>（</a:t>
            </a:r>
            <a:r>
              <a:rPr lang="zh-CN" altLang="zh-CN" sz="3200" kern="100" dirty="0">
                <a:solidFill>
                  <a:srgbClr val="FF0000"/>
                </a:solidFill>
                <a:latin typeface="等线" panose="02010600030101010101" pitchFamily="2" charset="-122"/>
                <a:ea typeface="仿宋" panose="02010609060101010101" pitchFamily="49" charset="-122"/>
                <a:cs typeface="Times New Roman" panose="02020603050405020304" pitchFamily="18" charset="0"/>
              </a:rPr>
              <a:t>北师大版</a:t>
            </a:r>
            <a:r>
              <a:rPr lang="zh-CN" altLang="en-US" sz="3200" kern="100" dirty="0">
                <a:solidFill>
                  <a:srgbClr val="FF0000"/>
                </a:solidFill>
                <a:latin typeface="等线" panose="02010600030101010101" pitchFamily="2" charset="-122"/>
                <a:ea typeface="仿宋" panose="02010609060101010101" pitchFamily="49" charset="-122"/>
                <a:cs typeface="Times New Roman" panose="02020603050405020304" pitchFamily="18" charset="0"/>
              </a:rPr>
              <a:t>）</a:t>
            </a:r>
            <a:r>
              <a:rPr lang="zh-CN" altLang="zh-CN" sz="3200" kern="100" dirty="0">
                <a:solidFill>
                  <a:srgbClr val="FF0000"/>
                </a:solidFill>
                <a:latin typeface="等线" panose="02010600030101010101" pitchFamily="2" charset="-122"/>
                <a:ea typeface="仿宋" panose="02010609060101010101" pitchFamily="49" charset="-122"/>
                <a:cs typeface="Times New Roman" panose="02020603050405020304" pitchFamily="18" charset="0"/>
              </a:rPr>
              <a:t>义务教育教科书一年级下册第四单元</a:t>
            </a:r>
            <a:r>
              <a:rPr lang="en-US" altLang="zh-CN" sz="3200" kern="100" dirty="0">
                <a:solidFill>
                  <a:srgbClr val="FF0000"/>
                </a:solidFill>
                <a:latin typeface="等线" panose="02010600030101010101" pitchFamily="2" charset="-122"/>
                <a:ea typeface="仿宋" panose="02010609060101010101" pitchFamily="49" charset="-122"/>
                <a:cs typeface="Times New Roman" panose="02020603050405020304" pitchFamily="18" charset="0"/>
              </a:rPr>
              <a:t>----</a:t>
            </a:r>
            <a:r>
              <a:rPr lang="zh-CN" altLang="zh-CN" sz="3200" kern="100" dirty="0">
                <a:solidFill>
                  <a:srgbClr val="FF0000"/>
                </a:solidFill>
                <a:latin typeface="等线" panose="02010600030101010101" pitchFamily="2" charset="-122"/>
                <a:ea typeface="仿宋" panose="02010609060101010101" pitchFamily="49" charset="-122"/>
                <a:cs typeface="Times New Roman" panose="02020603050405020304" pitchFamily="18" charset="0"/>
              </a:rPr>
              <a:t>动手做（二）</a:t>
            </a:r>
            <a:endParaRPr lang="en-US" altLang="zh-CN" sz="3200" kern="100" dirty="0">
              <a:solidFill>
                <a:srgbClr val="FF0000"/>
              </a:solidFill>
              <a:latin typeface="等线" panose="02010600030101010101" pitchFamily="2" charset="-122"/>
              <a:ea typeface="仿宋" panose="02010609060101010101" pitchFamily="49" charset="-122"/>
              <a:cs typeface="Times New Roman" panose="02020603050405020304" pitchFamily="18" charset="0"/>
            </a:endParaRPr>
          </a:p>
          <a:p>
            <a:pPr algn="ctr">
              <a:spcAft>
                <a:spcPts val="0"/>
              </a:spcAft>
            </a:pPr>
            <a:endParaRPr lang="en-US" altLang="zh-CN" sz="2800" kern="100" dirty="0">
              <a:latin typeface="等线" panose="02010600030101010101" pitchFamily="2" charset="-122"/>
              <a:ea typeface="楷体" panose="02010609060101010101" pitchFamily="49" charset="-122"/>
              <a:cs typeface="Times New Roman" panose="02020603050405020304" pitchFamily="18" charset="0"/>
            </a:endParaRPr>
          </a:p>
          <a:p>
            <a:pPr algn="ctr">
              <a:spcAft>
                <a:spcPts val="0"/>
              </a:spcAft>
            </a:pPr>
            <a:r>
              <a:rPr lang="zh-CN" altLang="zh-CN" sz="2800" kern="100" dirty="0">
                <a:latin typeface="等线" panose="02010600030101010101" pitchFamily="2" charset="-122"/>
                <a:ea typeface="楷体" panose="02010609060101010101" pitchFamily="49" charset="-122"/>
                <a:cs typeface="Times New Roman" panose="02020603050405020304" pitchFamily="18" charset="0"/>
              </a:rPr>
              <a:t>黑龙江省林甸县花园镇中心小学火箭分校  张智修</a:t>
            </a:r>
            <a:endParaRPr lang="zh-CN" altLang="zh-CN" kern="100" dirty="0">
              <a:latin typeface="等线" panose="02010600030101010101" pitchFamily="2" charset="-122"/>
              <a:ea typeface="等线" panose="02010600030101010101" pitchFamily="2" charset="-122"/>
              <a:cs typeface="Times New Roman" panose="02020603050405020304" pitchFamily="18" charset="0"/>
            </a:endParaRPr>
          </a:p>
          <a:p>
            <a:pPr indent="355600">
              <a:lnSpc>
                <a:spcPts val="2500"/>
              </a:lnSpc>
            </a:pPr>
            <a:endParaRPr lang="zh-CN" altLang="zh-CN" sz="2800" kern="100" dirty="0">
              <a:latin typeface="等线" panose="02010600030101010101" pitchFamily="2" charset="-122"/>
              <a:ea typeface="等线" panose="02010600030101010101" pitchFamily="2" charset="-122"/>
              <a:cs typeface="Times New Roman" panose="02020603050405020304" pitchFamily="18" charset="0"/>
            </a:endParaRPr>
          </a:p>
          <a:p>
            <a:endParaRPr lang="zh-CN" altLang="en-US" dirty="0"/>
          </a:p>
        </p:txBody>
      </p:sp>
      <p:pic>
        <p:nvPicPr>
          <p:cNvPr id="3" name="图片 2">
            <a:extLst>
              <a:ext uri="{FF2B5EF4-FFF2-40B4-BE49-F238E27FC236}">
                <a16:creationId xmlns:a16="http://schemas.microsoft.com/office/drawing/2014/main" id="{B11A83AF-7FFB-438B-A8C8-5187305C911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21095"/>
            <a:ext cx="908503" cy="908503"/>
          </a:xfrm>
          <a:prstGeom prst="rect">
            <a:avLst/>
          </a:prstGeom>
        </p:spPr>
      </p:pic>
      <p:sp>
        <p:nvSpPr>
          <p:cNvPr id="4" name="文本框 3">
            <a:extLst>
              <a:ext uri="{FF2B5EF4-FFF2-40B4-BE49-F238E27FC236}">
                <a16:creationId xmlns:a16="http://schemas.microsoft.com/office/drawing/2014/main" id="{C37943C8-48FE-4E9F-8FEA-80C124764D7A}"/>
              </a:ext>
            </a:extLst>
          </p:cNvPr>
          <p:cNvSpPr txBox="1"/>
          <p:nvPr/>
        </p:nvSpPr>
        <p:spPr>
          <a:xfrm>
            <a:off x="1016007" y="21095"/>
            <a:ext cx="1415772" cy="584775"/>
          </a:xfrm>
          <a:prstGeom prst="rect">
            <a:avLst/>
          </a:prstGeom>
          <a:noFill/>
        </p:spPr>
        <p:txBody>
          <a:bodyPr wrap="none" rtlCol="0">
            <a:spAutoFit/>
          </a:bodyPr>
          <a:lstStyle/>
          <a:p>
            <a:r>
              <a:rPr lang="zh-CN" altLang="en-US" sz="3200" dirty="0"/>
              <a:t>张智修</a:t>
            </a:r>
          </a:p>
        </p:txBody>
      </p:sp>
    </p:spTree>
    <p:extLst>
      <p:ext uri="{BB962C8B-B14F-4D97-AF65-F5344CB8AC3E}">
        <p14:creationId xmlns:p14="http://schemas.microsoft.com/office/powerpoint/2010/main" val="39695359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50CA4D90-4F26-4639-A1F4-A859BCCD7D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260" y="0"/>
            <a:ext cx="9252520" cy="6899564"/>
          </a:xfrm>
          <a:prstGeom prst="rect">
            <a:avLst/>
          </a:prstGeom>
        </p:spPr>
      </p:pic>
      <p:sp>
        <p:nvSpPr>
          <p:cNvPr id="2" name="文本框 1">
            <a:extLst>
              <a:ext uri="{FF2B5EF4-FFF2-40B4-BE49-F238E27FC236}">
                <a16:creationId xmlns:a16="http://schemas.microsoft.com/office/drawing/2014/main" id="{2EBABB07-0CBE-4F9E-AB3B-7DF820CA4E9F}"/>
              </a:ext>
            </a:extLst>
          </p:cNvPr>
          <p:cNvSpPr txBox="1"/>
          <p:nvPr/>
        </p:nvSpPr>
        <p:spPr>
          <a:xfrm>
            <a:off x="192266" y="1268760"/>
            <a:ext cx="5824233" cy="4708981"/>
          </a:xfrm>
          <a:prstGeom prst="rect">
            <a:avLst/>
          </a:prstGeom>
          <a:noFill/>
        </p:spPr>
        <p:txBody>
          <a:bodyPr wrap="square" rtlCol="0">
            <a:spAutoFit/>
          </a:bodyPr>
          <a:lstStyle/>
          <a:p>
            <a:r>
              <a:rPr lang="zh-CN" altLang="en-US" sz="2000" dirty="0">
                <a:solidFill>
                  <a:srgbClr val="FF0000"/>
                </a:solidFill>
              </a:rPr>
              <a:t>教学内容：</a:t>
            </a:r>
            <a:r>
              <a:rPr lang="zh-CN" altLang="en-US" sz="2000" dirty="0"/>
              <a:t>北师大版义务</a:t>
            </a:r>
            <a:endParaRPr lang="en-US" altLang="zh-CN" sz="2000" dirty="0"/>
          </a:p>
          <a:p>
            <a:r>
              <a:rPr lang="zh-CN" altLang="en-US" sz="2000" dirty="0"/>
              <a:t>教育教科书一年级下册</a:t>
            </a:r>
            <a:endParaRPr lang="en-US" altLang="zh-CN" sz="2000" dirty="0"/>
          </a:p>
          <a:p>
            <a:r>
              <a:rPr lang="zh-CN" altLang="en-US" sz="2000" dirty="0"/>
              <a:t>第四单元</a:t>
            </a:r>
            <a:r>
              <a:rPr lang="en-US" altLang="zh-CN" sz="2000" dirty="0"/>
              <a:t>----</a:t>
            </a:r>
            <a:r>
              <a:rPr lang="zh-CN" altLang="en-US" sz="2000" dirty="0"/>
              <a:t>动手做（二）。</a:t>
            </a:r>
          </a:p>
          <a:p>
            <a:endParaRPr lang="en-US" altLang="zh-CN" sz="2000" dirty="0">
              <a:solidFill>
                <a:srgbClr val="FF0000"/>
              </a:solidFill>
            </a:endParaRPr>
          </a:p>
          <a:p>
            <a:endParaRPr lang="en-US" altLang="zh-CN" sz="2000" dirty="0">
              <a:solidFill>
                <a:srgbClr val="FF0000"/>
              </a:solidFill>
            </a:endParaRPr>
          </a:p>
          <a:p>
            <a:endParaRPr lang="en-US" altLang="zh-CN" sz="2000" dirty="0">
              <a:solidFill>
                <a:srgbClr val="FF0000"/>
              </a:solidFill>
            </a:endParaRPr>
          </a:p>
          <a:p>
            <a:endParaRPr lang="en-US" altLang="zh-CN" sz="2000" dirty="0">
              <a:solidFill>
                <a:srgbClr val="FF0000"/>
              </a:solidFill>
            </a:endParaRPr>
          </a:p>
          <a:p>
            <a:endParaRPr lang="en-US" altLang="zh-CN" sz="2000" dirty="0">
              <a:solidFill>
                <a:srgbClr val="FF0000"/>
              </a:solidFill>
            </a:endParaRPr>
          </a:p>
          <a:p>
            <a:endParaRPr lang="en-US" altLang="zh-CN" sz="2000" dirty="0">
              <a:solidFill>
                <a:srgbClr val="FF0000"/>
              </a:solidFill>
            </a:endParaRPr>
          </a:p>
          <a:p>
            <a:endParaRPr lang="en-US" altLang="zh-CN" sz="2000" dirty="0">
              <a:solidFill>
                <a:srgbClr val="FF0000"/>
              </a:solidFill>
            </a:endParaRPr>
          </a:p>
          <a:p>
            <a:endParaRPr lang="en-US" altLang="zh-CN" sz="2000" dirty="0">
              <a:solidFill>
                <a:srgbClr val="FF0000"/>
              </a:solidFill>
            </a:endParaRPr>
          </a:p>
          <a:p>
            <a:r>
              <a:rPr lang="zh-CN" altLang="en-US" sz="2000" dirty="0">
                <a:solidFill>
                  <a:srgbClr val="FF0000"/>
                </a:solidFill>
              </a:rPr>
              <a:t>教材分析：</a:t>
            </a:r>
            <a:r>
              <a:rPr lang="zh-CN" altLang="en-US" sz="2000" dirty="0"/>
              <a:t>在学习本节课的内容之前学生已经学习了一些简单的图形知识。本节课让同学们观察七巧板成的图案，在实践中用七巧板拼接成各种有趣的图案，从而为以后学习几何知识打下基础。</a:t>
            </a:r>
            <a:endParaRPr lang="zh-CN" altLang="en-US" dirty="0">
              <a:solidFill>
                <a:srgbClr val="00B0F0"/>
              </a:solidFill>
            </a:endParaRPr>
          </a:p>
        </p:txBody>
      </p:sp>
      <p:sp>
        <p:nvSpPr>
          <p:cNvPr id="3" name="文本框 2">
            <a:extLst>
              <a:ext uri="{FF2B5EF4-FFF2-40B4-BE49-F238E27FC236}">
                <a16:creationId xmlns:a16="http://schemas.microsoft.com/office/drawing/2014/main" id="{4F1955F4-93FB-4B30-A64B-5DDA7C0B6BB1}"/>
              </a:ext>
            </a:extLst>
          </p:cNvPr>
          <p:cNvSpPr txBox="1"/>
          <p:nvPr/>
        </p:nvSpPr>
        <p:spPr>
          <a:xfrm>
            <a:off x="6293561" y="4509120"/>
            <a:ext cx="2749471" cy="1015663"/>
          </a:xfrm>
          <a:prstGeom prst="rect">
            <a:avLst/>
          </a:prstGeom>
          <a:noFill/>
        </p:spPr>
        <p:txBody>
          <a:bodyPr wrap="none" rtlCol="0">
            <a:spAutoFit/>
          </a:bodyPr>
          <a:lstStyle/>
          <a:p>
            <a:r>
              <a:rPr lang="zh-CN" altLang="en-US" dirty="0"/>
              <a:t> </a:t>
            </a:r>
            <a:r>
              <a:rPr lang="zh-CN" altLang="en-US" sz="2000" dirty="0">
                <a:solidFill>
                  <a:srgbClr val="00B0F0"/>
                </a:solidFill>
              </a:rPr>
              <a:t>设计意图：</a:t>
            </a:r>
            <a:endParaRPr lang="en-US" altLang="zh-CN" sz="2000" dirty="0">
              <a:solidFill>
                <a:srgbClr val="00B0F0"/>
              </a:solidFill>
            </a:endParaRPr>
          </a:p>
          <a:p>
            <a:r>
              <a:rPr lang="zh-CN" altLang="en-US" sz="2000" dirty="0"/>
              <a:t>是为了能更好地培养学</a:t>
            </a:r>
            <a:endParaRPr lang="en-US" altLang="zh-CN" sz="2000" dirty="0"/>
          </a:p>
          <a:p>
            <a:r>
              <a:rPr lang="zh-CN" altLang="en-US" sz="2000" dirty="0"/>
              <a:t>生的空间观念。</a:t>
            </a:r>
          </a:p>
        </p:txBody>
      </p:sp>
      <p:pic>
        <p:nvPicPr>
          <p:cNvPr id="5" name="图片 4">
            <a:extLst>
              <a:ext uri="{FF2B5EF4-FFF2-40B4-BE49-F238E27FC236}">
                <a16:creationId xmlns:a16="http://schemas.microsoft.com/office/drawing/2014/main" id="{68669804-EEE0-4BAF-A21D-CBEFE4FCE64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58063" y="-2331"/>
            <a:ext cx="5824233" cy="4346333"/>
          </a:xfrm>
          <a:prstGeom prst="rect">
            <a:avLst/>
          </a:prstGeom>
        </p:spPr>
      </p:pic>
      <p:pic>
        <p:nvPicPr>
          <p:cNvPr id="6" name="图片 5">
            <a:extLst>
              <a:ext uri="{FF2B5EF4-FFF2-40B4-BE49-F238E27FC236}">
                <a16:creationId xmlns:a16="http://schemas.microsoft.com/office/drawing/2014/main" id="{E695A651-AB89-4F47-B7BB-CFFDEE2F264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260" y="0"/>
            <a:ext cx="1241884" cy="1241884"/>
          </a:xfrm>
          <a:prstGeom prst="rect">
            <a:avLst/>
          </a:prstGeom>
        </p:spPr>
      </p:pic>
      <p:sp>
        <p:nvSpPr>
          <p:cNvPr id="8" name="文本框 7">
            <a:extLst>
              <a:ext uri="{FF2B5EF4-FFF2-40B4-BE49-F238E27FC236}">
                <a16:creationId xmlns:a16="http://schemas.microsoft.com/office/drawing/2014/main" id="{BAC6F230-B0B1-4776-9F80-CE0B057A98D5}"/>
              </a:ext>
            </a:extLst>
          </p:cNvPr>
          <p:cNvSpPr txBox="1"/>
          <p:nvPr/>
        </p:nvSpPr>
        <p:spPr>
          <a:xfrm>
            <a:off x="1170585" y="49605"/>
            <a:ext cx="1415772" cy="584775"/>
          </a:xfrm>
          <a:prstGeom prst="rect">
            <a:avLst/>
          </a:prstGeom>
          <a:noFill/>
        </p:spPr>
        <p:txBody>
          <a:bodyPr wrap="none" rtlCol="0">
            <a:spAutoFit/>
          </a:bodyPr>
          <a:lstStyle/>
          <a:p>
            <a:r>
              <a:rPr lang="zh-CN" altLang="en-US" sz="3200" dirty="0"/>
              <a:t>张智修</a:t>
            </a:r>
          </a:p>
        </p:txBody>
      </p:sp>
      <p:cxnSp>
        <p:nvCxnSpPr>
          <p:cNvPr id="9" name="直接连接符 8">
            <a:extLst>
              <a:ext uri="{FF2B5EF4-FFF2-40B4-BE49-F238E27FC236}">
                <a16:creationId xmlns:a16="http://schemas.microsoft.com/office/drawing/2014/main" id="{0D6202E2-C7F8-4690-890D-7A38CD85102D}"/>
              </a:ext>
            </a:extLst>
          </p:cNvPr>
          <p:cNvCxnSpPr/>
          <p:nvPr/>
        </p:nvCxnSpPr>
        <p:spPr>
          <a:xfrm>
            <a:off x="0" y="6309320"/>
            <a:ext cx="9180000" cy="0"/>
          </a:xfrm>
          <a:prstGeom prst="line">
            <a:avLst/>
          </a:prstGeom>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7289250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50CA4D90-4F26-4639-A1F4-A859BCCD7D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75" y="57828"/>
            <a:ext cx="9144000" cy="6899564"/>
          </a:xfrm>
          <a:prstGeom prst="rect">
            <a:avLst/>
          </a:prstGeom>
        </p:spPr>
      </p:pic>
      <p:sp>
        <p:nvSpPr>
          <p:cNvPr id="2" name="文本框 1">
            <a:extLst>
              <a:ext uri="{FF2B5EF4-FFF2-40B4-BE49-F238E27FC236}">
                <a16:creationId xmlns:a16="http://schemas.microsoft.com/office/drawing/2014/main" id="{4CFB939B-FE24-439D-84D1-9DE63127D884}"/>
              </a:ext>
            </a:extLst>
          </p:cNvPr>
          <p:cNvSpPr txBox="1"/>
          <p:nvPr/>
        </p:nvSpPr>
        <p:spPr>
          <a:xfrm>
            <a:off x="683568" y="1536174"/>
            <a:ext cx="5472608" cy="2246769"/>
          </a:xfrm>
          <a:prstGeom prst="rect">
            <a:avLst/>
          </a:prstGeom>
          <a:noFill/>
        </p:spPr>
        <p:txBody>
          <a:bodyPr wrap="square" rtlCol="0">
            <a:spAutoFit/>
          </a:bodyPr>
          <a:lstStyle/>
          <a:p>
            <a:r>
              <a:rPr lang="zh-CN" altLang="en-US" sz="2000" dirty="0">
                <a:solidFill>
                  <a:srgbClr val="FF0000"/>
                </a:solidFill>
              </a:rPr>
              <a:t>学情分析：</a:t>
            </a:r>
            <a:r>
              <a:rPr lang="zh-CN" altLang="en-US" sz="2000" dirty="0"/>
              <a:t>我们班级学生认知能力比较低下，形象思维占主导地位。农村的学生过去并没有接触过这种图形或者玩具，学习本课时要格外注意引导学生发挥想象能力和创造精神去拼合图形。通过本节课的学习培养学生的空间思维能力和空间观念。</a:t>
            </a:r>
          </a:p>
          <a:p>
            <a:r>
              <a:rPr lang="zh-CN" altLang="en-US" sz="2000" dirty="0"/>
              <a:t>　　</a:t>
            </a:r>
          </a:p>
        </p:txBody>
      </p:sp>
      <p:sp>
        <p:nvSpPr>
          <p:cNvPr id="4" name="文本框 3">
            <a:extLst>
              <a:ext uri="{FF2B5EF4-FFF2-40B4-BE49-F238E27FC236}">
                <a16:creationId xmlns:a16="http://schemas.microsoft.com/office/drawing/2014/main" id="{D4C7F93B-7353-45E4-B7E6-BCCA54F2C8A3}"/>
              </a:ext>
            </a:extLst>
          </p:cNvPr>
          <p:cNvSpPr txBox="1"/>
          <p:nvPr/>
        </p:nvSpPr>
        <p:spPr>
          <a:xfrm>
            <a:off x="6156176" y="1536174"/>
            <a:ext cx="2749471" cy="1292662"/>
          </a:xfrm>
          <a:prstGeom prst="rect">
            <a:avLst/>
          </a:prstGeom>
          <a:noFill/>
        </p:spPr>
        <p:txBody>
          <a:bodyPr wrap="none" rtlCol="0">
            <a:spAutoFit/>
          </a:bodyPr>
          <a:lstStyle/>
          <a:p>
            <a:r>
              <a:rPr lang="zh-CN" altLang="en-US" dirty="0">
                <a:solidFill>
                  <a:srgbClr val="00B0F0"/>
                </a:solidFill>
              </a:rPr>
              <a:t>设计意图：</a:t>
            </a:r>
            <a:endParaRPr lang="en-US" altLang="zh-CN" dirty="0">
              <a:solidFill>
                <a:srgbClr val="00B0F0"/>
              </a:solidFill>
            </a:endParaRPr>
          </a:p>
          <a:p>
            <a:r>
              <a:rPr lang="zh-CN" altLang="en-US" sz="2000" dirty="0"/>
              <a:t>是为了让学生更好地学</a:t>
            </a:r>
            <a:endParaRPr lang="en-US" altLang="zh-CN" sz="2000" dirty="0"/>
          </a:p>
          <a:p>
            <a:r>
              <a:rPr lang="zh-CN" altLang="en-US" sz="2000" dirty="0"/>
              <a:t>好本节课的内容，培养</a:t>
            </a:r>
            <a:endParaRPr lang="en-US" altLang="zh-CN" sz="2000" dirty="0"/>
          </a:p>
          <a:p>
            <a:r>
              <a:rPr lang="zh-CN" altLang="en-US" sz="2000" dirty="0"/>
              <a:t>学生的空间观念。</a:t>
            </a:r>
          </a:p>
        </p:txBody>
      </p:sp>
      <p:pic>
        <p:nvPicPr>
          <p:cNvPr id="5" name="图片 4">
            <a:extLst>
              <a:ext uri="{FF2B5EF4-FFF2-40B4-BE49-F238E27FC236}">
                <a16:creationId xmlns:a16="http://schemas.microsoft.com/office/drawing/2014/main" id="{A8F2C4A5-489C-4322-A9E3-319E8E47224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1527"/>
            <a:ext cx="1104263" cy="1104263"/>
          </a:xfrm>
          <a:prstGeom prst="rect">
            <a:avLst/>
          </a:prstGeom>
        </p:spPr>
      </p:pic>
      <p:sp>
        <p:nvSpPr>
          <p:cNvPr id="8" name="文本框 7">
            <a:extLst>
              <a:ext uri="{FF2B5EF4-FFF2-40B4-BE49-F238E27FC236}">
                <a16:creationId xmlns:a16="http://schemas.microsoft.com/office/drawing/2014/main" id="{3D1160C0-9DA9-45ED-9B65-CD006FD9D30B}"/>
              </a:ext>
            </a:extLst>
          </p:cNvPr>
          <p:cNvSpPr txBox="1"/>
          <p:nvPr/>
        </p:nvSpPr>
        <p:spPr>
          <a:xfrm>
            <a:off x="1132385" y="107921"/>
            <a:ext cx="1415772" cy="584775"/>
          </a:xfrm>
          <a:prstGeom prst="rect">
            <a:avLst/>
          </a:prstGeom>
          <a:noFill/>
        </p:spPr>
        <p:txBody>
          <a:bodyPr wrap="none" rtlCol="0">
            <a:spAutoFit/>
          </a:bodyPr>
          <a:lstStyle/>
          <a:p>
            <a:r>
              <a:rPr lang="zh-CN" altLang="en-US" sz="3200" dirty="0"/>
              <a:t>张智修</a:t>
            </a:r>
          </a:p>
        </p:txBody>
      </p:sp>
      <p:pic>
        <p:nvPicPr>
          <p:cNvPr id="3" name="图片 2">
            <a:extLst>
              <a:ext uri="{FF2B5EF4-FFF2-40B4-BE49-F238E27FC236}">
                <a16:creationId xmlns:a16="http://schemas.microsoft.com/office/drawing/2014/main" id="{1E9A7535-A0E8-47D1-833C-C5A90BBAAF77}"/>
              </a:ext>
            </a:extLst>
          </p:cNvPr>
          <p:cNvPicPr>
            <a:picLocks noChangeAspect="1"/>
          </p:cNvPicPr>
          <p:nvPr/>
        </p:nvPicPr>
        <p:blipFill>
          <a:blip r:embed="rId4"/>
          <a:stretch>
            <a:fillRect/>
          </a:stretch>
        </p:blipFill>
        <p:spPr>
          <a:xfrm>
            <a:off x="-10475" y="5129671"/>
            <a:ext cx="9144000" cy="120079"/>
          </a:xfrm>
          <a:prstGeom prst="rect">
            <a:avLst/>
          </a:prstGeom>
        </p:spPr>
      </p:pic>
    </p:spTree>
    <p:extLst>
      <p:ext uri="{BB962C8B-B14F-4D97-AF65-F5344CB8AC3E}">
        <p14:creationId xmlns:p14="http://schemas.microsoft.com/office/powerpoint/2010/main" val="33914281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50CA4D90-4F26-4639-A1F4-A859BCCD7D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1564"/>
            <a:ext cx="9144000" cy="6899564"/>
          </a:xfrm>
          <a:prstGeom prst="rect">
            <a:avLst/>
          </a:prstGeom>
        </p:spPr>
      </p:pic>
      <p:sp>
        <p:nvSpPr>
          <p:cNvPr id="2" name="文本框 1">
            <a:extLst>
              <a:ext uri="{FF2B5EF4-FFF2-40B4-BE49-F238E27FC236}">
                <a16:creationId xmlns:a16="http://schemas.microsoft.com/office/drawing/2014/main" id="{B30C5B56-D10A-4ADF-97F9-CDB6F611EB28}"/>
              </a:ext>
            </a:extLst>
          </p:cNvPr>
          <p:cNvSpPr txBox="1"/>
          <p:nvPr/>
        </p:nvSpPr>
        <p:spPr>
          <a:xfrm>
            <a:off x="98113" y="1237863"/>
            <a:ext cx="5184576" cy="4708981"/>
          </a:xfrm>
          <a:prstGeom prst="rect">
            <a:avLst/>
          </a:prstGeom>
          <a:noFill/>
        </p:spPr>
        <p:txBody>
          <a:bodyPr wrap="square" rtlCol="0">
            <a:spAutoFit/>
          </a:bodyPr>
          <a:lstStyle/>
          <a:p>
            <a:r>
              <a:rPr lang="zh-CN" altLang="en-US" sz="2000" dirty="0">
                <a:solidFill>
                  <a:srgbClr val="FF0000"/>
                </a:solidFill>
              </a:rPr>
              <a:t>学习目标：</a:t>
            </a:r>
          </a:p>
          <a:p>
            <a:r>
              <a:rPr lang="zh-CN" altLang="en-US" sz="2000" dirty="0"/>
              <a:t>　　初步认识七巧板，在实践活动中让学生参与拼图，培养同学们的操作能力，发展学生的空间观念，培养学生的创新意识。</a:t>
            </a:r>
          </a:p>
          <a:p>
            <a:endParaRPr lang="en-US" altLang="zh-CN" sz="2000" dirty="0">
              <a:solidFill>
                <a:srgbClr val="FF0000"/>
              </a:solidFill>
            </a:endParaRPr>
          </a:p>
          <a:p>
            <a:r>
              <a:rPr lang="zh-CN" altLang="en-US" sz="2000" dirty="0">
                <a:solidFill>
                  <a:srgbClr val="FF0000"/>
                </a:solidFill>
              </a:rPr>
              <a:t>教学重难点：</a:t>
            </a:r>
            <a:r>
              <a:rPr lang="zh-CN" altLang="en-US" sz="2000" dirty="0"/>
              <a:t>使同学们能够运用七巧板拼成多种常见的图形。</a:t>
            </a:r>
          </a:p>
          <a:p>
            <a:r>
              <a:rPr lang="zh-CN" altLang="en-US" sz="2000" dirty="0">
                <a:solidFill>
                  <a:srgbClr val="FF0000"/>
                </a:solidFill>
              </a:rPr>
              <a:t>教法：</a:t>
            </a:r>
            <a:r>
              <a:rPr lang="zh-CN" altLang="en-US" sz="2000" dirty="0"/>
              <a:t>启发引导学生观察插图，借助七巧板拼图的实践活动去思考新奇的拼接方法。</a:t>
            </a:r>
            <a:endParaRPr lang="en-US" altLang="zh-CN" sz="2000" dirty="0"/>
          </a:p>
          <a:p>
            <a:r>
              <a:rPr lang="zh-CN" altLang="en-US" sz="2000" dirty="0">
                <a:solidFill>
                  <a:srgbClr val="FF0000"/>
                </a:solidFill>
              </a:rPr>
              <a:t>学法：</a:t>
            </a:r>
            <a:r>
              <a:rPr lang="zh-CN" altLang="en-US" sz="2000" dirty="0"/>
              <a:t>运用合作、探究、自主、交流的学习方法学习本节课的内容。</a:t>
            </a:r>
          </a:p>
          <a:p>
            <a:endParaRPr lang="en-US" altLang="zh-CN" sz="2000" dirty="0">
              <a:solidFill>
                <a:srgbClr val="FF0000"/>
              </a:solidFill>
            </a:endParaRPr>
          </a:p>
          <a:p>
            <a:endParaRPr lang="en-US" altLang="zh-CN" sz="2000" dirty="0">
              <a:solidFill>
                <a:srgbClr val="FF0000"/>
              </a:solidFill>
            </a:endParaRPr>
          </a:p>
          <a:p>
            <a:r>
              <a:rPr lang="zh-CN" altLang="en-US" sz="2000" dirty="0">
                <a:solidFill>
                  <a:srgbClr val="FF0000"/>
                </a:solidFill>
              </a:rPr>
              <a:t>教具准备：</a:t>
            </a:r>
            <a:r>
              <a:rPr lang="zh-CN" altLang="en-US" sz="2000" dirty="0"/>
              <a:t>老师和每位同学准备一套七巧板，电子白板，</a:t>
            </a:r>
            <a:r>
              <a:rPr lang="en-US" altLang="zh-CN" sz="2000" dirty="0"/>
              <a:t>PPT</a:t>
            </a:r>
            <a:r>
              <a:rPr lang="zh-CN" altLang="en-US" sz="2000" dirty="0"/>
              <a:t>课件。</a:t>
            </a:r>
          </a:p>
        </p:txBody>
      </p:sp>
      <p:sp>
        <p:nvSpPr>
          <p:cNvPr id="3" name="文本框 2">
            <a:extLst>
              <a:ext uri="{FF2B5EF4-FFF2-40B4-BE49-F238E27FC236}">
                <a16:creationId xmlns:a16="http://schemas.microsoft.com/office/drawing/2014/main" id="{F6E6A6AB-BA74-48BE-BB87-868BFA98C9D7}"/>
              </a:ext>
            </a:extLst>
          </p:cNvPr>
          <p:cNvSpPr txBox="1"/>
          <p:nvPr/>
        </p:nvSpPr>
        <p:spPr>
          <a:xfrm>
            <a:off x="5607499" y="1425761"/>
            <a:ext cx="3024335" cy="1200329"/>
          </a:xfrm>
          <a:prstGeom prst="rect">
            <a:avLst/>
          </a:prstGeom>
          <a:noFill/>
        </p:spPr>
        <p:txBody>
          <a:bodyPr wrap="square" rtlCol="0">
            <a:spAutoFit/>
          </a:bodyPr>
          <a:lstStyle/>
          <a:p>
            <a:r>
              <a:rPr lang="zh-CN" altLang="en-US" dirty="0">
                <a:solidFill>
                  <a:srgbClr val="00B050"/>
                </a:solidFill>
              </a:rPr>
              <a:t>设计意图：</a:t>
            </a:r>
            <a:endParaRPr lang="en-US" altLang="zh-CN" dirty="0">
              <a:solidFill>
                <a:srgbClr val="00B050"/>
              </a:solidFill>
            </a:endParaRPr>
          </a:p>
          <a:p>
            <a:r>
              <a:rPr lang="zh-CN" altLang="en-US" dirty="0"/>
              <a:t>是为了更好地带领学生学好本节课的内容，</a:t>
            </a:r>
            <a:endParaRPr lang="en-US" altLang="zh-CN" dirty="0"/>
          </a:p>
          <a:p>
            <a:r>
              <a:rPr lang="zh-CN" altLang="en-US" dirty="0"/>
              <a:t>更好地培养学生的空间观念。</a:t>
            </a:r>
          </a:p>
        </p:txBody>
      </p:sp>
      <p:sp>
        <p:nvSpPr>
          <p:cNvPr id="8" name="文本框 7">
            <a:extLst>
              <a:ext uri="{FF2B5EF4-FFF2-40B4-BE49-F238E27FC236}">
                <a16:creationId xmlns:a16="http://schemas.microsoft.com/office/drawing/2014/main" id="{6CC293F6-D390-468C-85D3-81A97F687425}"/>
              </a:ext>
            </a:extLst>
          </p:cNvPr>
          <p:cNvSpPr txBox="1"/>
          <p:nvPr/>
        </p:nvSpPr>
        <p:spPr>
          <a:xfrm>
            <a:off x="5582478" y="3229170"/>
            <a:ext cx="3185487" cy="923330"/>
          </a:xfrm>
          <a:prstGeom prst="rect">
            <a:avLst/>
          </a:prstGeom>
          <a:noFill/>
        </p:spPr>
        <p:txBody>
          <a:bodyPr wrap="none" rtlCol="0">
            <a:spAutoFit/>
          </a:bodyPr>
          <a:lstStyle/>
          <a:p>
            <a:r>
              <a:rPr lang="zh-CN" altLang="en-US" dirty="0">
                <a:solidFill>
                  <a:srgbClr val="00B050"/>
                </a:solidFill>
              </a:rPr>
              <a:t>设计意图：</a:t>
            </a:r>
            <a:endParaRPr lang="zh-CN" altLang="en-US" dirty="0"/>
          </a:p>
          <a:p>
            <a:r>
              <a:rPr lang="zh-CN" altLang="en-US" dirty="0"/>
              <a:t>是为了更好地突破重难点，更</a:t>
            </a:r>
            <a:endParaRPr lang="en-US" altLang="zh-CN" dirty="0"/>
          </a:p>
          <a:p>
            <a:r>
              <a:rPr lang="zh-CN" altLang="en-US" dirty="0"/>
              <a:t>好地培养学生的空间观念。</a:t>
            </a:r>
            <a:endParaRPr lang="en-US" altLang="zh-CN" dirty="0"/>
          </a:p>
        </p:txBody>
      </p:sp>
      <p:sp>
        <p:nvSpPr>
          <p:cNvPr id="9" name="文本框 8">
            <a:extLst>
              <a:ext uri="{FF2B5EF4-FFF2-40B4-BE49-F238E27FC236}">
                <a16:creationId xmlns:a16="http://schemas.microsoft.com/office/drawing/2014/main" id="{D89A6C2C-E37B-4D79-9AAD-E9C33B45D055}"/>
              </a:ext>
            </a:extLst>
          </p:cNvPr>
          <p:cNvSpPr txBox="1"/>
          <p:nvPr/>
        </p:nvSpPr>
        <p:spPr>
          <a:xfrm>
            <a:off x="5607499" y="5157192"/>
            <a:ext cx="3312367" cy="923330"/>
          </a:xfrm>
          <a:prstGeom prst="rect">
            <a:avLst/>
          </a:prstGeom>
          <a:noFill/>
        </p:spPr>
        <p:txBody>
          <a:bodyPr wrap="square" rtlCol="0">
            <a:spAutoFit/>
          </a:bodyPr>
          <a:lstStyle/>
          <a:p>
            <a:r>
              <a:rPr lang="zh-CN" altLang="en-US" dirty="0">
                <a:solidFill>
                  <a:srgbClr val="00B050"/>
                </a:solidFill>
              </a:rPr>
              <a:t>设计意图：</a:t>
            </a:r>
            <a:endParaRPr lang="en-US" altLang="zh-CN" dirty="0">
              <a:solidFill>
                <a:srgbClr val="00B050"/>
              </a:solidFill>
            </a:endParaRPr>
          </a:p>
          <a:p>
            <a:r>
              <a:rPr lang="zh-CN" altLang="en-US" dirty="0"/>
              <a:t>是为了在课堂上能够更好地开展教学工作。</a:t>
            </a:r>
          </a:p>
        </p:txBody>
      </p:sp>
      <p:pic>
        <p:nvPicPr>
          <p:cNvPr id="5" name="图片 4">
            <a:extLst>
              <a:ext uri="{FF2B5EF4-FFF2-40B4-BE49-F238E27FC236}">
                <a16:creationId xmlns:a16="http://schemas.microsoft.com/office/drawing/2014/main" id="{54374AE0-16B2-43B0-9BB5-6CC3A40008C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501" y="0"/>
            <a:ext cx="1137117" cy="1137117"/>
          </a:xfrm>
          <a:prstGeom prst="rect">
            <a:avLst/>
          </a:prstGeom>
        </p:spPr>
      </p:pic>
      <p:sp>
        <p:nvSpPr>
          <p:cNvPr id="10" name="文本框 9">
            <a:extLst>
              <a:ext uri="{FF2B5EF4-FFF2-40B4-BE49-F238E27FC236}">
                <a16:creationId xmlns:a16="http://schemas.microsoft.com/office/drawing/2014/main" id="{2156AAE7-1330-43F8-B90F-04410E26A4A0}"/>
              </a:ext>
            </a:extLst>
          </p:cNvPr>
          <p:cNvSpPr txBox="1"/>
          <p:nvPr/>
        </p:nvSpPr>
        <p:spPr>
          <a:xfrm>
            <a:off x="1217918" y="100746"/>
            <a:ext cx="1415772" cy="584775"/>
          </a:xfrm>
          <a:prstGeom prst="rect">
            <a:avLst/>
          </a:prstGeom>
          <a:noFill/>
        </p:spPr>
        <p:txBody>
          <a:bodyPr wrap="none" rtlCol="0">
            <a:spAutoFit/>
          </a:bodyPr>
          <a:lstStyle/>
          <a:p>
            <a:r>
              <a:rPr lang="zh-CN" altLang="en-US" sz="3200" dirty="0"/>
              <a:t>张智修</a:t>
            </a:r>
          </a:p>
        </p:txBody>
      </p:sp>
      <p:pic>
        <p:nvPicPr>
          <p:cNvPr id="4" name="图片 3">
            <a:extLst>
              <a:ext uri="{FF2B5EF4-FFF2-40B4-BE49-F238E27FC236}">
                <a16:creationId xmlns:a16="http://schemas.microsoft.com/office/drawing/2014/main" id="{04B0890A-1F22-40A5-8693-EB3EC4C48697}"/>
              </a:ext>
            </a:extLst>
          </p:cNvPr>
          <p:cNvPicPr>
            <a:picLocks noChangeAspect="1"/>
          </p:cNvPicPr>
          <p:nvPr/>
        </p:nvPicPr>
        <p:blipFill>
          <a:blip r:embed="rId4"/>
          <a:stretch>
            <a:fillRect/>
          </a:stretch>
        </p:blipFill>
        <p:spPr>
          <a:xfrm>
            <a:off x="0" y="2626090"/>
            <a:ext cx="9144000" cy="120079"/>
          </a:xfrm>
          <a:prstGeom prst="rect">
            <a:avLst/>
          </a:prstGeom>
        </p:spPr>
      </p:pic>
      <p:pic>
        <p:nvPicPr>
          <p:cNvPr id="6" name="图片 5">
            <a:extLst>
              <a:ext uri="{FF2B5EF4-FFF2-40B4-BE49-F238E27FC236}">
                <a16:creationId xmlns:a16="http://schemas.microsoft.com/office/drawing/2014/main" id="{404DA6D2-0D5C-4278-813C-2FC65C8B4EC5}"/>
              </a:ext>
            </a:extLst>
          </p:cNvPr>
          <p:cNvPicPr>
            <a:picLocks noChangeAspect="1"/>
          </p:cNvPicPr>
          <p:nvPr/>
        </p:nvPicPr>
        <p:blipFill>
          <a:blip r:embed="rId4"/>
          <a:stretch>
            <a:fillRect/>
          </a:stretch>
        </p:blipFill>
        <p:spPr>
          <a:xfrm>
            <a:off x="-21501" y="4888886"/>
            <a:ext cx="9144000" cy="120079"/>
          </a:xfrm>
          <a:prstGeom prst="rect">
            <a:avLst/>
          </a:prstGeom>
        </p:spPr>
      </p:pic>
    </p:spTree>
    <p:extLst>
      <p:ext uri="{BB962C8B-B14F-4D97-AF65-F5344CB8AC3E}">
        <p14:creationId xmlns:p14="http://schemas.microsoft.com/office/powerpoint/2010/main" val="33624892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50CA4D90-4F26-4639-A1F4-A859BCCD7D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1564"/>
            <a:ext cx="9144000" cy="6899564"/>
          </a:xfrm>
          <a:prstGeom prst="rect">
            <a:avLst/>
          </a:prstGeom>
        </p:spPr>
      </p:pic>
      <p:sp>
        <p:nvSpPr>
          <p:cNvPr id="2" name="文本框 1">
            <a:extLst>
              <a:ext uri="{FF2B5EF4-FFF2-40B4-BE49-F238E27FC236}">
                <a16:creationId xmlns:a16="http://schemas.microsoft.com/office/drawing/2014/main" id="{71318360-F1DB-48CB-BF24-980E5DADAFC6}"/>
              </a:ext>
            </a:extLst>
          </p:cNvPr>
          <p:cNvSpPr txBox="1"/>
          <p:nvPr/>
        </p:nvSpPr>
        <p:spPr>
          <a:xfrm>
            <a:off x="108079" y="0"/>
            <a:ext cx="4752528" cy="7478970"/>
          </a:xfrm>
          <a:prstGeom prst="rect">
            <a:avLst/>
          </a:prstGeom>
          <a:noFill/>
        </p:spPr>
        <p:txBody>
          <a:bodyPr wrap="square" rtlCol="0">
            <a:spAutoFit/>
          </a:bodyPr>
          <a:lstStyle/>
          <a:p>
            <a:endParaRPr lang="en-US" altLang="zh-CN" sz="2000" dirty="0">
              <a:solidFill>
                <a:srgbClr val="FF0000"/>
              </a:solidFill>
            </a:endParaRPr>
          </a:p>
          <a:p>
            <a:endParaRPr lang="en-US" altLang="zh-CN" sz="2000" dirty="0">
              <a:solidFill>
                <a:srgbClr val="FF0000"/>
              </a:solidFill>
            </a:endParaRPr>
          </a:p>
          <a:p>
            <a:endParaRPr lang="en-US" altLang="zh-CN" sz="2000" dirty="0">
              <a:solidFill>
                <a:srgbClr val="FF0000"/>
              </a:solidFill>
            </a:endParaRPr>
          </a:p>
          <a:p>
            <a:endParaRPr lang="en-US" altLang="zh-CN" sz="2000" dirty="0">
              <a:solidFill>
                <a:srgbClr val="FF0000"/>
              </a:solidFill>
            </a:endParaRPr>
          </a:p>
          <a:p>
            <a:r>
              <a:rPr lang="zh-CN" altLang="en-US" sz="2000" dirty="0">
                <a:solidFill>
                  <a:srgbClr val="FF0000"/>
                </a:solidFill>
              </a:rPr>
              <a:t>教学过程：</a:t>
            </a:r>
          </a:p>
          <a:p>
            <a:r>
              <a:rPr lang="en-US" altLang="zh-CN" sz="2000" dirty="0">
                <a:solidFill>
                  <a:srgbClr val="FF0000"/>
                </a:solidFill>
              </a:rPr>
              <a:t>1.</a:t>
            </a:r>
            <a:r>
              <a:rPr lang="zh-CN" altLang="en-US" sz="2000" dirty="0">
                <a:solidFill>
                  <a:srgbClr val="FF0000"/>
                </a:solidFill>
              </a:rPr>
              <a:t>复习提问：</a:t>
            </a:r>
            <a:r>
              <a:rPr lang="zh-CN" altLang="en-US" sz="2000" dirty="0"/>
              <a:t>同学们请看教材</a:t>
            </a:r>
            <a:r>
              <a:rPr lang="en-US" altLang="zh-CN" sz="2000" dirty="0"/>
              <a:t>39</a:t>
            </a:r>
            <a:r>
              <a:rPr lang="zh-CN" altLang="en-US" sz="2000" dirty="0"/>
              <a:t>页</a:t>
            </a:r>
            <a:r>
              <a:rPr lang="en-US" altLang="zh-CN" sz="2000" dirty="0"/>
              <a:t>4</a:t>
            </a:r>
            <a:r>
              <a:rPr lang="zh-CN" altLang="en-US" sz="2000" dirty="0"/>
              <a:t>题，三个图形分别是什么图形？都是用什么图形拼接成的？</a:t>
            </a:r>
          </a:p>
          <a:p>
            <a:endParaRPr lang="en-US" altLang="zh-CN" sz="2000" dirty="0">
              <a:solidFill>
                <a:srgbClr val="FF0000"/>
              </a:solidFill>
            </a:endParaRPr>
          </a:p>
          <a:p>
            <a:endParaRPr lang="en-US" altLang="zh-CN" sz="2000" dirty="0">
              <a:solidFill>
                <a:srgbClr val="FF0000"/>
              </a:solidFill>
            </a:endParaRPr>
          </a:p>
          <a:p>
            <a:endParaRPr lang="en-US" altLang="zh-CN" sz="2000" dirty="0">
              <a:solidFill>
                <a:srgbClr val="FF0000"/>
              </a:solidFill>
            </a:endParaRPr>
          </a:p>
          <a:p>
            <a:endParaRPr lang="en-US" altLang="zh-CN" sz="2000" dirty="0">
              <a:solidFill>
                <a:srgbClr val="FF0000"/>
              </a:solidFill>
            </a:endParaRPr>
          </a:p>
          <a:p>
            <a:r>
              <a:rPr lang="en-US" altLang="zh-CN" sz="2000" dirty="0">
                <a:solidFill>
                  <a:srgbClr val="FF0000"/>
                </a:solidFill>
              </a:rPr>
              <a:t>2.</a:t>
            </a:r>
            <a:r>
              <a:rPr lang="zh-CN" altLang="en-US" sz="2000" dirty="0">
                <a:solidFill>
                  <a:srgbClr val="FF0000"/>
                </a:solidFill>
              </a:rPr>
              <a:t>引言：</a:t>
            </a:r>
            <a:r>
              <a:rPr lang="zh-CN" altLang="en-US" sz="2000" dirty="0"/>
              <a:t> 有一种</a:t>
            </a:r>
            <a:r>
              <a:rPr lang="en-US" altLang="zh-CN" sz="2000" dirty="0"/>
              <a:t>“</a:t>
            </a:r>
            <a:r>
              <a:rPr lang="zh-CN" altLang="en-US" sz="2000" dirty="0"/>
              <a:t>七巧板”，它千变万化，比这道题好玩多了。</a:t>
            </a:r>
          </a:p>
          <a:p>
            <a:r>
              <a:rPr lang="en-US" altLang="zh-CN" sz="2000" dirty="0">
                <a:solidFill>
                  <a:srgbClr val="FF0000"/>
                </a:solidFill>
              </a:rPr>
              <a:t>3.</a:t>
            </a:r>
            <a:r>
              <a:rPr lang="zh-CN" altLang="en-US" sz="2000" dirty="0">
                <a:solidFill>
                  <a:srgbClr val="FF0000"/>
                </a:solidFill>
              </a:rPr>
              <a:t>新课：</a:t>
            </a:r>
          </a:p>
          <a:p>
            <a:endParaRPr lang="en-US" altLang="zh-CN" sz="2000" dirty="0"/>
          </a:p>
          <a:p>
            <a:endParaRPr lang="en-US" altLang="zh-CN" sz="2000" dirty="0"/>
          </a:p>
          <a:p>
            <a:r>
              <a:rPr lang="zh-CN" altLang="en-US" sz="2000" dirty="0"/>
              <a:t>（</a:t>
            </a:r>
            <a:r>
              <a:rPr lang="en-US" altLang="zh-CN" sz="2000" dirty="0"/>
              <a:t>1</a:t>
            </a:r>
            <a:r>
              <a:rPr lang="zh-CN" altLang="en-US" sz="2000" dirty="0"/>
              <a:t>）让学生观察第一幅插图，认</a:t>
            </a:r>
            <a:endParaRPr lang="en-US" altLang="zh-CN" sz="2000" dirty="0"/>
          </a:p>
          <a:p>
            <a:r>
              <a:rPr lang="zh-CN" altLang="en-US" sz="2000" dirty="0"/>
              <a:t>真研究每块图形的形状，图形名</a:t>
            </a:r>
            <a:endParaRPr lang="en-US" altLang="zh-CN" sz="2000" dirty="0"/>
          </a:p>
          <a:p>
            <a:r>
              <a:rPr lang="zh-CN" altLang="en-US" sz="2000" dirty="0"/>
              <a:t>称，几种图形的相互组成关系。</a:t>
            </a:r>
            <a:endParaRPr lang="en-US" altLang="zh-CN" sz="2000" dirty="0"/>
          </a:p>
          <a:p>
            <a:endParaRPr lang="en-US" altLang="zh-CN" sz="2000" dirty="0">
              <a:solidFill>
                <a:srgbClr val="FF0000"/>
              </a:solidFill>
            </a:endParaRPr>
          </a:p>
          <a:p>
            <a:endParaRPr lang="en-US" altLang="zh-CN" sz="2000" dirty="0">
              <a:solidFill>
                <a:schemeClr val="accent6">
                  <a:lumMod val="50000"/>
                </a:schemeClr>
              </a:solidFill>
            </a:endParaRPr>
          </a:p>
          <a:p>
            <a:endParaRPr lang="zh-CN" altLang="en-US" sz="2000" dirty="0"/>
          </a:p>
          <a:p>
            <a:endParaRPr lang="zh-CN" altLang="en-US" sz="2000" dirty="0"/>
          </a:p>
        </p:txBody>
      </p:sp>
      <p:sp>
        <p:nvSpPr>
          <p:cNvPr id="4" name="文本框 3">
            <a:extLst>
              <a:ext uri="{FF2B5EF4-FFF2-40B4-BE49-F238E27FC236}">
                <a16:creationId xmlns:a16="http://schemas.microsoft.com/office/drawing/2014/main" id="{0E5EE229-14D8-486D-B7BF-037E6861E7CA}"/>
              </a:ext>
            </a:extLst>
          </p:cNvPr>
          <p:cNvSpPr txBox="1"/>
          <p:nvPr/>
        </p:nvSpPr>
        <p:spPr>
          <a:xfrm>
            <a:off x="4966658" y="1435715"/>
            <a:ext cx="3775393" cy="1323439"/>
          </a:xfrm>
          <a:prstGeom prst="rect">
            <a:avLst/>
          </a:prstGeom>
          <a:noFill/>
        </p:spPr>
        <p:txBody>
          <a:bodyPr wrap="none" rtlCol="0">
            <a:spAutoFit/>
          </a:bodyPr>
          <a:lstStyle/>
          <a:p>
            <a:r>
              <a:rPr lang="zh-CN" altLang="en-US" sz="2000" dirty="0">
                <a:solidFill>
                  <a:srgbClr val="00B050"/>
                </a:solidFill>
              </a:rPr>
              <a:t>设计意图：</a:t>
            </a:r>
            <a:endParaRPr lang="en-US" altLang="zh-CN" sz="2000" dirty="0">
              <a:solidFill>
                <a:srgbClr val="00B050"/>
              </a:solidFill>
            </a:endParaRPr>
          </a:p>
          <a:p>
            <a:r>
              <a:rPr lang="zh-CN" altLang="en-US" sz="2000" dirty="0"/>
              <a:t>让学生从中发现用小三角形可以</a:t>
            </a:r>
            <a:endParaRPr lang="en-US" altLang="zh-CN" sz="2000" dirty="0"/>
          </a:p>
          <a:p>
            <a:r>
              <a:rPr lang="zh-CN" altLang="en-US" sz="2000" dirty="0"/>
              <a:t>拼成其他的图形，为引入七巧板</a:t>
            </a:r>
            <a:endParaRPr lang="en-US" altLang="zh-CN" sz="2000" dirty="0"/>
          </a:p>
          <a:p>
            <a:r>
              <a:rPr lang="zh-CN" altLang="en-US" sz="2000" dirty="0"/>
              <a:t>打下基础。</a:t>
            </a:r>
          </a:p>
        </p:txBody>
      </p:sp>
      <p:sp>
        <p:nvSpPr>
          <p:cNvPr id="5" name="文本框 4">
            <a:extLst>
              <a:ext uri="{FF2B5EF4-FFF2-40B4-BE49-F238E27FC236}">
                <a16:creationId xmlns:a16="http://schemas.microsoft.com/office/drawing/2014/main" id="{E23C1D26-0F9D-483E-8E31-819C2133EEE9}"/>
              </a:ext>
            </a:extLst>
          </p:cNvPr>
          <p:cNvSpPr txBox="1"/>
          <p:nvPr/>
        </p:nvSpPr>
        <p:spPr>
          <a:xfrm>
            <a:off x="5004048" y="3687901"/>
            <a:ext cx="3775393" cy="3477875"/>
          </a:xfrm>
          <a:prstGeom prst="rect">
            <a:avLst/>
          </a:prstGeom>
          <a:noFill/>
        </p:spPr>
        <p:txBody>
          <a:bodyPr wrap="none" rtlCol="0">
            <a:spAutoFit/>
          </a:bodyPr>
          <a:lstStyle/>
          <a:p>
            <a:r>
              <a:rPr lang="zh-CN" altLang="en-US" sz="2000" dirty="0">
                <a:solidFill>
                  <a:srgbClr val="00B050"/>
                </a:solidFill>
              </a:rPr>
              <a:t>设计意图：</a:t>
            </a:r>
            <a:endParaRPr lang="en-US" altLang="zh-CN" sz="2000" dirty="0">
              <a:solidFill>
                <a:srgbClr val="00B050"/>
              </a:solidFill>
            </a:endParaRPr>
          </a:p>
          <a:p>
            <a:r>
              <a:rPr lang="zh-CN" altLang="en-US" sz="2000" dirty="0"/>
              <a:t>是为了引发学生学习七巧板的</a:t>
            </a:r>
            <a:endParaRPr lang="en-US" altLang="zh-CN" sz="2000" dirty="0"/>
          </a:p>
          <a:p>
            <a:r>
              <a:rPr lang="zh-CN" altLang="en-US" sz="2000" dirty="0"/>
              <a:t>兴趣。</a:t>
            </a:r>
            <a:endParaRPr lang="en-US" altLang="zh-CN" sz="2000" dirty="0"/>
          </a:p>
          <a:p>
            <a:endParaRPr lang="en-US" altLang="zh-CN" sz="2000" dirty="0"/>
          </a:p>
          <a:p>
            <a:endParaRPr lang="en-US" altLang="zh-CN" sz="2000" dirty="0">
              <a:solidFill>
                <a:srgbClr val="00B050"/>
              </a:solidFill>
            </a:endParaRPr>
          </a:p>
          <a:p>
            <a:r>
              <a:rPr lang="zh-CN" altLang="en-US" sz="2000" dirty="0">
                <a:solidFill>
                  <a:srgbClr val="00B050"/>
                </a:solidFill>
              </a:rPr>
              <a:t>设计意图：</a:t>
            </a:r>
            <a:endParaRPr lang="en-US" altLang="zh-CN" sz="2000" dirty="0">
              <a:solidFill>
                <a:srgbClr val="00B050"/>
              </a:solidFill>
            </a:endParaRPr>
          </a:p>
          <a:p>
            <a:r>
              <a:rPr lang="zh-CN" altLang="en-US" sz="2000" dirty="0"/>
              <a:t>本节内容第一幅插图是学习七巧</a:t>
            </a:r>
            <a:endParaRPr lang="en-US" altLang="zh-CN" sz="2000" dirty="0"/>
          </a:p>
          <a:p>
            <a:r>
              <a:rPr lang="zh-CN" altLang="en-US" sz="2000" dirty="0"/>
              <a:t>板知识最基础、最核心、最关键</a:t>
            </a:r>
            <a:endParaRPr lang="en-US" altLang="zh-CN" sz="2000" dirty="0"/>
          </a:p>
          <a:p>
            <a:r>
              <a:rPr lang="zh-CN" altLang="en-US" sz="2000" dirty="0"/>
              <a:t>的知识点，所以一定要动员学生</a:t>
            </a:r>
            <a:endParaRPr lang="en-US" altLang="zh-CN" sz="2000" dirty="0"/>
          </a:p>
          <a:p>
            <a:r>
              <a:rPr lang="zh-CN" altLang="en-US" sz="2000" dirty="0"/>
              <a:t>深入研究七巧板的构成图。</a:t>
            </a:r>
            <a:endParaRPr lang="en-US" altLang="zh-CN" sz="2000" dirty="0"/>
          </a:p>
          <a:p>
            <a:endParaRPr lang="zh-CN" altLang="en-US" sz="2000" dirty="0"/>
          </a:p>
        </p:txBody>
      </p:sp>
      <p:pic>
        <p:nvPicPr>
          <p:cNvPr id="9" name="图片 8">
            <a:extLst>
              <a:ext uri="{FF2B5EF4-FFF2-40B4-BE49-F238E27FC236}">
                <a16:creationId xmlns:a16="http://schemas.microsoft.com/office/drawing/2014/main" id="{C0FFA53F-FBFE-427E-B419-3E30170AEFE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3607" y="2505403"/>
            <a:ext cx="2160241" cy="1108592"/>
          </a:xfrm>
          <a:prstGeom prst="rect">
            <a:avLst/>
          </a:prstGeom>
        </p:spPr>
      </p:pic>
      <p:pic>
        <p:nvPicPr>
          <p:cNvPr id="11" name="图片 10">
            <a:extLst>
              <a:ext uri="{FF2B5EF4-FFF2-40B4-BE49-F238E27FC236}">
                <a16:creationId xmlns:a16="http://schemas.microsoft.com/office/drawing/2014/main" id="{1A7C34D1-76E7-4076-9D4C-3E831F133F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71312" y="5318117"/>
            <a:ext cx="1032736" cy="1539883"/>
          </a:xfrm>
          <a:prstGeom prst="rect">
            <a:avLst/>
          </a:prstGeom>
        </p:spPr>
      </p:pic>
      <p:pic>
        <p:nvPicPr>
          <p:cNvPr id="6" name="图片 5">
            <a:extLst>
              <a:ext uri="{FF2B5EF4-FFF2-40B4-BE49-F238E27FC236}">
                <a16:creationId xmlns:a16="http://schemas.microsoft.com/office/drawing/2014/main" id="{506DD895-9CFF-4699-8EEB-DDBA6385D8A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95305"/>
            <a:ext cx="1043608" cy="1043608"/>
          </a:xfrm>
          <a:prstGeom prst="rect">
            <a:avLst/>
          </a:prstGeom>
        </p:spPr>
      </p:pic>
      <p:sp>
        <p:nvSpPr>
          <p:cNvPr id="10" name="文本框 9">
            <a:extLst>
              <a:ext uri="{FF2B5EF4-FFF2-40B4-BE49-F238E27FC236}">
                <a16:creationId xmlns:a16="http://schemas.microsoft.com/office/drawing/2014/main" id="{DBFCAF61-302D-4681-B7E1-693D9677F17D}"/>
              </a:ext>
            </a:extLst>
          </p:cNvPr>
          <p:cNvSpPr txBox="1"/>
          <p:nvPr/>
        </p:nvSpPr>
        <p:spPr>
          <a:xfrm>
            <a:off x="1151687" y="65487"/>
            <a:ext cx="1415772" cy="584775"/>
          </a:xfrm>
          <a:prstGeom prst="rect">
            <a:avLst/>
          </a:prstGeom>
          <a:noFill/>
        </p:spPr>
        <p:txBody>
          <a:bodyPr wrap="none" rtlCol="0">
            <a:spAutoFit/>
          </a:bodyPr>
          <a:lstStyle/>
          <a:p>
            <a:r>
              <a:rPr lang="zh-CN" altLang="en-US" sz="3200" dirty="0"/>
              <a:t>张智修</a:t>
            </a:r>
          </a:p>
        </p:txBody>
      </p:sp>
      <p:pic>
        <p:nvPicPr>
          <p:cNvPr id="3" name="图片 2">
            <a:extLst>
              <a:ext uri="{FF2B5EF4-FFF2-40B4-BE49-F238E27FC236}">
                <a16:creationId xmlns:a16="http://schemas.microsoft.com/office/drawing/2014/main" id="{86BD3D4A-6411-40AF-B4D1-7BB77932C15A}"/>
              </a:ext>
            </a:extLst>
          </p:cNvPr>
          <p:cNvPicPr>
            <a:picLocks noChangeAspect="1"/>
          </p:cNvPicPr>
          <p:nvPr/>
        </p:nvPicPr>
        <p:blipFill>
          <a:blip r:embed="rId6"/>
          <a:stretch>
            <a:fillRect/>
          </a:stretch>
        </p:blipFill>
        <p:spPr>
          <a:xfrm>
            <a:off x="0" y="3658157"/>
            <a:ext cx="9144000" cy="120079"/>
          </a:xfrm>
          <a:prstGeom prst="rect">
            <a:avLst/>
          </a:prstGeom>
        </p:spPr>
      </p:pic>
      <p:pic>
        <p:nvPicPr>
          <p:cNvPr id="8" name="图片 7">
            <a:extLst>
              <a:ext uri="{FF2B5EF4-FFF2-40B4-BE49-F238E27FC236}">
                <a16:creationId xmlns:a16="http://schemas.microsoft.com/office/drawing/2014/main" id="{AF720B8C-FC36-4FDD-BBAD-C202BC5A035F}"/>
              </a:ext>
            </a:extLst>
          </p:cNvPr>
          <p:cNvPicPr>
            <a:picLocks noChangeAspect="1"/>
          </p:cNvPicPr>
          <p:nvPr/>
        </p:nvPicPr>
        <p:blipFill>
          <a:blip r:embed="rId6"/>
          <a:stretch>
            <a:fillRect/>
          </a:stretch>
        </p:blipFill>
        <p:spPr>
          <a:xfrm>
            <a:off x="0" y="5198038"/>
            <a:ext cx="9144000" cy="120079"/>
          </a:xfrm>
          <a:prstGeom prst="rect">
            <a:avLst/>
          </a:prstGeom>
        </p:spPr>
      </p:pic>
    </p:spTree>
    <p:extLst>
      <p:ext uri="{BB962C8B-B14F-4D97-AF65-F5344CB8AC3E}">
        <p14:creationId xmlns:p14="http://schemas.microsoft.com/office/powerpoint/2010/main" val="30772863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50CA4D90-4F26-4639-A1F4-A859BCCD7D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034" y="-20782"/>
            <a:ext cx="9144000" cy="6899564"/>
          </a:xfrm>
          <a:prstGeom prst="rect">
            <a:avLst/>
          </a:prstGeom>
        </p:spPr>
      </p:pic>
      <p:sp>
        <p:nvSpPr>
          <p:cNvPr id="2" name="文本框 1">
            <a:extLst>
              <a:ext uri="{FF2B5EF4-FFF2-40B4-BE49-F238E27FC236}">
                <a16:creationId xmlns:a16="http://schemas.microsoft.com/office/drawing/2014/main" id="{EF620CB8-F472-4593-A989-9F5FDF56202F}"/>
              </a:ext>
            </a:extLst>
          </p:cNvPr>
          <p:cNvSpPr txBox="1"/>
          <p:nvPr/>
        </p:nvSpPr>
        <p:spPr>
          <a:xfrm>
            <a:off x="272761" y="630918"/>
            <a:ext cx="4320480" cy="5940088"/>
          </a:xfrm>
          <a:prstGeom prst="rect">
            <a:avLst/>
          </a:prstGeom>
          <a:noFill/>
        </p:spPr>
        <p:txBody>
          <a:bodyPr wrap="square" rtlCol="0">
            <a:spAutoFit/>
          </a:bodyPr>
          <a:lstStyle/>
          <a:p>
            <a:endParaRPr lang="en-US" altLang="zh-CN" sz="2000" dirty="0"/>
          </a:p>
          <a:p>
            <a:endParaRPr lang="en-US" altLang="zh-CN" sz="2000" dirty="0"/>
          </a:p>
          <a:p>
            <a:r>
              <a:rPr lang="zh-CN" altLang="en-US" sz="2000" dirty="0"/>
              <a:t>（</a:t>
            </a:r>
            <a:r>
              <a:rPr lang="en-US" altLang="zh-CN" sz="2000" dirty="0"/>
              <a:t>2</a:t>
            </a:r>
            <a:r>
              <a:rPr lang="zh-CN" altLang="en-US" sz="2000" dirty="0"/>
              <a:t>）请同学们合上教材，看能不能自己制作七巧板。</a:t>
            </a:r>
            <a:endParaRPr lang="en-US" altLang="zh-CN" sz="2000" dirty="0"/>
          </a:p>
          <a:p>
            <a:endParaRPr lang="en-US" altLang="zh-CN" sz="2000" dirty="0"/>
          </a:p>
          <a:p>
            <a:r>
              <a:rPr lang="zh-CN" altLang="en-US" sz="2000" dirty="0"/>
              <a:t>（</a:t>
            </a:r>
            <a:r>
              <a:rPr lang="en-US" altLang="zh-CN" sz="2000" dirty="0"/>
              <a:t>3</a:t>
            </a:r>
            <a:r>
              <a:rPr lang="zh-CN" altLang="en-US" sz="2000" dirty="0"/>
              <a:t>）让同学们观察第一幅图是什么图形？插图中有几种图形？不认识的那个图形叫什么图形？（这个新出现的图形叫“平行四边形”。）</a:t>
            </a:r>
            <a:endParaRPr lang="en-US" altLang="zh-CN" sz="2000" dirty="0"/>
          </a:p>
          <a:p>
            <a:endParaRPr lang="en-US" altLang="zh-CN" sz="2000" dirty="0"/>
          </a:p>
          <a:p>
            <a:endParaRPr lang="en-US" altLang="zh-CN" sz="2000" dirty="0"/>
          </a:p>
          <a:p>
            <a:endParaRPr lang="en-US" altLang="zh-CN" sz="2000" dirty="0"/>
          </a:p>
          <a:p>
            <a:endParaRPr lang="en-US" altLang="zh-CN" sz="2000" dirty="0"/>
          </a:p>
          <a:p>
            <a:endParaRPr lang="en-US" altLang="zh-CN" sz="2000" dirty="0"/>
          </a:p>
          <a:p>
            <a:r>
              <a:rPr lang="zh-CN" altLang="en-US" sz="2000" dirty="0"/>
              <a:t>（</a:t>
            </a:r>
            <a:r>
              <a:rPr lang="en-US" altLang="zh-CN" sz="2000" dirty="0"/>
              <a:t>4</a:t>
            </a:r>
            <a:r>
              <a:rPr lang="zh-CN" altLang="en-US" sz="2000" dirty="0"/>
              <a:t>）让学生归类说明：七巧板由几种图形组成？每种图形有几个？</a:t>
            </a:r>
            <a:endParaRPr lang="en-US" altLang="zh-CN" sz="2000" dirty="0"/>
          </a:p>
          <a:p>
            <a:endParaRPr lang="en-US" altLang="zh-CN" sz="2000" dirty="0"/>
          </a:p>
          <a:p>
            <a:endParaRPr lang="en-US" altLang="zh-CN" sz="2000" dirty="0"/>
          </a:p>
          <a:p>
            <a:endParaRPr lang="en-US" altLang="zh-CN" sz="2000" dirty="0"/>
          </a:p>
        </p:txBody>
      </p:sp>
      <p:sp>
        <p:nvSpPr>
          <p:cNvPr id="3" name="文本框 2">
            <a:extLst>
              <a:ext uri="{FF2B5EF4-FFF2-40B4-BE49-F238E27FC236}">
                <a16:creationId xmlns:a16="http://schemas.microsoft.com/office/drawing/2014/main" id="{B5F28E0C-FDC8-488A-942C-CC1B7B0C21A3}"/>
              </a:ext>
            </a:extLst>
          </p:cNvPr>
          <p:cNvSpPr txBox="1"/>
          <p:nvPr/>
        </p:nvSpPr>
        <p:spPr>
          <a:xfrm>
            <a:off x="4792488" y="418254"/>
            <a:ext cx="4313641" cy="6247864"/>
          </a:xfrm>
          <a:prstGeom prst="rect">
            <a:avLst/>
          </a:prstGeom>
          <a:noFill/>
        </p:spPr>
        <p:txBody>
          <a:bodyPr wrap="square" rtlCol="0">
            <a:spAutoFit/>
          </a:bodyPr>
          <a:lstStyle/>
          <a:p>
            <a:endParaRPr lang="en-US" altLang="zh-CN" sz="2000" dirty="0">
              <a:solidFill>
                <a:srgbClr val="00B050"/>
              </a:solidFill>
            </a:endParaRPr>
          </a:p>
          <a:p>
            <a:r>
              <a:rPr lang="zh-CN" altLang="en-US" sz="2000" dirty="0">
                <a:solidFill>
                  <a:srgbClr val="00B050"/>
                </a:solidFill>
              </a:rPr>
              <a:t>设计意图：</a:t>
            </a:r>
            <a:endParaRPr lang="en-US" altLang="zh-CN" sz="2000" dirty="0">
              <a:solidFill>
                <a:srgbClr val="00B050"/>
              </a:solidFill>
            </a:endParaRPr>
          </a:p>
          <a:p>
            <a:r>
              <a:rPr lang="zh-CN" altLang="en-US" sz="2000" dirty="0"/>
              <a:t>让学生彻底弄懂七巧板的构成。培养学生的空间想象能力。</a:t>
            </a:r>
            <a:endParaRPr lang="en-US" altLang="zh-CN" sz="2000" dirty="0"/>
          </a:p>
          <a:p>
            <a:endParaRPr lang="en-US" altLang="zh-CN" sz="2000" dirty="0">
              <a:solidFill>
                <a:srgbClr val="00B050"/>
              </a:solidFill>
            </a:endParaRPr>
          </a:p>
          <a:p>
            <a:endParaRPr lang="en-US" altLang="zh-CN" sz="2000" dirty="0">
              <a:solidFill>
                <a:srgbClr val="00B050"/>
              </a:solidFill>
            </a:endParaRPr>
          </a:p>
          <a:p>
            <a:r>
              <a:rPr lang="zh-CN" altLang="en-US" sz="2000" dirty="0">
                <a:solidFill>
                  <a:srgbClr val="00B050"/>
                </a:solidFill>
              </a:rPr>
              <a:t>设计意图：</a:t>
            </a:r>
            <a:endParaRPr lang="en-US" altLang="zh-CN" sz="2000" dirty="0">
              <a:solidFill>
                <a:srgbClr val="00B050"/>
              </a:solidFill>
            </a:endParaRPr>
          </a:p>
          <a:p>
            <a:r>
              <a:rPr lang="zh-CN" altLang="en-US" sz="2000" dirty="0"/>
              <a:t>引导学生注意观察研究“平行四边形”。</a:t>
            </a:r>
            <a:endParaRPr lang="en-US" altLang="zh-CN" sz="2000" dirty="0"/>
          </a:p>
          <a:p>
            <a:endParaRPr lang="en-US" altLang="zh-CN" sz="2000" dirty="0"/>
          </a:p>
          <a:p>
            <a:endParaRPr lang="en-US" altLang="zh-CN" sz="2000" dirty="0">
              <a:solidFill>
                <a:srgbClr val="00B050"/>
              </a:solidFill>
            </a:endParaRPr>
          </a:p>
          <a:p>
            <a:endParaRPr lang="en-US" altLang="zh-CN" sz="2000" dirty="0">
              <a:solidFill>
                <a:srgbClr val="00B050"/>
              </a:solidFill>
            </a:endParaRPr>
          </a:p>
          <a:p>
            <a:endParaRPr lang="en-US" altLang="zh-CN" sz="2000" dirty="0">
              <a:solidFill>
                <a:srgbClr val="00B050"/>
              </a:solidFill>
            </a:endParaRPr>
          </a:p>
          <a:p>
            <a:endParaRPr lang="en-US" altLang="zh-CN" sz="2000" dirty="0">
              <a:solidFill>
                <a:srgbClr val="00B050"/>
              </a:solidFill>
            </a:endParaRPr>
          </a:p>
          <a:p>
            <a:endParaRPr lang="en-US" altLang="zh-CN" sz="2000" dirty="0">
              <a:solidFill>
                <a:srgbClr val="00B050"/>
              </a:solidFill>
            </a:endParaRPr>
          </a:p>
          <a:p>
            <a:r>
              <a:rPr lang="zh-CN" altLang="en-US" sz="2000" dirty="0">
                <a:solidFill>
                  <a:srgbClr val="00B050"/>
                </a:solidFill>
              </a:rPr>
              <a:t>设计意图：</a:t>
            </a:r>
            <a:endParaRPr lang="en-US" altLang="zh-CN" sz="2000" dirty="0">
              <a:solidFill>
                <a:srgbClr val="00B050"/>
              </a:solidFill>
            </a:endParaRPr>
          </a:p>
          <a:p>
            <a:r>
              <a:rPr lang="zh-CN" altLang="en-US" sz="2000" dirty="0"/>
              <a:t>培养学生发现问题、研究问题的好习惯，养成发散思维的好习惯，培养学生的空间观念。</a:t>
            </a:r>
            <a:endParaRPr lang="en-US" altLang="zh-CN" sz="2000" dirty="0"/>
          </a:p>
          <a:p>
            <a:endParaRPr lang="zh-CN" altLang="en-US" sz="2000" dirty="0">
              <a:solidFill>
                <a:srgbClr val="00B050"/>
              </a:solidFill>
            </a:endParaRPr>
          </a:p>
        </p:txBody>
      </p:sp>
      <p:pic>
        <p:nvPicPr>
          <p:cNvPr id="5" name="图片 4">
            <a:extLst>
              <a:ext uri="{FF2B5EF4-FFF2-40B4-BE49-F238E27FC236}">
                <a16:creationId xmlns:a16="http://schemas.microsoft.com/office/drawing/2014/main" id="{0A6A8169-748B-4729-BA97-06E82B2E5D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3098" y="3419326"/>
            <a:ext cx="972442" cy="1449981"/>
          </a:xfrm>
          <a:prstGeom prst="rect">
            <a:avLst/>
          </a:prstGeom>
        </p:spPr>
      </p:pic>
      <p:pic>
        <p:nvPicPr>
          <p:cNvPr id="8" name="图片 7">
            <a:extLst>
              <a:ext uri="{FF2B5EF4-FFF2-40B4-BE49-F238E27FC236}">
                <a16:creationId xmlns:a16="http://schemas.microsoft.com/office/drawing/2014/main" id="{B5FF5E8E-2ABF-44C2-8CCC-3260857CF01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91680" y="5526497"/>
            <a:ext cx="1368152" cy="1331504"/>
          </a:xfrm>
          <a:prstGeom prst="rect">
            <a:avLst/>
          </a:prstGeom>
        </p:spPr>
      </p:pic>
      <p:pic>
        <p:nvPicPr>
          <p:cNvPr id="6" name="图片 5">
            <a:extLst>
              <a:ext uri="{FF2B5EF4-FFF2-40B4-BE49-F238E27FC236}">
                <a16:creationId xmlns:a16="http://schemas.microsoft.com/office/drawing/2014/main" id="{79BB3D03-6117-44B7-9858-4B600DD53A5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4322"/>
            <a:ext cx="1192430" cy="1192430"/>
          </a:xfrm>
          <a:prstGeom prst="rect">
            <a:avLst/>
          </a:prstGeom>
        </p:spPr>
      </p:pic>
      <p:sp>
        <p:nvSpPr>
          <p:cNvPr id="9" name="文本框 8">
            <a:extLst>
              <a:ext uri="{FF2B5EF4-FFF2-40B4-BE49-F238E27FC236}">
                <a16:creationId xmlns:a16="http://schemas.microsoft.com/office/drawing/2014/main" id="{AB34C407-9AEE-4D08-861E-CC91A4AB695F}"/>
              </a:ext>
            </a:extLst>
          </p:cNvPr>
          <p:cNvSpPr txBox="1"/>
          <p:nvPr/>
        </p:nvSpPr>
        <p:spPr>
          <a:xfrm>
            <a:off x="1192430" y="79902"/>
            <a:ext cx="1415772" cy="584775"/>
          </a:xfrm>
          <a:prstGeom prst="rect">
            <a:avLst/>
          </a:prstGeom>
          <a:noFill/>
        </p:spPr>
        <p:txBody>
          <a:bodyPr wrap="none" rtlCol="0">
            <a:spAutoFit/>
          </a:bodyPr>
          <a:lstStyle/>
          <a:p>
            <a:r>
              <a:rPr lang="zh-CN" altLang="en-US" sz="3200" dirty="0"/>
              <a:t>张智修</a:t>
            </a:r>
          </a:p>
        </p:txBody>
      </p:sp>
      <p:pic>
        <p:nvPicPr>
          <p:cNvPr id="4" name="图片 3">
            <a:extLst>
              <a:ext uri="{FF2B5EF4-FFF2-40B4-BE49-F238E27FC236}">
                <a16:creationId xmlns:a16="http://schemas.microsoft.com/office/drawing/2014/main" id="{51D23D27-EA29-414B-9126-B1A1D0A19628}"/>
              </a:ext>
            </a:extLst>
          </p:cNvPr>
          <p:cNvPicPr>
            <a:picLocks noChangeAspect="1"/>
          </p:cNvPicPr>
          <p:nvPr/>
        </p:nvPicPr>
        <p:blipFill>
          <a:blip r:embed="rId6"/>
          <a:stretch>
            <a:fillRect/>
          </a:stretch>
        </p:blipFill>
        <p:spPr>
          <a:xfrm>
            <a:off x="53489" y="2021370"/>
            <a:ext cx="9144000" cy="120079"/>
          </a:xfrm>
          <a:prstGeom prst="rect">
            <a:avLst/>
          </a:prstGeom>
        </p:spPr>
      </p:pic>
      <p:pic>
        <p:nvPicPr>
          <p:cNvPr id="10" name="图片 9">
            <a:extLst>
              <a:ext uri="{FF2B5EF4-FFF2-40B4-BE49-F238E27FC236}">
                <a16:creationId xmlns:a16="http://schemas.microsoft.com/office/drawing/2014/main" id="{AA76D459-50D6-4B94-A17F-7221D9EEB804}"/>
              </a:ext>
            </a:extLst>
          </p:cNvPr>
          <p:cNvPicPr>
            <a:picLocks noChangeAspect="1"/>
          </p:cNvPicPr>
          <p:nvPr/>
        </p:nvPicPr>
        <p:blipFill>
          <a:blip r:embed="rId6"/>
          <a:stretch>
            <a:fillRect/>
          </a:stretch>
        </p:blipFill>
        <p:spPr>
          <a:xfrm>
            <a:off x="-49820" y="4869307"/>
            <a:ext cx="9144000" cy="120079"/>
          </a:xfrm>
          <a:prstGeom prst="rect">
            <a:avLst/>
          </a:prstGeom>
        </p:spPr>
      </p:pic>
    </p:spTree>
    <p:extLst>
      <p:ext uri="{BB962C8B-B14F-4D97-AF65-F5344CB8AC3E}">
        <p14:creationId xmlns:p14="http://schemas.microsoft.com/office/powerpoint/2010/main" val="26761891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50CA4D90-4F26-4639-A1F4-A859BCCD7D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99564"/>
          </a:xfrm>
          <a:prstGeom prst="rect">
            <a:avLst/>
          </a:prstGeom>
        </p:spPr>
      </p:pic>
      <p:sp>
        <p:nvSpPr>
          <p:cNvPr id="2" name="矩形 1">
            <a:extLst>
              <a:ext uri="{FF2B5EF4-FFF2-40B4-BE49-F238E27FC236}">
                <a16:creationId xmlns:a16="http://schemas.microsoft.com/office/drawing/2014/main" id="{F328B2E8-3898-42CA-A759-9AB821119D0A}"/>
              </a:ext>
            </a:extLst>
          </p:cNvPr>
          <p:cNvSpPr/>
          <p:nvPr/>
        </p:nvSpPr>
        <p:spPr>
          <a:xfrm>
            <a:off x="395536" y="548680"/>
            <a:ext cx="4572000" cy="6555641"/>
          </a:xfrm>
          <a:prstGeom prst="rect">
            <a:avLst/>
          </a:prstGeom>
        </p:spPr>
        <p:txBody>
          <a:bodyPr>
            <a:spAutoFit/>
          </a:bodyPr>
          <a:lstStyle/>
          <a:p>
            <a:endParaRPr lang="en-US" altLang="zh-CN" sz="2000" dirty="0"/>
          </a:p>
          <a:p>
            <a:endParaRPr lang="en-US" altLang="zh-CN" sz="2000" dirty="0"/>
          </a:p>
          <a:p>
            <a:endParaRPr lang="en-US" altLang="zh-CN" sz="2000" dirty="0"/>
          </a:p>
          <a:p>
            <a:r>
              <a:rPr lang="zh-CN" altLang="en-US" sz="2000" dirty="0"/>
              <a:t>（</a:t>
            </a:r>
            <a:r>
              <a:rPr lang="en-US" altLang="zh-CN" sz="2000" dirty="0"/>
              <a:t>5</a:t>
            </a:r>
            <a:r>
              <a:rPr lang="zh-CN" altLang="en-US" sz="2000" dirty="0"/>
              <a:t>）拼出一个正方形，教材上出示了两种拼法，你还有没有其他的拼法？亲自拼一下，大家相互合作、交流、探究一下。</a:t>
            </a:r>
            <a:endParaRPr lang="en-US" altLang="zh-CN" sz="2000" dirty="0"/>
          </a:p>
          <a:p>
            <a:endParaRPr lang="zh-CN" altLang="en-US" sz="2000" dirty="0"/>
          </a:p>
          <a:p>
            <a:endParaRPr lang="en-US" altLang="zh-CN" sz="2000" dirty="0"/>
          </a:p>
          <a:p>
            <a:endParaRPr lang="en-US" altLang="zh-CN" sz="2000" dirty="0"/>
          </a:p>
          <a:p>
            <a:endParaRPr lang="en-US" altLang="zh-CN" sz="2000" dirty="0"/>
          </a:p>
          <a:p>
            <a:endParaRPr lang="en-US" altLang="zh-CN" sz="2000" dirty="0"/>
          </a:p>
          <a:p>
            <a:endParaRPr lang="en-US" altLang="zh-CN" sz="2000" dirty="0"/>
          </a:p>
          <a:p>
            <a:r>
              <a:rPr lang="zh-CN" altLang="en-US" sz="2000" dirty="0"/>
              <a:t>（</a:t>
            </a:r>
            <a:r>
              <a:rPr lang="en-US" altLang="zh-CN" sz="2000" dirty="0"/>
              <a:t>6</a:t>
            </a:r>
            <a:r>
              <a:rPr lang="zh-CN" altLang="en-US" sz="2000" dirty="0"/>
              <a:t>）请同学们看下图试一下，要想拼成三角形，你能想出几种方法？大家相互合作、交流、探究一下。</a:t>
            </a:r>
            <a:endParaRPr lang="en-US" altLang="zh-CN" sz="2000" dirty="0"/>
          </a:p>
          <a:p>
            <a:endParaRPr lang="en-US" altLang="zh-CN" sz="2000" dirty="0"/>
          </a:p>
          <a:p>
            <a:endParaRPr lang="en-US" altLang="zh-CN" sz="2000" dirty="0"/>
          </a:p>
          <a:p>
            <a:endParaRPr lang="en-US" altLang="zh-CN" sz="2000" dirty="0"/>
          </a:p>
          <a:p>
            <a:endParaRPr lang="en-US" altLang="zh-CN" sz="2000" dirty="0"/>
          </a:p>
          <a:p>
            <a:endParaRPr lang="zh-CN" altLang="en-US" sz="2000" dirty="0"/>
          </a:p>
        </p:txBody>
      </p:sp>
      <p:sp>
        <p:nvSpPr>
          <p:cNvPr id="3" name="文本框 2">
            <a:extLst>
              <a:ext uri="{FF2B5EF4-FFF2-40B4-BE49-F238E27FC236}">
                <a16:creationId xmlns:a16="http://schemas.microsoft.com/office/drawing/2014/main" id="{B624D857-4E5B-4B42-93A3-B4D5F612B8AB}"/>
              </a:ext>
            </a:extLst>
          </p:cNvPr>
          <p:cNvSpPr txBox="1"/>
          <p:nvPr/>
        </p:nvSpPr>
        <p:spPr>
          <a:xfrm>
            <a:off x="4980721" y="570418"/>
            <a:ext cx="3775393" cy="5632311"/>
          </a:xfrm>
          <a:prstGeom prst="rect">
            <a:avLst/>
          </a:prstGeom>
          <a:noFill/>
        </p:spPr>
        <p:txBody>
          <a:bodyPr wrap="none" rtlCol="0">
            <a:spAutoFit/>
          </a:bodyPr>
          <a:lstStyle/>
          <a:p>
            <a:endParaRPr lang="en-US" altLang="zh-CN" sz="2000" dirty="0">
              <a:solidFill>
                <a:srgbClr val="00B050"/>
              </a:solidFill>
            </a:endParaRPr>
          </a:p>
          <a:p>
            <a:endParaRPr lang="en-US" altLang="zh-CN" sz="2000" dirty="0">
              <a:solidFill>
                <a:srgbClr val="00B050"/>
              </a:solidFill>
            </a:endParaRPr>
          </a:p>
          <a:p>
            <a:endParaRPr lang="en-US" altLang="zh-CN" sz="2000" dirty="0">
              <a:solidFill>
                <a:srgbClr val="00B050"/>
              </a:solidFill>
            </a:endParaRPr>
          </a:p>
          <a:p>
            <a:r>
              <a:rPr lang="zh-CN" altLang="en-US" sz="2000" dirty="0">
                <a:solidFill>
                  <a:srgbClr val="00B050"/>
                </a:solidFill>
              </a:rPr>
              <a:t>设计意图：</a:t>
            </a:r>
            <a:endParaRPr lang="en-US" altLang="zh-CN" sz="2000" dirty="0">
              <a:solidFill>
                <a:srgbClr val="00B050"/>
              </a:solidFill>
            </a:endParaRPr>
          </a:p>
          <a:p>
            <a:r>
              <a:rPr lang="zh-CN" altLang="en-US" sz="2000" dirty="0"/>
              <a:t>引导学生学习用七巧板的拼法。</a:t>
            </a:r>
            <a:endParaRPr lang="en-US" altLang="zh-CN" sz="2000" dirty="0"/>
          </a:p>
          <a:p>
            <a:r>
              <a:rPr lang="zh-CN" altLang="en-US" sz="2000" dirty="0"/>
              <a:t>激发学生空间想象能力，培养</a:t>
            </a:r>
            <a:endParaRPr lang="en-US" altLang="zh-CN" sz="2000" dirty="0"/>
          </a:p>
          <a:p>
            <a:r>
              <a:rPr lang="zh-CN" altLang="en-US" sz="2000" dirty="0"/>
              <a:t>学生的空间观念。</a:t>
            </a:r>
            <a:endParaRPr lang="en-US" altLang="zh-CN" sz="2000" dirty="0"/>
          </a:p>
          <a:p>
            <a:endParaRPr lang="en-US" altLang="zh-CN" sz="2000" dirty="0"/>
          </a:p>
          <a:p>
            <a:endParaRPr lang="en-US" altLang="zh-CN" sz="2000" dirty="0">
              <a:solidFill>
                <a:srgbClr val="00B050"/>
              </a:solidFill>
            </a:endParaRPr>
          </a:p>
          <a:p>
            <a:endParaRPr lang="en-US" altLang="zh-CN" sz="2000" dirty="0">
              <a:solidFill>
                <a:srgbClr val="00B050"/>
              </a:solidFill>
            </a:endParaRPr>
          </a:p>
          <a:p>
            <a:endParaRPr lang="en-US" altLang="zh-CN" sz="2000" dirty="0">
              <a:solidFill>
                <a:srgbClr val="00B050"/>
              </a:solidFill>
            </a:endParaRPr>
          </a:p>
          <a:p>
            <a:endParaRPr lang="en-US" altLang="zh-CN" sz="2000" dirty="0">
              <a:solidFill>
                <a:srgbClr val="00B050"/>
              </a:solidFill>
            </a:endParaRPr>
          </a:p>
          <a:p>
            <a:endParaRPr lang="en-US" altLang="zh-CN" sz="2000" dirty="0">
              <a:solidFill>
                <a:srgbClr val="00B050"/>
              </a:solidFill>
            </a:endParaRPr>
          </a:p>
          <a:p>
            <a:r>
              <a:rPr lang="zh-CN" altLang="en-US" sz="2000" dirty="0">
                <a:solidFill>
                  <a:srgbClr val="00B050"/>
                </a:solidFill>
              </a:rPr>
              <a:t>设计意图：</a:t>
            </a:r>
            <a:endParaRPr lang="en-US" altLang="zh-CN" sz="2000" dirty="0">
              <a:solidFill>
                <a:srgbClr val="00B050"/>
              </a:solidFill>
            </a:endParaRPr>
          </a:p>
          <a:p>
            <a:r>
              <a:rPr lang="zh-CN" altLang="en-US" sz="2000" dirty="0"/>
              <a:t>引导学生进一步发现用七巧板拼</a:t>
            </a:r>
            <a:endParaRPr lang="en-US" altLang="zh-CN" sz="2000" dirty="0"/>
          </a:p>
          <a:p>
            <a:r>
              <a:rPr lang="zh-CN" altLang="en-US" sz="2000" dirty="0"/>
              <a:t>图的规律、特点和思路。激发学</a:t>
            </a:r>
            <a:endParaRPr lang="en-US" altLang="zh-CN" sz="2000" dirty="0"/>
          </a:p>
          <a:p>
            <a:r>
              <a:rPr lang="zh-CN" altLang="en-US" sz="2000" dirty="0"/>
              <a:t>生的空间想象的兴趣，培养学生</a:t>
            </a:r>
            <a:endParaRPr lang="en-US" altLang="zh-CN" sz="2000" dirty="0"/>
          </a:p>
          <a:p>
            <a:r>
              <a:rPr lang="zh-CN" altLang="en-US" sz="2000" dirty="0"/>
              <a:t>的空间观念。</a:t>
            </a:r>
          </a:p>
        </p:txBody>
      </p:sp>
      <p:pic>
        <p:nvPicPr>
          <p:cNvPr id="5" name="图片 4">
            <a:extLst>
              <a:ext uri="{FF2B5EF4-FFF2-40B4-BE49-F238E27FC236}">
                <a16:creationId xmlns:a16="http://schemas.microsoft.com/office/drawing/2014/main" id="{A873721D-B056-4C6F-A36F-A3738BB6F8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3157" y="2708921"/>
            <a:ext cx="4857564" cy="1677992"/>
          </a:xfrm>
          <a:prstGeom prst="rect">
            <a:avLst/>
          </a:prstGeom>
        </p:spPr>
      </p:pic>
      <p:pic>
        <p:nvPicPr>
          <p:cNvPr id="8" name="图片 7">
            <a:extLst>
              <a:ext uri="{FF2B5EF4-FFF2-40B4-BE49-F238E27FC236}">
                <a16:creationId xmlns:a16="http://schemas.microsoft.com/office/drawing/2014/main" id="{10894737-1F25-4736-B956-42F03566AD4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0011" y="5517232"/>
            <a:ext cx="3961989" cy="1376131"/>
          </a:xfrm>
          <a:prstGeom prst="rect">
            <a:avLst/>
          </a:prstGeom>
        </p:spPr>
      </p:pic>
      <p:pic>
        <p:nvPicPr>
          <p:cNvPr id="6" name="图片 5">
            <a:extLst>
              <a:ext uri="{FF2B5EF4-FFF2-40B4-BE49-F238E27FC236}">
                <a16:creationId xmlns:a16="http://schemas.microsoft.com/office/drawing/2014/main" id="{1315A168-6421-4122-8DED-2195834C71F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460" y="51852"/>
            <a:ext cx="1342188" cy="1342188"/>
          </a:xfrm>
          <a:prstGeom prst="rect">
            <a:avLst/>
          </a:prstGeom>
        </p:spPr>
      </p:pic>
      <p:sp>
        <p:nvSpPr>
          <p:cNvPr id="9" name="文本框 8">
            <a:extLst>
              <a:ext uri="{FF2B5EF4-FFF2-40B4-BE49-F238E27FC236}">
                <a16:creationId xmlns:a16="http://schemas.microsoft.com/office/drawing/2014/main" id="{F1AD915B-D7EA-492E-A07F-AF9C3C1305D2}"/>
              </a:ext>
            </a:extLst>
          </p:cNvPr>
          <p:cNvSpPr txBox="1"/>
          <p:nvPr/>
        </p:nvSpPr>
        <p:spPr>
          <a:xfrm>
            <a:off x="1465108" y="187607"/>
            <a:ext cx="1415772" cy="584775"/>
          </a:xfrm>
          <a:prstGeom prst="rect">
            <a:avLst/>
          </a:prstGeom>
          <a:noFill/>
        </p:spPr>
        <p:txBody>
          <a:bodyPr wrap="none" rtlCol="0">
            <a:spAutoFit/>
          </a:bodyPr>
          <a:lstStyle/>
          <a:p>
            <a:r>
              <a:rPr lang="zh-CN" altLang="en-US" sz="3200" dirty="0"/>
              <a:t>张智修</a:t>
            </a:r>
          </a:p>
        </p:txBody>
      </p:sp>
      <p:pic>
        <p:nvPicPr>
          <p:cNvPr id="4" name="图片 3">
            <a:extLst>
              <a:ext uri="{FF2B5EF4-FFF2-40B4-BE49-F238E27FC236}">
                <a16:creationId xmlns:a16="http://schemas.microsoft.com/office/drawing/2014/main" id="{702D37D5-4AD5-4059-A806-E4682720CC0F}"/>
              </a:ext>
            </a:extLst>
          </p:cNvPr>
          <p:cNvPicPr>
            <a:picLocks noChangeAspect="1"/>
          </p:cNvPicPr>
          <p:nvPr/>
        </p:nvPicPr>
        <p:blipFill>
          <a:blip r:embed="rId6"/>
          <a:stretch>
            <a:fillRect/>
          </a:stretch>
        </p:blipFill>
        <p:spPr>
          <a:xfrm>
            <a:off x="0" y="4471314"/>
            <a:ext cx="9144000" cy="120079"/>
          </a:xfrm>
          <a:prstGeom prst="rect">
            <a:avLst/>
          </a:prstGeom>
        </p:spPr>
      </p:pic>
    </p:spTree>
    <p:extLst>
      <p:ext uri="{BB962C8B-B14F-4D97-AF65-F5344CB8AC3E}">
        <p14:creationId xmlns:p14="http://schemas.microsoft.com/office/powerpoint/2010/main" val="40289941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50CA4D90-4F26-4639-A1F4-A859BCCD7D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1987"/>
            <a:ext cx="9144000" cy="6899564"/>
          </a:xfrm>
          <a:prstGeom prst="rect">
            <a:avLst/>
          </a:prstGeom>
        </p:spPr>
      </p:pic>
      <p:pic>
        <p:nvPicPr>
          <p:cNvPr id="2" name="图片 1">
            <a:extLst>
              <a:ext uri="{FF2B5EF4-FFF2-40B4-BE49-F238E27FC236}">
                <a16:creationId xmlns:a16="http://schemas.microsoft.com/office/drawing/2014/main" id="{6074810F-3BCA-4E36-9BD0-F31CCFB7BF8D}"/>
              </a:ext>
            </a:extLst>
          </p:cNvPr>
          <p:cNvPicPr>
            <a:picLocks noChangeAspect="1"/>
          </p:cNvPicPr>
          <p:nvPr/>
        </p:nvPicPr>
        <p:blipFill>
          <a:blip r:embed="rId3"/>
          <a:stretch>
            <a:fillRect/>
          </a:stretch>
        </p:blipFill>
        <p:spPr>
          <a:xfrm>
            <a:off x="137000" y="1223180"/>
            <a:ext cx="5904656" cy="3688028"/>
          </a:xfrm>
          <a:prstGeom prst="rect">
            <a:avLst/>
          </a:prstGeom>
        </p:spPr>
      </p:pic>
      <p:pic>
        <p:nvPicPr>
          <p:cNvPr id="4" name="图片 3">
            <a:extLst>
              <a:ext uri="{FF2B5EF4-FFF2-40B4-BE49-F238E27FC236}">
                <a16:creationId xmlns:a16="http://schemas.microsoft.com/office/drawing/2014/main" id="{338B791C-DBF0-43F5-981D-FC5ECAB9E883}"/>
              </a:ext>
            </a:extLst>
          </p:cNvPr>
          <p:cNvPicPr>
            <a:picLocks noChangeAspect="1"/>
          </p:cNvPicPr>
          <p:nvPr/>
        </p:nvPicPr>
        <p:blipFill>
          <a:blip r:embed="rId4"/>
          <a:stretch>
            <a:fillRect/>
          </a:stretch>
        </p:blipFill>
        <p:spPr>
          <a:xfrm>
            <a:off x="108126" y="4980921"/>
            <a:ext cx="2981202" cy="1822862"/>
          </a:xfrm>
          <a:prstGeom prst="rect">
            <a:avLst/>
          </a:prstGeom>
        </p:spPr>
      </p:pic>
      <p:sp>
        <p:nvSpPr>
          <p:cNvPr id="9" name="文本框 8">
            <a:extLst>
              <a:ext uri="{FF2B5EF4-FFF2-40B4-BE49-F238E27FC236}">
                <a16:creationId xmlns:a16="http://schemas.microsoft.com/office/drawing/2014/main" id="{06AAA8B9-9937-47BD-BE28-83A150BBCA0F}"/>
              </a:ext>
            </a:extLst>
          </p:cNvPr>
          <p:cNvSpPr txBox="1"/>
          <p:nvPr/>
        </p:nvSpPr>
        <p:spPr>
          <a:xfrm>
            <a:off x="5010827" y="2045892"/>
            <a:ext cx="3775393" cy="1600438"/>
          </a:xfrm>
          <a:prstGeom prst="rect">
            <a:avLst/>
          </a:prstGeom>
          <a:noFill/>
        </p:spPr>
        <p:txBody>
          <a:bodyPr wrap="none" rtlCol="0">
            <a:spAutoFit/>
          </a:bodyPr>
          <a:lstStyle/>
          <a:p>
            <a:r>
              <a:rPr lang="zh-CN" altLang="en-US" dirty="0">
                <a:solidFill>
                  <a:srgbClr val="00B050"/>
                </a:solidFill>
              </a:rPr>
              <a:t>设计意图：</a:t>
            </a:r>
            <a:endParaRPr lang="en-US" altLang="zh-CN" dirty="0">
              <a:solidFill>
                <a:srgbClr val="00B050"/>
              </a:solidFill>
            </a:endParaRPr>
          </a:p>
          <a:p>
            <a:r>
              <a:rPr lang="zh-CN" altLang="en-US" sz="2000" dirty="0"/>
              <a:t>引导学生拓展思路、积极思考、</a:t>
            </a:r>
            <a:endParaRPr lang="en-US" altLang="zh-CN" sz="2000" dirty="0"/>
          </a:p>
          <a:p>
            <a:r>
              <a:rPr lang="zh-CN" altLang="en-US" sz="2000" dirty="0"/>
              <a:t>发挥想象、大胆创新。培养学</a:t>
            </a:r>
            <a:endParaRPr lang="en-US" altLang="zh-CN" sz="2000" dirty="0"/>
          </a:p>
          <a:p>
            <a:r>
              <a:rPr lang="zh-CN" altLang="en-US" sz="2000" dirty="0"/>
              <a:t>生的空间观念，激发学生的空</a:t>
            </a:r>
            <a:endParaRPr lang="en-US" altLang="zh-CN" sz="2000" dirty="0"/>
          </a:p>
          <a:p>
            <a:r>
              <a:rPr lang="zh-CN" altLang="en-US" sz="2000" dirty="0"/>
              <a:t>间想象的兴趣。</a:t>
            </a:r>
          </a:p>
        </p:txBody>
      </p:sp>
      <p:pic>
        <p:nvPicPr>
          <p:cNvPr id="5" name="图片 4">
            <a:extLst>
              <a:ext uri="{FF2B5EF4-FFF2-40B4-BE49-F238E27FC236}">
                <a16:creationId xmlns:a16="http://schemas.microsoft.com/office/drawing/2014/main" id="{B76B4345-C3EC-4CD1-8E3F-12F40820F93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883" y="7391"/>
            <a:ext cx="1291757" cy="1291757"/>
          </a:xfrm>
          <a:prstGeom prst="rect">
            <a:avLst/>
          </a:prstGeom>
        </p:spPr>
      </p:pic>
      <p:sp>
        <p:nvSpPr>
          <p:cNvPr id="8" name="文本框 7">
            <a:extLst>
              <a:ext uri="{FF2B5EF4-FFF2-40B4-BE49-F238E27FC236}">
                <a16:creationId xmlns:a16="http://schemas.microsoft.com/office/drawing/2014/main" id="{F8D34BA7-93BC-48F8-841E-65B009D372F9}"/>
              </a:ext>
            </a:extLst>
          </p:cNvPr>
          <p:cNvSpPr txBox="1"/>
          <p:nvPr/>
        </p:nvSpPr>
        <p:spPr>
          <a:xfrm>
            <a:off x="1331640" y="93432"/>
            <a:ext cx="1415772" cy="584775"/>
          </a:xfrm>
          <a:prstGeom prst="rect">
            <a:avLst/>
          </a:prstGeom>
          <a:noFill/>
        </p:spPr>
        <p:txBody>
          <a:bodyPr wrap="none" rtlCol="0">
            <a:spAutoFit/>
          </a:bodyPr>
          <a:lstStyle/>
          <a:p>
            <a:r>
              <a:rPr lang="zh-CN" altLang="en-US" sz="3200" dirty="0"/>
              <a:t>张智修</a:t>
            </a:r>
          </a:p>
        </p:txBody>
      </p:sp>
    </p:spTree>
    <p:extLst>
      <p:ext uri="{BB962C8B-B14F-4D97-AF65-F5344CB8AC3E}">
        <p14:creationId xmlns:p14="http://schemas.microsoft.com/office/powerpoint/2010/main" val="39384872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50CA4D90-4F26-4639-A1F4-A859BCCD7D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0782"/>
            <a:ext cx="9144000" cy="6899564"/>
          </a:xfrm>
          <a:prstGeom prst="rect">
            <a:avLst/>
          </a:prstGeom>
        </p:spPr>
      </p:pic>
      <p:sp>
        <p:nvSpPr>
          <p:cNvPr id="2" name="文本框 1">
            <a:extLst>
              <a:ext uri="{FF2B5EF4-FFF2-40B4-BE49-F238E27FC236}">
                <a16:creationId xmlns:a16="http://schemas.microsoft.com/office/drawing/2014/main" id="{8CCD0E1C-8DE4-4E4A-B071-5F605B72EE9B}"/>
              </a:ext>
            </a:extLst>
          </p:cNvPr>
          <p:cNvSpPr txBox="1"/>
          <p:nvPr/>
        </p:nvSpPr>
        <p:spPr>
          <a:xfrm>
            <a:off x="46326" y="908720"/>
            <a:ext cx="4345632" cy="6370975"/>
          </a:xfrm>
          <a:prstGeom prst="rect">
            <a:avLst/>
          </a:prstGeom>
          <a:noFill/>
        </p:spPr>
        <p:txBody>
          <a:bodyPr wrap="square" rtlCol="0">
            <a:spAutoFit/>
          </a:bodyPr>
          <a:lstStyle/>
          <a:p>
            <a:r>
              <a:rPr lang="en-US" altLang="zh-CN" sz="2400" dirty="0">
                <a:solidFill>
                  <a:srgbClr val="FF0000"/>
                </a:solidFill>
              </a:rPr>
              <a:t>5.</a:t>
            </a:r>
            <a:r>
              <a:rPr lang="zh-CN" altLang="en-US" sz="2400" dirty="0">
                <a:solidFill>
                  <a:srgbClr val="FF0000"/>
                </a:solidFill>
              </a:rPr>
              <a:t>总结：</a:t>
            </a:r>
            <a:r>
              <a:rPr lang="zh-CN" altLang="en-US" sz="2400" dirty="0"/>
              <a:t>这节课我们学习了用七巧板拼出各种有趣的图形，希望同学们从中学习拼接方法，学会空间想象，拼出有趣的图形。</a:t>
            </a:r>
            <a:endParaRPr lang="en-US" altLang="zh-CN" sz="2400" dirty="0"/>
          </a:p>
          <a:p>
            <a:endParaRPr lang="en-US" altLang="zh-CN" sz="2400" dirty="0"/>
          </a:p>
          <a:p>
            <a:endParaRPr lang="en-US" altLang="zh-CN" sz="2400" dirty="0">
              <a:solidFill>
                <a:srgbClr val="FF0000"/>
              </a:solidFill>
            </a:endParaRPr>
          </a:p>
          <a:p>
            <a:r>
              <a:rPr lang="en-US" altLang="zh-CN" sz="2400" dirty="0">
                <a:solidFill>
                  <a:srgbClr val="FF0000"/>
                </a:solidFill>
              </a:rPr>
              <a:t>6.</a:t>
            </a:r>
            <a:r>
              <a:rPr lang="zh-CN" altLang="en-US" sz="2400" dirty="0">
                <a:solidFill>
                  <a:srgbClr val="FF0000"/>
                </a:solidFill>
              </a:rPr>
              <a:t>作业：</a:t>
            </a:r>
            <a:r>
              <a:rPr lang="zh-CN" altLang="en-US" sz="2400" dirty="0"/>
              <a:t>完成教</a:t>
            </a:r>
            <a:endParaRPr lang="en-US" altLang="zh-CN" sz="2400" dirty="0"/>
          </a:p>
          <a:p>
            <a:r>
              <a:rPr lang="zh-CN" altLang="en-US" sz="2400" dirty="0"/>
              <a:t>材</a:t>
            </a:r>
            <a:r>
              <a:rPr lang="en-US" altLang="zh-CN" sz="2400" dirty="0"/>
              <a:t>41</a:t>
            </a:r>
            <a:r>
              <a:rPr lang="zh-CN" altLang="en-US" sz="2400" dirty="0"/>
              <a:t>页</a:t>
            </a:r>
            <a:r>
              <a:rPr lang="en-US" altLang="zh-CN" sz="2400" dirty="0"/>
              <a:t>1</a:t>
            </a:r>
            <a:r>
              <a:rPr lang="zh-CN" altLang="en-US" sz="2400" dirty="0"/>
              <a:t>、</a:t>
            </a:r>
            <a:r>
              <a:rPr lang="en-US" altLang="zh-CN" sz="2400" dirty="0"/>
              <a:t>2</a:t>
            </a:r>
          </a:p>
          <a:p>
            <a:r>
              <a:rPr lang="zh-CN" altLang="en-US" sz="2400" dirty="0"/>
              <a:t>、</a:t>
            </a:r>
            <a:r>
              <a:rPr lang="en-US" altLang="zh-CN" sz="2400" dirty="0"/>
              <a:t>4</a:t>
            </a:r>
            <a:r>
              <a:rPr lang="zh-CN" altLang="en-US" sz="2400" dirty="0"/>
              <a:t>题，拼出更</a:t>
            </a:r>
            <a:endParaRPr lang="en-US" altLang="zh-CN" sz="2400" dirty="0"/>
          </a:p>
          <a:p>
            <a:r>
              <a:rPr lang="zh-CN" altLang="en-US" sz="2400" dirty="0"/>
              <a:t>多更好玩的图案。</a:t>
            </a:r>
            <a:endParaRPr lang="en-US" altLang="zh-CN" sz="2400" dirty="0"/>
          </a:p>
          <a:p>
            <a:endParaRPr lang="en-US" altLang="zh-CN" sz="2400" dirty="0"/>
          </a:p>
          <a:p>
            <a:endParaRPr lang="en-US" altLang="zh-CN" sz="2400" dirty="0"/>
          </a:p>
          <a:p>
            <a:endParaRPr lang="en-US" altLang="zh-CN" sz="2400" dirty="0"/>
          </a:p>
          <a:p>
            <a:endParaRPr lang="en-US" altLang="zh-CN" sz="2400" dirty="0"/>
          </a:p>
          <a:p>
            <a:endParaRPr lang="en-US" altLang="zh-CN" sz="2400" dirty="0"/>
          </a:p>
          <a:p>
            <a:endParaRPr lang="zh-CN" altLang="en-US" sz="2400" dirty="0"/>
          </a:p>
        </p:txBody>
      </p:sp>
      <p:sp>
        <p:nvSpPr>
          <p:cNvPr id="3" name="文本框 2">
            <a:extLst>
              <a:ext uri="{FF2B5EF4-FFF2-40B4-BE49-F238E27FC236}">
                <a16:creationId xmlns:a16="http://schemas.microsoft.com/office/drawing/2014/main" id="{79DDC930-5583-4E2D-9A1E-E5B911D3C2BD}"/>
              </a:ext>
            </a:extLst>
          </p:cNvPr>
          <p:cNvSpPr txBox="1"/>
          <p:nvPr/>
        </p:nvSpPr>
        <p:spPr>
          <a:xfrm>
            <a:off x="5256962" y="874900"/>
            <a:ext cx="3775393" cy="5016758"/>
          </a:xfrm>
          <a:prstGeom prst="rect">
            <a:avLst/>
          </a:prstGeom>
          <a:noFill/>
        </p:spPr>
        <p:txBody>
          <a:bodyPr wrap="none" rtlCol="0">
            <a:spAutoFit/>
          </a:bodyPr>
          <a:lstStyle/>
          <a:p>
            <a:r>
              <a:rPr lang="zh-CN" altLang="en-US" sz="2000" dirty="0">
                <a:solidFill>
                  <a:srgbClr val="00B050"/>
                </a:solidFill>
              </a:rPr>
              <a:t>设计意图：</a:t>
            </a:r>
            <a:endParaRPr lang="en-US" altLang="zh-CN" sz="2000" dirty="0">
              <a:solidFill>
                <a:srgbClr val="00B050"/>
              </a:solidFill>
            </a:endParaRPr>
          </a:p>
          <a:p>
            <a:r>
              <a:rPr lang="zh-CN" altLang="en-US" sz="2000" dirty="0"/>
              <a:t>培养学生的创新意识和空间思</a:t>
            </a:r>
            <a:endParaRPr lang="en-US" altLang="zh-CN" sz="2000" dirty="0"/>
          </a:p>
          <a:p>
            <a:r>
              <a:rPr lang="zh-CN" altLang="en-US" sz="2000" dirty="0"/>
              <a:t>维能力，使学生养成总结、概</a:t>
            </a:r>
            <a:endParaRPr lang="en-US" altLang="zh-CN" sz="2000" dirty="0"/>
          </a:p>
          <a:p>
            <a:r>
              <a:rPr lang="zh-CN" altLang="en-US" sz="2000" dirty="0"/>
              <a:t>括的好习惯。</a:t>
            </a:r>
            <a:endParaRPr lang="en-US" altLang="zh-CN" sz="2000" dirty="0"/>
          </a:p>
          <a:p>
            <a:endParaRPr lang="en-US" altLang="zh-CN" sz="2000" dirty="0">
              <a:solidFill>
                <a:srgbClr val="00B050"/>
              </a:solidFill>
            </a:endParaRPr>
          </a:p>
          <a:p>
            <a:endParaRPr lang="en-US" altLang="zh-CN" sz="2000" dirty="0">
              <a:solidFill>
                <a:srgbClr val="00B050"/>
              </a:solidFill>
            </a:endParaRPr>
          </a:p>
          <a:p>
            <a:endParaRPr lang="en-US" altLang="zh-CN" sz="2000" dirty="0">
              <a:solidFill>
                <a:srgbClr val="00B050"/>
              </a:solidFill>
            </a:endParaRPr>
          </a:p>
          <a:p>
            <a:endParaRPr lang="en-US" altLang="zh-CN" sz="2000" dirty="0">
              <a:solidFill>
                <a:srgbClr val="00B050"/>
              </a:solidFill>
            </a:endParaRPr>
          </a:p>
          <a:p>
            <a:endParaRPr lang="en-US" altLang="zh-CN" sz="2000" dirty="0">
              <a:solidFill>
                <a:srgbClr val="00B050"/>
              </a:solidFill>
            </a:endParaRPr>
          </a:p>
          <a:p>
            <a:r>
              <a:rPr lang="zh-CN" altLang="en-US" sz="2000" dirty="0">
                <a:solidFill>
                  <a:srgbClr val="00B050"/>
                </a:solidFill>
              </a:rPr>
              <a:t>设计意图：</a:t>
            </a:r>
            <a:endParaRPr lang="en-US" altLang="zh-CN" sz="2000" dirty="0">
              <a:solidFill>
                <a:srgbClr val="00B050"/>
              </a:solidFill>
            </a:endParaRPr>
          </a:p>
          <a:p>
            <a:r>
              <a:rPr lang="zh-CN" altLang="en-US" sz="2000" dirty="0"/>
              <a:t>让学生利用课下充裕的时间和本</a:t>
            </a:r>
            <a:endParaRPr lang="en-US" altLang="zh-CN" sz="2000" dirty="0"/>
          </a:p>
          <a:p>
            <a:r>
              <a:rPr lang="zh-CN" altLang="en-US" sz="2000" dirty="0"/>
              <a:t>节课学到的知识，展开想象的翅</a:t>
            </a:r>
            <a:endParaRPr lang="en-US" altLang="zh-CN" sz="2000" dirty="0"/>
          </a:p>
          <a:p>
            <a:r>
              <a:rPr lang="zh-CN" altLang="en-US" sz="2000" dirty="0"/>
              <a:t>膀去创新拼接方法，培养学生的</a:t>
            </a:r>
            <a:endParaRPr lang="en-US" altLang="zh-CN" sz="2000" dirty="0"/>
          </a:p>
          <a:p>
            <a:r>
              <a:rPr lang="zh-CN" altLang="en-US" sz="2000" dirty="0"/>
              <a:t>空间观念。</a:t>
            </a:r>
            <a:endParaRPr lang="en-US" altLang="zh-CN" sz="2000" dirty="0"/>
          </a:p>
          <a:p>
            <a:endParaRPr lang="en-US" altLang="zh-CN" sz="2000" dirty="0"/>
          </a:p>
          <a:p>
            <a:endParaRPr lang="zh-CN" altLang="en-US" sz="2000" dirty="0"/>
          </a:p>
        </p:txBody>
      </p:sp>
      <p:pic>
        <p:nvPicPr>
          <p:cNvPr id="10" name="图片 9">
            <a:extLst>
              <a:ext uri="{FF2B5EF4-FFF2-40B4-BE49-F238E27FC236}">
                <a16:creationId xmlns:a16="http://schemas.microsoft.com/office/drawing/2014/main" id="{DC3DA187-2562-4613-9FA2-0A5AF2E4C17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31593" y="3489039"/>
            <a:ext cx="2598909" cy="3368962"/>
          </a:xfrm>
          <a:prstGeom prst="rect">
            <a:avLst/>
          </a:prstGeom>
        </p:spPr>
      </p:pic>
      <p:pic>
        <p:nvPicPr>
          <p:cNvPr id="5" name="图片 4">
            <a:extLst>
              <a:ext uri="{FF2B5EF4-FFF2-40B4-BE49-F238E27FC236}">
                <a16:creationId xmlns:a16="http://schemas.microsoft.com/office/drawing/2014/main" id="{D9B80478-A5F2-4DC3-898F-6D0FDF79B24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71600" cy="971600"/>
          </a:xfrm>
          <a:prstGeom prst="rect">
            <a:avLst/>
          </a:prstGeom>
        </p:spPr>
      </p:pic>
      <p:sp>
        <p:nvSpPr>
          <p:cNvPr id="8" name="文本框 7">
            <a:extLst>
              <a:ext uri="{FF2B5EF4-FFF2-40B4-BE49-F238E27FC236}">
                <a16:creationId xmlns:a16="http://schemas.microsoft.com/office/drawing/2014/main" id="{17B07994-17DF-44A0-9D34-1FD3394960C0}"/>
              </a:ext>
            </a:extLst>
          </p:cNvPr>
          <p:cNvSpPr txBox="1"/>
          <p:nvPr/>
        </p:nvSpPr>
        <p:spPr>
          <a:xfrm>
            <a:off x="1159516" y="0"/>
            <a:ext cx="1415772" cy="584775"/>
          </a:xfrm>
          <a:prstGeom prst="rect">
            <a:avLst/>
          </a:prstGeom>
          <a:noFill/>
        </p:spPr>
        <p:txBody>
          <a:bodyPr wrap="none" rtlCol="0">
            <a:spAutoFit/>
          </a:bodyPr>
          <a:lstStyle/>
          <a:p>
            <a:r>
              <a:rPr lang="zh-CN" altLang="en-US" sz="3200" dirty="0"/>
              <a:t>张智修</a:t>
            </a:r>
          </a:p>
        </p:txBody>
      </p:sp>
      <p:pic>
        <p:nvPicPr>
          <p:cNvPr id="4" name="图片 3">
            <a:extLst>
              <a:ext uri="{FF2B5EF4-FFF2-40B4-BE49-F238E27FC236}">
                <a16:creationId xmlns:a16="http://schemas.microsoft.com/office/drawing/2014/main" id="{3757481A-C714-43AF-9709-F15A06441896}"/>
              </a:ext>
            </a:extLst>
          </p:cNvPr>
          <p:cNvPicPr>
            <a:picLocks noChangeAspect="1"/>
          </p:cNvPicPr>
          <p:nvPr/>
        </p:nvPicPr>
        <p:blipFill>
          <a:blip r:embed="rId5"/>
          <a:stretch>
            <a:fillRect/>
          </a:stretch>
        </p:blipFill>
        <p:spPr>
          <a:xfrm>
            <a:off x="0" y="3431839"/>
            <a:ext cx="9144000" cy="120079"/>
          </a:xfrm>
          <a:prstGeom prst="rect">
            <a:avLst/>
          </a:prstGeom>
        </p:spPr>
      </p:pic>
    </p:spTree>
    <p:extLst>
      <p:ext uri="{BB962C8B-B14F-4D97-AF65-F5344CB8AC3E}">
        <p14:creationId xmlns:p14="http://schemas.microsoft.com/office/powerpoint/2010/main" val="21072941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50CA4D90-4F26-4639-A1F4-A859BCCD7D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587" y="55374"/>
            <a:ext cx="9144000" cy="6899564"/>
          </a:xfrm>
          <a:prstGeom prst="rect">
            <a:avLst/>
          </a:prstGeom>
        </p:spPr>
      </p:pic>
      <p:sp>
        <p:nvSpPr>
          <p:cNvPr id="2" name="文本框 1">
            <a:extLst>
              <a:ext uri="{FF2B5EF4-FFF2-40B4-BE49-F238E27FC236}">
                <a16:creationId xmlns:a16="http://schemas.microsoft.com/office/drawing/2014/main" id="{35C6A133-5630-4B84-B2D9-61BAA007B8AA}"/>
              </a:ext>
            </a:extLst>
          </p:cNvPr>
          <p:cNvSpPr txBox="1"/>
          <p:nvPr/>
        </p:nvSpPr>
        <p:spPr>
          <a:xfrm>
            <a:off x="2748424" y="1772816"/>
            <a:ext cx="3647152" cy="2585323"/>
          </a:xfrm>
          <a:prstGeom prst="rect">
            <a:avLst/>
          </a:prstGeom>
          <a:noFill/>
        </p:spPr>
        <p:txBody>
          <a:bodyPr wrap="none" rtlCol="0">
            <a:spAutoFit/>
          </a:bodyPr>
          <a:lstStyle/>
          <a:p>
            <a:pPr algn="ctr"/>
            <a:r>
              <a:rPr lang="zh-CN" altLang="en-US" sz="5400" dirty="0">
                <a:solidFill>
                  <a:srgbClr val="FF0000"/>
                </a:solidFill>
              </a:rPr>
              <a:t>谢谢大家！</a:t>
            </a:r>
            <a:endParaRPr lang="en-US" altLang="zh-CN" sz="5400" dirty="0">
              <a:solidFill>
                <a:srgbClr val="FF0000"/>
              </a:solidFill>
            </a:endParaRPr>
          </a:p>
          <a:p>
            <a:pPr algn="ctr"/>
            <a:endParaRPr lang="en-US" altLang="zh-CN" sz="5400" dirty="0">
              <a:solidFill>
                <a:srgbClr val="FF0000"/>
              </a:solidFill>
            </a:endParaRPr>
          </a:p>
          <a:p>
            <a:pPr algn="ctr"/>
            <a:r>
              <a:rPr lang="zh-CN" altLang="en-US" sz="5400" dirty="0">
                <a:solidFill>
                  <a:srgbClr val="FF0000"/>
                </a:solidFill>
              </a:rPr>
              <a:t>再见！</a:t>
            </a:r>
          </a:p>
        </p:txBody>
      </p:sp>
      <p:pic>
        <p:nvPicPr>
          <p:cNvPr id="4" name="图片 3">
            <a:extLst>
              <a:ext uri="{FF2B5EF4-FFF2-40B4-BE49-F238E27FC236}">
                <a16:creationId xmlns:a16="http://schemas.microsoft.com/office/drawing/2014/main" id="{0F6C87C4-06EA-4C23-AEA5-076347B172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484784" cy="1484784"/>
          </a:xfrm>
          <a:prstGeom prst="rect">
            <a:avLst/>
          </a:prstGeom>
        </p:spPr>
      </p:pic>
      <p:sp>
        <p:nvSpPr>
          <p:cNvPr id="6" name="文本框 5">
            <a:extLst>
              <a:ext uri="{FF2B5EF4-FFF2-40B4-BE49-F238E27FC236}">
                <a16:creationId xmlns:a16="http://schemas.microsoft.com/office/drawing/2014/main" id="{AD81AAC5-EB13-438B-97BE-F14FAE5C28E1}"/>
              </a:ext>
            </a:extLst>
          </p:cNvPr>
          <p:cNvSpPr txBox="1"/>
          <p:nvPr/>
        </p:nvSpPr>
        <p:spPr>
          <a:xfrm>
            <a:off x="1512371" y="157617"/>
            <a:ext cx="1415772" cy="584775"/>
          </a:xfrm>
          <a:prstGeom prst="rect">
            <a:avLst/>
          </a:prstGeom>
          <a:noFill/>
        </p:spPr>
        <p:txBody>
          <a:bodyPr wrap="none" rtlCol="0">
            <a:spAutoFit/>
          </a:bodyPr>
          <a:lstStyle/>
          <a:p>
            <a:r>
              <a:rPr lang="zh-CN" altLang="en-US" sz="3200" dirty="0"/>
              <a:t>张智修</a:t>
            </a:r>
          </a:p>
        </p:txBody>
      </p:sp>
    </p:spTree>
    <p:extLst>
      <p:ext uri="{BB962C8B-B14F-4D97-AF65-F5344CB8AC3E}">
        <p14:creationId xmlns:p14="http://schemas.microsoft.com/office/powerpoint/2010/main" val="1163558974"/>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470</TotalTime>
  <Words>884</Words>
  <Application>Microsoft Office PowerPoint</Application>
  <PresentationFormat>全屏显示(4:3)</PresentationFormat>
  <Paragraphs>180</Paragraphs>
  <Slides>10</Slides>
  <Notes>0</Notes>
  <HiddenSlides>0</HiddenSlides>
  <MMClips>0</MMClips>
  <ScaleCrop>false</ScaleCrop>
  <HeadingPairs>
    <vt:vector size="6" baseType="variant">
      <vt:variant>
        <vt:lpstr>已用的字体</vt:lpstr>
      </vt:variant>
      <vt:variant>
        <vt:i4>3</vt:i4>
      </vt:variant>
      <vt:variant>
        <vt:lpstr>主题</vt:lpstr>
      </vt:variant>
      <vt:variant>
        <vt:i4>1</vt:i4>
      </vt:variant>
      <vt:variant>
        <vt:lpstr>幻灯片标题</vt:lpstr>
      </vt:variant>
      <vt:variant>
        <vt:i4>10</vt:i4>
      </vt:variant>
    </vt:vector>
  </HeadingPairs>
  <TitlesOfParts>
    <vt:vector size="14" baseType="lpstr">
      <vt:lpstr>等线</vt:lpstr>
      <vt:lpstr>Arial</vt:lpstr>
      <vt:lpstr>Calibri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user</cp:lastModifiedBy>
  <cp:revision>68</cp:revision>
  <dcterms:created xsi:type="dcterms:W3CDTF">2019-02-21T23:25:26Z</dcterms:created>
  <dcterms:modified xsi:type="dcterms:W3CDTF">2019-03-01T11:02:43Z</dcterms:modified>
</cp:coreProperties>
</file>