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889" r:id="rId2"/>
    <p:sldId id="885" r:id="rId3"/>
    <p:sldId id="892" r:id="rId4"/>
    <p:sldId id="879" r:id="rId5"/>
    <p:sldId id="846" r:id="rId6"/>
    <p:sldId id="896" r:id="rId7"/>
    <p:sldId id="925" r:id="rId8"/>
    <p:sldId id="926" r:id="rId9"/>
    <p:sldId id="902" r:id="rId10"/>
    <p:sldId id="897" r:id="rId11"/>
    <p:sldId id="903" r:id="rId12"/>
    <p:sldId id="927" r:id="rId13"/>
    <p:sldId id="893" r:id="rId14"/>
    <p:sldId id="929" r:id="rId15"/>
    <p:sldId id="930" r:id="rId16"/>
    <p:sldId id="905" r:id="rId17"/>
    <p:sldId id="906" r:id="rId18"/>
    <p:sldId id="907" r:id="rId19"/>
    <p:sldId id="932" r:id="rId20"/>
    <p:sldId id="894" r:id="rId21"/>
    <p:sldId id="916" r:id="rId22"/>
    <p:sldId id="895" r:id="rId23"/>
    <p:sldId id="919" r:id="rId24"/>
    <p:sldId id="933" r:id="rId25"/>
    <p:sldId id="934" r:id="rId26"/>
    <p:sldId id="937" r:id="rId27"/>
    <p:sldId id="936" r:id="rId28"/>
    <p:sldId id="938" r:id="rId29"/>
    <p:sldId id="939" r:id="rId30"/>
    <p:sldId id="941" r:id="rId31"/>
    <p:sldId id="940" r:id="rId32"/>
    <p:sldId id="942" r:id="rId33"/>
    <p:sldId id="943" r:id="rId34"/>
    <p:sldId id="944" r:id="rId35"/>
    <p:sldId id="945" r:id="rId36"/>
    <p:sldId id="878" r:id="rId37"/>
  </p:sldIdLst>
  <p:sldSz cx="9144000" cy="5143500" type="screen16x9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微软用户" initials="微软用户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  <a:srgbClr val="F802E6"/>
    <a:srgbClr val="0070BC"/>
    <a:srgbClr val="005FFA"/>
    <a:srgbClr val="004FD0"/>
    <a:srgbClr val="0099FF"/>
    <a:srgbClr val="969696"/>
    <a:srgbClr val="FFFF00"/>
    <a:srgbClr val="FFFFFF"/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63" autoAdjust="0"/>
    <p:restoredTop sz="96008" autoAdjust="0"/>
  </p:normalViewPr>
  <p:slideViewPr>
    <p:cSldViewPr>
      <p:cViewPr varScale="1">
        <p:scale>
          <a:sx n="88" d="100"/>
          <a:sy n="88" d="100"/>
        </p:scale>
        <p:origin x="-102" y="-13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5" d="100"/>
        <a:sy n="25" d="100"/>
      </p:scale>
      <p:origin x="0" y="1278"/>
    </p:cViewPr>
  </p:sorterViewPr>
  <p:notesViewPr>
    <p:cSldViewPr>
      <p:cViewPr varScale="1">
        <p:scale>
          <a:sx n="68" d="100"/>
          <a:sy n="68" d="100"/>
        </p:scale>
        <p:origin x="-2808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3CC7B-F96E-4B2C-992B-B794D87698E3}" type="datetimeFigureOut">
              <a:rPr lang="zh-CN" altLang="en-US" smtClean="0"/>
              <a:pPr/>
              <a:t>2019/3/1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B1FB53-074E-453F-8BCF-006D7CFC3C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78433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14574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7210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EACC-3148-4639-B8F8-DA7D85113A1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60414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EACC-3148-4639-B8F8-DA7D85113A1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60414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69746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EACC-3148-4639-B8F8-DA7D85113A1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60414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37983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iro.wu\Desktop\图片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8100" y="0"/>
            <a:ext cx="9182100" cy="5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1000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01275146"/>
      </p:ext>
    </p:extLst>
  </p:cSld>
  <p:clrMapOvr>
    <a:masterClrMapping/>
  </p:clrMapOvr>
  <p:transition spd="med" advClick="0" advTm="1000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miro.wu\Desktop\图片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8100" y="0"/>
            <a:ext cx="9182100" cy="5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99016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-34957" y="0"/>
            <a:ext cx="9178957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23696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E2E39660-3E62-40FC-95C5-45BE8315B19A}" type="datetimeFigureOut">
              <a:rPr lang="zh-CN" altLang="en-US" smtClean="0"/>
              <a:pPr/>
              <a:t>2019/3/1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45B4D33-D37C-4799-8779-73B2256A11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95510459"/>
      </p:ext>
    </p:extLst>
  </p:cSld>
  <p:clrMapOvr>
    <a:masterClrMapping/>
  </p:clrMapOvr>
  <p:transition spd="slow" advClick="0" advTm="3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5FA84-4B3C-4EA0-8535-E0DAD6D6EEE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lumMod val="95000"/>
              </a:schemeClr>
            </a:gs>
            <a:gs pos="100000">
              <a:schemeClr val="tx1">
                <a:lumMod val="9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 spd="med" advClick="0" advTm="1000">
    <p:pull/>
  </p:transition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8100" y="945859"/>
            <a:ext cx="9182100" cy="3138059"/>
          </a:xfrm>
          <a:prstGeom prst="rect">
            <a:avLst/>
          </a:prstGeom>
          <a:solidFill>
            <a:srgbClr val="0070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C:\Users\miro.wu\Desktop\公司介绍111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03598"/>
            <a:ext cx="8420100" cy="296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9828584" y="581211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  <p:pic>
        <p:nvPicPr>
          <p:cNvPr id="1026" name="Picture 2" descr="C:\Users\miro.wu\Desktop\图片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33918" y="1398785"/>
            <a:ext cx="4634333" cy="3261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1763688" y="2211710"/>
            <a:ext cx="3600400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bg1"/>
                </a:solidFill>
              </a:rPr>
              <a:t>              看一看（一）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bg1"/>
                </a:solidFill>
              </a:rPr>
              <a:t>北师大版小学数学三年级上册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2" name="文本框 15"/>
          <p:cNvSpPr txBox="1"/>
          <p:nvPr/>
        </p:nvSpPr>
        <p:spPr>
          <a:xfrm>
            <a:off x="371475" y="1347614"/>
            <a:ext cx="708084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0"/>
              </a:spcBef>
            </a:pPr>
            <a:r>
              <a:rPr lang="zh-CN" altLang="en-US" sz="45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    谁是课堂真正的主人？</a:t>
            </a:r>
            <a:endParaRPr lang="zh-CN" altLang="en-US" sz="45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46" name="文本框 10"/>
          <p:cNvSpPr txBox="1">
            <a:spLocks noChangeArrowheads="1"/>
          </p:cNvSpPr>
          <p:nvPr/>
        </p:nvSpPr>
        <p:spPr bwMode="auto">
          <a:xfrm>
            <a:off x="4427984" y="339502"/>
            <a:ext cx="49103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新世纪小学数学</a:t>
            </a:r>
            <a:r>
              <a:rPr lang="en-US" altLang="zh-CN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2019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冬悦读活动“空间观念”</a:t>
            </a:r>
            <a:endParaRPr lang="zh-CN" altLang="en-US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文本框 14"/>
          <p:cNvSpPr txBox="1">
            <a:spLocks noChangeArrowheads="1"/>
          </p:cNvSpPr>
          <p:nvPr/>
        </p:nvSpPr>
        <p:spPr bwMode="auto">
          <a:xfrm>
            <a:off x="467544" y="4155926"/>
            <a:ext cx="373692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姓名：张巍</a:t>
            </a:r>
            <a:r>
              <a:rPr lang="zh-CN" altLang="en-US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巍      学</a:t>
            </a:r>
            <a:r>
              <a:rPr lang="zh-CN" altLang="en-US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科：小学数学</a:t>
            </a:r>
            <a:endParaRPr lang="en-US" altLang="zh-CN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单位：大庆市直属机关第三小学校</a:t>
            </a:r>
            <a:endParaRPr lang="zh-CN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90085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5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1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1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65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4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9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5" grpId="0"/>
      <p:bldP spid="41" grpId="0"/>
      <p:bldP spid="42" grpId="0"/>
      <p:bldP spid="46" grpId="0"/>
      <p:bldP spid="5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1979712" y="771550"/>
            <a:ext cx="3218843" cy="559866"/>
            <a:chOff x="3203847" y="1257430"/>
            <a:chExt cx="4123616" cy="412624"/>
          </a:xfrm>
          <a:solidFill>
            <a:schemeClr val="accent1"/>
          </a:solidFill>
        </p:grpSpPr>
        <p:sp>
          <p:nvSpPr>
            <p:cNvPr id="73" name="圆角矩形 72"/>
            <p:cNvSpPr/>
            <p:nvPr/>
          </p:nvSpPr>
          <p:spPr>
            <a:xfrm>
              <a:off x="3203847" y="1257430"/>
              <a:ext cx="4123616" cy="412624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4296573" y="1326728"/>
              <a:ext cx="1647163" cy="2948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教材分析</a:t>
              </a:r>
              <a:endPara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2649302" y="1563638"/>
            <a:ext cx="3218842" cy="559866"/>
            <a:chOff x="3203848" y="1942038"/>
            <a:chExt cx="4123615" cy="412624"/>
          </a:xfrm>
          <a:solidFill>
            <a:schemeClr val="accent1"/>
          </a:solidFill>
        </p:grpSpPr>
        <p:sp>
          <p:nvSpPr>
            <p:cNvPr id="76" name="圆角矩形 75"/>
            <p:cNvSpPr/>
            <p:nvPr/>
          </p:nvSpPr>
          <p:spPr>
            <a:xfrm>
              <a:off x="3203848" y="1942038"/>
              <a:ext cx="4123615" cy="412624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4303556" y="2012303"/>
              <a:ext cx="1732429" cy="2948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学情分析</a:t>
              </a:r>
              <a:endPara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017454" y="3075806"/>
            <a:ext cx="3218842" cy="559866"/>
            <a:chOff x="3203848" y="3311254"/>
            <a:chExt cx="4123615" cy="412624"/>
          </a:xfrm>
          <a:solidFill>
            <a:schemeClr val="accent1"/>
          </a:solidFill>
        </p:grpSpPr>
        <p:sp>
          <p:nvSpPr>
            <p:cNvPr id="79" name="圆角矩形 78"/>
            <p:cNvSpPr/>
            <p:nvPr/>
          </p:nvSpPr>
          <p:spPr>
            <a:xfrm>
              <a:off x="3203848" y="3311254"/>
              <a:ext cx="4123615" cy="412624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4112076" y="3381519"/>
              <a:ext cx="1879441" cy="29488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教学重难点</a:t>
              </a:r>
              <a:endPara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3297374" y="2283718"/>
            <a:ext cx="3218842" cy="559866"/>
            <a:chOff x="3203848" y="2691654"/>
            <a:chExt cx="4123615" cy="412624"/>
          </a:xfrm>
          <a:solidFill>
            <a:schemeClr val="accent1"/>
          </a:solidFill>
        </p:grpSpPr>
        <p:sp>
          <p:nvSpPr>
            <p:cNvPr id="82" name="圆角矩形 81"/>
            <p:cNvSpPr/>
            <p:nvPr/>
          </p:nvSpPr>
          <p:spPr>
            <a:xfrm>
              <a:off x="3203848" y="2691654"/>
              <a:ext cx="4123615" cy="412624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4303556" y="2696911"/>
              <a:ext cx="1640180" cy="2948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教学目标</a:t>
              </a:r>
              <a:endPara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4" name="圆角矩形 10"/>
          <p:cNvSpPr/>
          <p:nvPr/>
        </p:nvSpPr>
        <p:spPr>
          <a:xfrm>
            <a:off x="1115616" y="771550"/>
            <a:ext cx="1031891" cy="559866"/>
          </a:xfrm>
          <a:custGeom>
            <a:avLst/>
            <a:gdLst/>
            <a:ahLst/>
            <a:cxnLst/>
            <a:rect l="l" t="t" r="r" b="b"/>
            <a:pathLst>
              <a:path w="760508" h="412624">
                <a:moveTo>
                  <a:pt x="68772" y="0"/>
                </a:moveTo>
                <a:lnTo>
                  <a:pt x="322746" y="0"/>
                </a:lnTo>
                <a:lnTo>
                  <a:pt x="397990" y="0"/>
                </a:lnTo>
                <a:lnTo>
                  <a:pt x="554196" y="0"/>
                </a:lnTo>
                <a:lnTo>
                  <a:pt x="760508" y="206312"/>
                </a:lnTo>
                <a:lnTo>
                  <a:pt x="554196" y="412624"/>
                </a:lnTo>
                <a:lnTo>
                  <a:pt x="397990" y="412624"/>
                </a:lnTo>
                <a:lnTo>
                  <a:pt x="322746" y="412624"/>
                </a:lnTo>
                <a:lnTo>
                  <a:pt x="68772" y="412624"/>
                </a:lnTo>
                <a:cubicBezTo>
                  <a:pt x="30790" y="412624"/>
                  <a:pt x="0" y="381834"/>
                  <a:pt x="0" y="343852"/>
                </a:cubicBezTo>
                <a:lnTo>
                  <a:pt x="0" y="68772"/>
                </a:lnTo>
                <a:cubicBezTo>
                  <a:pt x="0" y="30790"/>
                  <a:pt x="30790" y="0"/>
                  <a:pt x="68772" y="0"/>
                </a:cubicBezTo>
                <a:close/>
              </a:path>
            </a:pathLst>
          </a:custGeom>
          <a:solidFill>
            <a:srgbClr val="0070BC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圆角矩形 10"/>
          <p:cNvSpPr/>
          <p:nvPr/>
        </p:nvSpPr>
        <p:spPr>
          <a:xfrm>
            <a:off x="1883925" y="1563638"/>
            <a:ext cx="1031891" cy="559866"/>
          </a:xfrm>
          <a:custGeom>
            <a:avLst/>
            <a:gdLst/>
            <a:ahLst/>
            <a:cxnLst/>
            <a:rect l="l" t="t" r="r" b="b"/>
            <a:pathLst>
              <a:path w="760508" h="412624">
                <a:moveTo>
                  <a:pt x="68772" y="0"/>
                </a:moveTo>
                <a:lnTo>
                  <a:pt x="322746" y="0"/>
                </a:lnTo>
                <a:lnTo>
                  <a:pt x="397990" y="0"/>
                </a:lnTo>
                <a:lnTo>
                  <a:pt x="554196" y="0"/>
                </a:lnTo>
                <a:lnTo>
                  <a:pt x="760508" y="206312"/>
                </a:lnTo>
                <a:lnTo>
                  <a:pt x="554196" y="412624"/>
                </a:lnTo>
                <a:lnTo>
                  <a:pt x="397990" y="412624"/>
                </a:lnTo>
                <a:lnTo>
                  <a:pt x="322746" y="412624"/>
                </a:lnTo>
                <a:lnTo>
                  <a:pt x="68772" y="412624"/>
                </a:lnTo>
                <a:cubicBezTo>
                  <a:pt x="30790" y="412624"/>
                  <a:pt x="0" y="381834"/>
                  <a:pt x="0" y="343852"/>
                </a:cubicBezTo>
                <a:lnTo>
                  <a:pt x="0" y="68772"/>
                </a:lnTo>
                <a:cubicBezTo>
                  <a:pt x="0" y="30790"/>
                  <a:pt x="30790" y="0"/>
                  <a:pt x="68772" y="0"/>
                </a:cubicBezTo>
                <a:close/>
              </a:path>
            </a:pathLst>
          </a:custGeom>
          <a:solidFill>
            <a:srgbClr val="0070BC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圆角矩形 10"/>
          <p:cNvSpPr/>
          <p:nvPr/>
        </p:nvSpPr>
        <p:spPr>
          <a:xfrm>
            <a:off x="3252077" y="3075806"/>
            <a:ext cx="1031891" cy="559866"/>
          </a:xfrm>
          <a:custGeom>
            <a:avLst/>
            <a:gdLst/>
            <a:ahLst/>
            <a:cxnLst/>
            <a:rect l="l" t="t" r="r" b="b"/>
            <a:pathLst>
              <a:path w="760508" h="412624">
                <a:moveTo>
                  <a:pt x="68772" y="0"/>
                </a:moveTo>
                <a:lnTo>
                  <a:pt x="322746" y="0"/>
                </a:lnTo>
                <a:lnTo>
                  <a:pt x="397990" y="0"/>
                </a:lnTo>
                <a:lnTo>
                  <a:pt x="554196" y="0"/>
                </a:lnTo>
                <a:lnTo>
                  <a:pt x="760508" y="206312"/>
                </a:lnTo>
                <a:lnTo>
                  <a:pt x="554196" y="412624"/>
                </a:lnTo>
                <a:lnTo>
                  <a:pt x="397990" y="412624"/>
                </a:lnTo>
                <a:lnTo>
                  <a:pt x="322746" y="412624"/>
                </a:lnTo>
                <a:lnTo>
                  <a:pt x="68772" y="412624"/>
                </a:lnTo>
                <a:cubicBezTo>
                  <a:pt x="30790" y="412624"/>
                  <a:pt x="0" y="381834"/>
                  <a:pt x="0" y="343852"/>
                </a:cubicBezTo>
                <a:lnTo>
                  <a:pt x="0" y="68772"/>
                </a:lnTo>
                <a:cubicBezTo>
                  <a:pt x="0" y="30790"/>
                  <a:pt x="30790" y="0"/>
                  <a:pt x="68772" y="0"/>
                </a:cubicBezTo>
                <a:close/>
              </a:path>
            </a:pathLst>
          </a:custGeom>
          <a:solidFill>
            <a:srgbClr val="0070BC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圆角矩形 10"/>
          <p:cNvSpPr/>
          <p:nvPr/>
        </p:nvSpPr>
        <p:spPr>
          <a:xfrm>
            <a:off x="2531997" y="2283718"/>
            <a:ext cx="1031891" cy="559866"/>
          </a:xfrm>
          <a:custGeom>
            <a:avLst/>
            <a:gdLst/>
            <a:ahLst/>
            <a:cxnLst/>
            <a:rect l="l" t="t" r="r" b="b"/>
            <a:pathLst>
              <a:path w="760508" h="412624">
                <a:moveTo>
                  <a:pt x="68772" y="0"/>
                </a:moveTo>
                <a:lnTo>
                  <a:pt x="322746" y="0"/>
                </a:lnTo>
                <a:lnTo>
                  <a:pt x="397990" y="0"/>
                </a:lnTo>
                <a:lnTo>
                  <a:pt x="554196" y="0"/>
                </a:lnTo>
                <a:lnTo>
                  <a:pt x="760508" y="206312"/>
                </a:lnTo>
                <a:lnTo>
                  <a:pt x="554196" y="412624"/>
                </a:lnTo>
                <a:lnTo>
                  <a:pt x="397990" y="412624"/>
                </a:lnTo>
                <a:lnTo>
                  <a:pt x="322746" y="412624"/>
                </a:lnTo>
                <a:lnTo>
                  <a:pt x="68772" y="412624"/>
                </a:lnTo>
                <a:cubicBezTo>
                  <a:pt x="30790" y="412624"/>
                  <a:pt x="0" y="381834"/>
                  <a:pt x="0" y="343852"/>
                </a:cubicBezTo>
                <a:lnTo>
                  <a:pt x="0" y="68772"/>
                </a:lnTo>
                <a:cubicBezTo>
                  <a:pt x="0" y="30790"/>
                  <a:pt x="30790" y="0"/>
                  <a:pt x="68772" y="0"/>
                </a:cubicBezTo>
                <a:close/>
              </a:path>
            </a:pathLst>
          </a:custGeom>
          <a:solidFill>
            <a:srgbClr val="0070BC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五边形 94"/>
          <p:cNvSpPr/>
          <p:nvPr/>
        </p:nvSpPr>
        <p:spPr>
          <a:xfrm>
            <a:off x="0" y="195486"/>
            <a:ext cx="1403648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标题 1"/>
          <p:cNvSpPr txBox="1">
            <a:spLocks/>
          </p:cNvSpPr>
          <p:nvPr/>
        </p:nvSpPr>
        <p:spPr>
          <a:xfrm>
            <a:off x="230832" y="195486"/>
            <a:ext cx="1080443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2000" dirty="0">
                <a:solidFill>
                  <a:srgbClr val="000000"/>
                </a:solidFill>
              </a:rPr>
              <a:t>目</a:t>
            </a:r>
            <a:r>
              <a:rPr lang="zh-CN" altLang="en-US" sz="2000" dirty="0" smtClean="0">
                <a:solidFill>
                  <a:srgbClr val="000000"/>
                </a:solidFill>
              </a:rPr>
              <a:t>录</a:t>
            </a:r>
            <a:endParaRPr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97" name="燕尾形 96"/>
          <p:cNvSpPr/>
          <p:nvPr/>
        </p:nvSpPr>
        <p:spPr>
          <a:xfrm>
            <a:off x="1311275" y="195486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8" name="燕尾形 97"/>
          <p:cNvSpPr/>
          <p:nvPr/>
        </p:nvSpPr>
        <p:spPr>
          <a:xfrm>
            <a:off x="1527299" y="195486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449502" y="3867894"/>
            <a:ext cx="3218842" cy="559866"/>
            <a:chOff x="3203848" y="3311254"/>
            <a:chExt cx="4123615" cy="412624"/>
          </a:xfrm>
          <a:solidFill>
            <a:schemeClr val="accent1"/>
          </a:solidFill>
        </p:grpSpPr>
        <p:sp>
          <p:nvSpPr>
            <p:cNvPr id="23" name="圆角矩形 22"/>
            <p:cNvSpPr/>
            <p:nvPr/>
          </p:nvSpPr>
          <p:spPr>
            <a:xfrm>
              <a:off x="3203848" y="3311254"/>
              <a:ext cx="4123615" cy="412624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4112076" y="3381519"/>
              <a:ext cx="1550868" cy="29488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教学准备</a:t>
              </a:r>
              <a:endPara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圆角矩形 10"/>
          <p:cNvSpPr/>
          <p:nvPr/>
        </p:nvSpPr>
        <p:spPr>
          <a:xfrm>
            <a:off x="3612117" y="3867894"/>
            <a:ext cx="1031891" cy="559866"/>
          </a:xfrm>
          <a:custGeom>
            <a:avLst/>
            <a:gdLst/>
            <a:ahLst/>
            <a:cxnLst/>
            <a:rect l="l" t="t" r="r" b="b"/>
            <a:pathLst>
              <a:path w="760508" h="412624">
                <a:moveTo>
                  <a:pt x="68772" y="0"/>
                </a:moveTo>
                <a:lnTo>
                  <a:pt x="322746" y="0"/>
                </a:lnTo>
                <a:lnTo>
                  <a:pt x="397990" y="0"/>
                </a:lnTo>
                <a:lnTo>
                  <a:pt x="554196" y="0"/>
                </a:lnTo>
                <a:lnTo>
                  <a:pt x="760508" y="206312"/>
                </a:lnTo>
                <a:lnTo>
                  <a:pt x="554196" y="412624"/>
                </a:lnTo>
                <a:lnTo>
                  <a:pt x="397990" y="412624"/>
                </a:lnTo>
                <a:lnTo>
                  <a:pt x="322746" y="412624"/>
                </a:lnTo>
                <a:lnTo>
                  <a:pt x="68772" y="412624"/>
                </a:lnTo>
                <a:cubicBezTo>
                  <a:pt x="30790" y="412624"/>
                  <a:pt x="0" y="381834"/>
                  <a:pt x="0" y="343852"/>
                </a:cubicBezTo>
                <a:lnTo>
                  <a:pt x="0" y="68772"/>
                </a:lnTo>
                <a:cubicBezTo>
                  <a:pt x="0" y="30790"/>
                  <a:pt x="30790" y="0"/>
                  <a:pt x="68772" y="0"/>
                </a:cubicBezTo>
                <a:close/>
              </a:path>
            </a:pathLst>
          </a:custGeom>
          <a:solidFill>
            <a:srgbClr val="0070BC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圆角矩形 10"/>
          <p:cNvSpPr/>
          <p:nvPr/>
        </p:nvSpPr>
        <p:spPr>
          <a:xfrm>
            <a:off x="4260189" y="4587974"/>
            <a:ext cx="1031891" cy="559866"/>
          </a:xfrm>
          <a:custGeom>
            <a:avLst/>
            <a:gdLst/>
            <a:ahLst/>
            <a:cxnLst/>
            <a:rect l="l" t="t" r="r" b="b"/>
            <a:pathLst>
              <a:path w="760508" h="412624">
                <a:moveTo>
                  <a:pt x="68772" y="0"/>
                </a:moveTo>
                <a:lnTo>
                  <a:pt x="322746" y="0"/>
                </a:lnTo>
                <a:lnTo>
                  <a:pt x="397990" y="0"/>
                </a:lnTo>
                <a:lnTo>
                  <a:pt x="554196" y="0"/>
                </a:lnTo>
                <a:lnTo>
                  <a:pt x="760508" y="206312"/>
                </a:lnTo>
                <a:lnTo>
                  <a:pt x="554196" y="412624"/>
                </a:lnTo>
                <a:lnTo>
                  <a:pt x="397990" y="412624"/>
                </a:lnTo>
                <a:lnTo>
                  <a:pt x="322746" y="412624"/>
                </a:lnTo>
                <a:lnTo>
                  <a:pt x="68772" y="412624"/>
                </a:lnTo>
                <a:cubicBezTo>
                  <a:pt x="30790" y="412624"/>
                  <a:pt x="0" y="381834"/>
                  <a:pt x="0" y="343852"/>
                </a:cubicBezTo>
                <a:lnTo>
                  <a:pt x="0" y="68772"/>
                </a:lnTo>
                <a:cubicBezTo>
                  <a:pt x="0" y="30790"/>
                  <a:pt x="30790" y="0"/>
                  <a:pt x="68772" y="0"/>
                </a:cubicBezTo>
                <a:close/>
              </a:path>
            </a:pathLst>
          </a:custGeom>
          <a:solidFill>
            <a:srgbClr val="0070BC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097574" y="4583634"/>
            <a:ext cx="3218842" cy="559866"/>
            <a:chOff x="3203848" y="3311254"/>
            <a:chExt cx="4123615" cy="412624"/>
          </a:xfrm>
          <a:solidFill>
            <a:schemeClr val="accent1"/>
          </a:solidFill>
        </p:grpSpPr>
        <p:sp>
          <p:nvSpPr>
            <p:cNvPr id="28" name="圆角矩形 27"/>
            <p:cNvSpPr/>
            <p:nvPr/>
          </p:nvSpPr>
          <p:spPr>
            <a:xfrm>
              <a:off x="3203848" y="3311254"/>
              <a:ext cx="4123615" cy="412624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112076" y="3381519"/>
              <a:ext cx="1550868" cy="29488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教学流程</a:t>
              </a:r>
              <a:endPara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1560520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6" grpId="0" animBg="1"/>
      <p:bldP spid="87" grpId="0" animBg="1"/>
      <p:bldP spid="95" grpId="0" animBg="1"/>
      <p:bldP spid="96" grpId="0"/>
      <p:bldP spid="97" grpId="0" animBg="1"/>
      <p:bldP spid="98" grpId="0" animBg="1"/>
      <p:bldP spid="25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 bwMode="auto">
          <a:xfrm>
            <a:off x="1043608" y="555526"/>
            <a:ext cx="7200799" cy="4032448"/>
          </a:xfrm>
          <a:prstGeom prst="rect">
            <a:avLst/>
          </a:prstGeom>
          <a:solidFill>
            <a:schemeClr val="bg1">
              <a:alpha val="58000"/>
            </a:schemeClr>
          </a:solidFill>
          <a:ln w="158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9632" y="1042192"/>
            <a:ext cx="6644138" cy="3329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zh-CN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学生在一年级下册初步学习了从不同位置观察一个简单物体。本节课是在这个基础上，拓展到观察一个物体最多可以看到三个面、从相对位置观察物体看到的形状是相反的，从而积累观察物体的直观经验，培养学生的空间想像能力、初步发展学生的空间观念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。</a:t>
            </a:r>
            <a:endParaRPr lang="zh-CN" altLang="zh-CN" sz="24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1547664" y="267494"/>
            <a:ext cx="2088232" cy="709352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475654" y="267494"/>
            <a:ext cx="215956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kern="0" spc="-150" dirty="0" smtClean="0">
                <a:ln w="1905">
                  <a:noFill/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教材分析</a:t>
            </a:r>
            <a:endParaRPr lang="zh-CN" altLang="en-US" sz="4000" b="1" kern="0" spc="-150" dirty="0">
              <a:ln w="1905">
                <a:noFill/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31385919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8" grpId="0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 bwMode="auto">
          <a:xfrm>
            <a:off x="1043608" y="555526"/>
            <a:ext cx="7200799" cy="4176463"/>
          </a:xfrm>
          <a:prstGeom prst="rect">
            <a:avLst/>
          </a:prstGeom>
          <a:solidFill>
            <a:schemeClr val="bg1">
              <a:alpha val="58000"/>
            </a:schemeClr>
          </a:solidFill>
          <a:ln w="158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9632" y="1236150"/>
            <a:ext cx="6644138" cy="277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zh-CN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本课是在学生学习掌握了位置及左右等关系的基础上进行学习的，学生已经掌握从两个不同的方向观察物体，并知道站在不同角度观察物体，所看到的形状是不同的，这为今后学习有关几何图形的知识打下坚实的基础。</a:t>
            </a:r>
          </a:p>
        </p:txBody>
      </p:sp>
      <p:sp>
        <p:nvSpPr>
          <p:cNvPr id="18" name="矩形 17"/>
          <p:cNvSpPr/>
          <p:nvPr/>
        </p:nvSpPr>
        <p:spPr bwMode="auto">
          <a:xfrm>
            <a:off x="1547664" y="195486"/>
            <a:ext cx="2088232" cy="709352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475656" y="195486"/>
            <a:ext cx="215956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kern="0" spc="-150" dirty="0" smtClean="0">
                <a:ln w="1905">
                  <a:noFill/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学情分析</a:t>
            </a:r>
            <a:endParaRPr lang="zh-CN" altLang="en-US" sz="4000" b="1" kern="0" spc="-150" dirty="0">
              <a:ln w="1905">
                <a:noFill/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31385919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8" grpId="0" animBg="1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矩形 47"/>
          <p:cNvSpPr>
            <a:spLocks noChangeArrowheads="1"/>
          </p:cNvSpPr>
          <p:nvPr/>
        </p:nvSpPr>
        <p:spPr bwMode="auto">
          <a:xfrm>
            <a:off x="2051720" y="1203598"/>
            <a:ext cx="6408712" cy="40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能根据照片或直观图辨认从不同角度观察到的简单物体。</a:t>
            </a:r>
            <a:endParaRPr lang="zh-CN" altLang="zh-CN" sz="20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129" name="组合 128"/>
          <p:cNvGrpSpPr/>
          <p:nvPr/>
        </p:nvGrpSpPr>
        <p:grpSpPr>
          <a:xfrm>
            <a:off x="1547665" y="1203598"/>
            <a:ext cx="441146" cy="409056"/>
            <a:chOff x="1671523" y="2235200"/>
            <a:chExt cx="575244" cy="533400"/>
          </a:xfrm>
        </p:grpSpPr>
        <p:sp>
          <p:nvSpPr>
            <p:cNvPr id="130" name="椭圆 129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rgbClr val="0272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71523" y="2269109"/>
              <a:ext cx="575244" cy="4816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3" name="矩形 47"/>
          <p:cNvSpPr>
            <a:spLocks noChangeArrowheads="1"/>
          </p:cNvSpPr>
          <p:nvPr/>
        </p:nvSpPr>
        <p:spPr bwMode="auto">
          <a:xfrm>
            <a:off x="2051720" y="1779662"/>
            <a:ext cx="6408712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zh-CN" sz="20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在实物观察、空间想象和推理等活动中，体验从不同的位置（角度）观察物体，每次最多能看到三个面，积累观察物体的活动经验</a:t>
            </a:r>
            <a:r>
              <a:rPr lang="zh-CN" altLang="en-US" sz="20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。</a:t>
            </a:r>
            <a:endParaRPr lang="zh-CN" altLang="zh-CN" sz="20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134" name="组合 133"/>
          <p:cNvGrpSpPr/>
          <p:nvPr/>
        </p:nvGrpSpPr>
        <p:grpSpPr>
          <a:xfrm>
            <a:off x="1538565" y="2162693"/>
            <a:ext cx="441147" cy="409057"/>
            <a:chOff x="1655478" y="2235200"/>
            <a:chExt cx="575245" cy="533400"/>
          </a:xfrm>
        </p:grpSpPr>
        <p:sp>
          <p:nvSpPr>
            <p:cNvPr id="135" name="椭圆 134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rgbClr val="0272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1655478" y="2269109"/>
              <a:ext cx="575245" cy="4816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8" name="矩形 47"/>
          <p:cNvSpPr>
            <a:spLocks noChangeArrowheads="1"/>
          </p:cNvSpPr>
          <p:nvPr/>
        </p:nvSpPr>
        <p:spPr bwMode="auto">
          <a:xfrm>
            <a:off x="2051720" y="3088008"/>
            <a:ext cx="6552728" cy="707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在想象、推理、观察、验证的活动中，初步发展合情推理和空间想象的能力，形成初步的空间观念。</a:t>
            </a:r>
            <a:endParaRPr lang="zh-CN" altLang="zh-CN" sz="20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139" name="组合 138"/>
          <p:cNvGrpSpPr/>
          <p:nvPr/>
        </p:nvGrpSpPr>
        <p:grpSpPr>
          <a:xfrm>
            <a:off x="1538565" y="3242813"/>
            <a:ext cx="441147" cy="409057"/>
            <a:chOff x="1655478" y="2235200"/>
            <a:chExt cx="575245" cy="533400"/>
          </a:xfrm>
        </p:grpSpPr>
        <p:sp>
          <p:nvSpPr>
            <p:cNvPr id="140" name="椭圆 139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rgbClr val="0272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1655478" y="2269109"/>
              <a:ext cx="575245" cy="4816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5" name="TextBox 144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  <p:sp>
        <p:nvSpPr>
          <p:cNvPr id="58" name="矩形 57"/>
          <p:cNvSpPr/>
          <p:nvPr/>
        </p:nvSpPr>
        <p:spPr bwMode="auto">
          <a:xfrm>
            <a:off x="1043608" y="555526"/>
            <a:ext cx="7704856" cy="4176463"/>
          </a:xfrm>
          <a:prstGeom prst="rect">
            <a:avLst/>
          </a:prstGeom>
          <a:noFill/>
          <a:ln w="158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itchFamily="34" charset="0"/>
            </a:endParaRPr>
          </a:p>
        </p:txBody>
      </p:sp>
      <p:sp>
        <p:nvSpPr>
          <p:cNvPr id="60" name="矩形 59"/>
          <p:cNvSpPr/>
          <p:nvPr/>
        </p:nvSpPr>
        <p:spPr bwMode="auto">
          <a:xfrm>
            <a:off x="1403648" y="267494"/>
            <a:ext cx="2088232" cy="709352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59" name="TextBox 58"/>
          <p:cNvSpPr txBox="1"/>
          <p:nvPr/>
        </p:nvSpPr>
        <p:spPr bwMode="auto">
          <a:xfrm>
            <a:off x="1404322" y="279688"/>
            <a:ext cx="215956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kern="0" spc="-150" dirty="0" smtClean="0">
                <a:ln w="1905">
                  <a:noFill/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教学目标</a:t>
            </a:r>
            <a:endParaRPr lang="zh-CN" altLang="en-US" sz="4000" b="1" kern="0" spc="-150" dirty="0">
              <a:ln w="1905">
                <a:noFill/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547664" y="4106909"/>
            <a:ext cx="441147" cy="409057"/>
            <a:chOff x="1655476" y="2235200"/>
            <a:chExt cx="575245" cy="533400"/>
          </a:xfrm>
        </p:grpSpPr>
        <p:sp>
          <p:nvSpPr>
            <p:cNvPr id="19" name="椭圆 18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rgbClr val="0272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655476" y="2269109"/>
              <a:ext cx="575245" cy="4816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2051720" y="3939902"/>
            <a:ext cx="6408712" cy="707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在与他人合作交流中，能简单描述自己的思考过程和观察结果，体验观察的乐趣。</a:t>
            </a:r>
            <a:endParaRPr lang="zh-CN" altLang="zh-CN" sz="20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650189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33" grpId="0"/>
      <p:bldP spid="138" grpId="0"/>
      <p:bldP spid="145" grpId="0"/>
      <p:bldP spid="58" grpId="0" animBg="1"/>
      <p:bldP spid="60" grpId="0" animBg="1"/>
      <p:bldP spid="59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 bwMode="auto">
          <a:xfrm>
            <a:off x="683568" y="915566"/>
            <a:ext cx="3456384" cy="3024335"/>
          </a:xfrm>
          <a:prstGeom prst="rect">
            <a:avLst/>
          </a:prstGeom>
          <a:solidFill>
            <a:schemeClr val="bg1">
              <a:alpha val="58000"/>
            </a:schemeClr>
          </a:solidFill>
          <a:ln w="158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1650288"/>
            <a:ext cx="3240360" cy="1497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   </a:t>
            </a:r>
            <a:r>
              <a:rPr lang="en-US" altLang="zh-CN" sz="20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zh-CN" sz="20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能根据照片或直观图辨认从不同角度观察到的简单物体。</a:t>
            </a:r>
            <a:endParaRPr lang="zh-CN" altLang="en-US" sz="20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  <a:sym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1187624" y="483518"/>
            <a:ext cx="2088232" cy="709352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115615" y="483518"/>
            <a:ext cx="215956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kern="0" spc="-150" dirty="0" smtClean="0">
                <a:ln w="1905">
                  <a:noFill/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教学重点</a:t>
            </a:r>
            <a:endParaRPr lang="zh-CN" altLang="en-US" sz="4000" b="1" kern="0" spc="-150" dirty="0">
              <a:ln w="1905">
                <a:noFill/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  <p:sp>
        <p:nvSpPr>
          <p:cNvPr id="11" name="矩形 10"/>
          <p:cNvSpPr/>
          <p:nvPr/>
        </p:nvSpPr>
        <p:spPr bwMode="auto">
          <a:xfrm>
            <a:off x="5292080" y="555526"/>
            <a:ext cx="2088232" cy="709352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4932040" y="915566"/>
            <a:ext cx="3456384" cy="3024336"/>
          </a:xfrm>
          <a:prstGeom prst="rect">
            <a:avLst/>
          </a:prstGeom>
          <a:noFill/>
          <a:ln w="158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5220071" y="555526"/>
            <a:ext cx="215956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kern="0" spc="-150" dirty="0" smtClean="0">
                <a:ln w="1905">
                  <a:noFill/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教学难点</a:t>
            </a:r>
            <a:endParaRPr lang="zh-CN" altLang="en-US" sz="4000" b="1" kern="0" spc="-150" dirty="0">
              <a:ln w="1905">
                <a:noFill/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04048" y="1347614"/>
            <a:ext cx="33843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0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zh-CN" sz="20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在实物观察、空间想象和推理等活动中，体验从不同的位置（角度）观察物体，每次最多能看到三个面，积累观察物体的活动经验</a:t>
            </a:r>
            <a:r>
              <a:rPr lang="zh-CN" altLang="en-US" sz="20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。</a:t>
            </a:r>
            <a:endParaRPr lang="zh-CN" altLang="zh-CN" sz="20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00592" y="5143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31385919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8" grpId="0" animBg="1"/>
      <p:bldP spid="19" grpId="0"/>
      <p:bldP spid="6" grpId="0"/>
      <p:bldP spid="11" grpId="0" animBg="1"/>
      <p:bldP spid="12" grpId="0" animBg="1"/>
      <p:bldP spid="7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十角星 1"/>
          <p:cNvSpPr/>
          <p:nvPr/>
        </p:nvSpPr>
        <p:spPr>
          <a:xfrm>
            <a:off x="1630364" y="642924"/>
            <a:ext cx="935037" cy="703660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4000" dirty="0">
                <a:solidFill>
                  <a:srgbClr val="000000"/>
                </a:solidFill>
              </a:rPr>
              <a:t>1</a:t>
            </a:r>
            <a:endParaRPr lang="zh-CN" altLang="en-US" sz="4000" dirty="0">
              <a:solidFill>
                <a:srgbClr val="000000"/>
              </a:solidFill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686381" y="500048"/>
            <a:ext cx="1957189" cy="1064419"/>
          </a:xfrm>
          <a:prstGeom prst="roundRect">
            <a:avLst/>
          </a:prstGeom>
          <a:solidFill>
            <a:srgbClr val="33CCFF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480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 课前</a:t>
            </a:r>
          </a:p>
        </p:txBody>
      </p:sp>
      <p:sp>
        <p:nvSpPr>
          <p:cNvPr id="15" name="十角星 14"/>
          <p:cNvSpPr/>
          <p:nvPr/>
        </p:nvSpPr>
        <p:spPr>
          <a:xfrm>
            <a:off x="1630364" y="2285998"/>
            <a:ext cx="935037" cy="704850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4000" dirty="0">
                <a:solidFill>
                  <a:srgbClr val="000000"/>
                </a:solidFill>
              </a:rPr>
              <a:t>2</a:t>
            </a:r>
            <a:endParaRPr lang="zh-CN" altLang="en-US" sz="4000" dirty="0">
              <a:solidFill>
                <a:srgbClr val="000000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3686381" y="2143122"/>
            <a:ext cx="2028627" cy="1200150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CN" altLang="en-US" sz="2400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17" name="十角星 16"/>
          <p:cNvSpPr/>
          <p:nvPr/>
        </p:nvSpPr>
        <p:spPr>
          <a:xfrm>
            <a:off x="1630364" y="3974325"/>
            <a:ext cx="935037" cy="703660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4000" dirty="0">
                <a:solidFill>
                  <a:srgbClr val="000000"/>
                </a:solidFill>
              </a:rPr>
              <a:t>3</a:t>
            </a:r>
            <a:endParaRPr lang="zh-CN" altLang="en-US" sz="4000" dirty="0">
              <a:solidFill>
                <a:srgbClr val="000000"/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3643306" y="3798633"/>
            <a:ext cx="2101205" cy="1095375"/>
          </a:xfrm>
          <a:prstGeom prst="roundRect">
            <a:avLst/>
          </a:prstGeom>
          <a:solidFill>
            <a:srgbClr val="FF99FF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480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 </a:t>
            </a:r>
            <a:r>
              <a:rPr lang="zh-CN" altLang="en-US" sz="4800" dirty="0" smtClean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课</a:t>
            </a:r>
            <a:r>
              <a:rPr lang="zh-CN" altLang="en-US" sz="480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后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3714744" y="2214560"/>
            <a:ext cx="1939114" cy="1066800"/>
          </a:xfrm>
          <a:prstGeom prst="roundRect">
            <a:avLst/>
          </a:prstGeom>
          <a:noFill/>
          <a:ln>
            <a:noFill/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440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 </a:t>
            </a:r>
            <a:r>
              <a:rPr lang="zh-CN" altLang="en-US" sz="480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课中</a:t>
            </a:r>
          </a:p>
        </p:txBody>
      </p:sp>
      <p:pic>
        <p:nvPicPr>
          <p:cNvPr id="14359" name="图片 7" descr="A000220150318Q85PPIC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2571750"/>
            <a:ext cx="2597150" cy="237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20" grpId="0" animBg="1"/>
      <p:bldP spid="20" grpId="1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对角圆角矩形 9"/>
          <p:cNvSpPr/>
          <p:nvPr/>
        </p:nvSpPr>
        <p:spPr>
          <a:xfrm>
            <a:off x="0" y="0"/>
            <a:ext cx="1800225" cy="516731"/>
          </a:xfrm>
          <a:prstGeom prst="round2DiagRect">
            <a:avLst/>
          </a:prstGeom>
          <a:solidFill>
            <a:srgbClr val="0070C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课前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616" y="4155926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同样一头大象，为什么四个人的说法不一样呢？</a:t>
            </a:r>
            <a:endParaRPr lang="zh-CN" altLang="en-US" sz="24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026" name="Picture 2" descr="https://timgsa.baidu.com/timg?image&amp;quality=80&amp;size=b9999_10000&amp;sec=1550406678512&amp;di=1267127471a29786f79d85ea8366313f&amp;imgtype=0&amp;src=http%3A%2F%2Fimg.mp.itc.cn%2Fupload%2F20170406%2Fda38973e06bf48c1ae05a8faca68419b_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699542"/>
            <a:ext cx="5976664" cy="331584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539750" y="1297798"/>
            <a:ext cx="8321675" cy="3774282"/>
            <a:chOff x="539552" y="1279891"/>
            <a:chExt cx="8321081" cy="5029429"/>
          </a:xfrm>
        </p:grpSpPr>
        <p:sp>
          <p:nvSpPr>
            <p:cNvPr id="2" name="圆角矩形 1"/>
            <p:cNvSpPr/>
            <p:nvPr/>
          </p:nvSpPr>
          <p:spPr>
            <a:xfrm>
              <a:off x="684005" y="2223901"/>
              <a:ext cx="2015981" cy="780593"/>
            </a:xfrm>
            <a:prstGeom prst="roundRect">
              <a:avLst/>
            </a:prstGeom>
            <a:solidFill>
              <a:srgbClr val="00B0F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</a:lstStyle>
            <a:p>
              <a:pPr algn="ctr" eaLnBrk="0" hangingPunct="0">
                <a:defRPr/>
              </a:pPr>
              <a:r>
                <a:rPr lang="zh-CN" altLang="en-US" sz="20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创设情境</a:t>
              </a:r>
              <a:endParaRPr lang="en-US" altLang="zh-CN" sz="2000" noProof="1">
                <a:solidFill>
                  <a:srgbClr val="000000"/>
                </a:solidFill>
                <a:latin typeface="方正少儿简体" pitchFamily="65" charset="-122"/>
                <a:ea typeface="方正少儿简体" pitchFamily="65" charset="-122"/>
              </a:endParaRPr>
            </a:p>
            <a:p>
              <a:pPr algn="ctr" eaLnBrk="0" hangingPunct="0">
                <a:defRPr/>
              </a:pPr>
              <a:r>
                <a:rPr lang="zh-CN" altLang="en-US" sz="20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引入新知</a:t>
              </a:r>
              <a:endParaRPr lang="en-US" altLang="zh-CN" sz="2000" noProof="1">
                <a:solidFill>
                  <a:srgbClr val="000000"/>
                </a:solidFill>
                <a:latin typeface="方正少儿简体" pitchFamily="65" charset="-122"/>
                <a:ea typeface="方正少儿简体" pitchFamily="65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3347640" y="2195342"/>
              <a:ext cx="2704907" cy="836123"/>
            </a:xfrm>
            <a:prstGeom prst="roundRect">
              <a:avLst/>
            </a:prstGeom>
            <a:solidFill>
              <a:srgbClr val="00B0F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</a:lstStyle>
            <a:p>
              <a:pPr algn="ctr" eaLnBrk="0" hangingPunct="0">
                <a:defRPr/>
              </a:pPr>
              <a:r>
                <a:rPr lang="zh-CN" altLang="en-US" sz="2000" noProof="1" smtClean="0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微课演示</a:t>
              </a:r>
              <a:endParaRPr lang="zh-CN" altLang="en-US" sz="2000" noProof="1">
                <a:solidFill>
                  <a:srgbClr val="000000"/>
                </a:solidFill>
                <a:latin typeface="方正少儿简体" pitchFamily="65" charset="-122"/>
                <a:ea typeface="方正少儿简体" pitchFamily="65" charset="-122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6731948" y="2223901"/>
              <a:ext cx="1912800" cy="780593"/>
            </a:xfrm>
            <a:prstGeom prst="roundRect">
              <a:avLst/>
            </a:prstGeom>
            <a:solidFill>
              <a:srgbClr val="00B0F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</a:lstStyle>
            <a:p>
              <a:pPr algn="ctr" eaLnBrk="0" hangingPunct="0">
                <a:defRPr/>
              </a:pPr>
              <a:endParaRPr lang="en-US" altLang="zh-CN" sz="2400" noProof="1" smtClean="0">
                <a:solidFill>
                  <a:srgbClr val="000000"/>
                </a:solidFill>
                <a:latin typeface="方正少儿简体" pitchFamily="65" charset="-122"/>
                <a:ea typeface="方正少儿简体" pitchFamily="65" charset="-122"/>
              </a:endParaRPr>
            </a:p>
            <a:p>
              <a:pPr algn="ctr" eaLnBrk="0" hangingPunct="0">
                <a:defRPr/>
              </a:pPr>
              <a:r>
                <a:rPr lang="zh-CN" altLang="en-US" sz="2000" noProof="1" smtClean="0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情景交融</a:t>
              </a:r>
              <a:endParaRPr lang="en-US" altLang="zh-CN" sz="2000" noProof="1" smtClean="0">
                <a:solidFill>
                  <a:srgbClr val="000000"/>
                </a:solidFill>
                <a:latin typeface="方正少儿简体" pitchFamily="65" charset="-122"/>
                <a:ea typeface="方正少儿简体" pitchFamily="65" charset="-122"/>
              </a:endParaRPr>
            </a:p>
            <a:p>
              <a:pPr algn="ctr" eaLnBrk="0" hangingPunct="0">
                <a:defRPr/>
              </a:pPr>
              <a:r>
                <a:rPr lang="zh-CN" altLang="en-US" sz="2000" noProof="1" smtClean="0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激情导入</a:t>
              </a:r>
              <a:endParaRPr lang="en-US" altLang="zh-CN" sz="2000" noProof="1">
                <a:solidFill>
                  <a:srgbClr val="000000"/>
                </a:solidFill>
                <a:latin typeface="方正少儿简体" pitchFamily="65" charset="-122"/>
                <a:ea typeface="方正少儿简体" pitchFamily="65" charset="-122"/>
              </a:endParaRPr>
            </a:p>
            <a:p>
              <a:pPr algn="ctr" eaLnBrk="0" hangingPunct="0">
                <a:defRPr/>
              </a:pPr>
              <a:endParaRPr lang="zh-CN" altLang="en-US" sz="2400" noProof="1">
                <a:solidFill>
                  <a:srgbClr val="000000"/>
                </a:solidFill>
                <a:latin typeface="方正少儿简体" pitchFamily="65" charset="-122"/>
                <a:ea typeface="方正少儿简体" pitchFamily="65" charset="-122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684005" y="3317048"/>
              <a:ext cx="2015981" cy="779006"/>
            </a:xfrm>
            <a:prstGeom prst="roundRect">
              <a:avLst/>
            </a:prstGeom>
            <a:solidFill>
              <a:srgbClr val="FFFF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</a:lstStyle>
            <a:p>
              <a:pPr algn="ctr" eaLnBrk="0" hangingPunct="0">
                <a:defRPr/>
              </a:pPr>
              <a:r>
                <a:rPr lang="zh-CN" altLang="en-US" sz="20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探索交流</a:t>
              </a:r>
            </a:p>
            <a:p>
              <a:pPr algn="ctr" eaLnBrk="0" hangingPunct="0">
                <a:defRPr/>
              </a:pPr>
              <a:r>
                <a:rPr lang="zh-CN" altLang="en-US" sz="20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体验新知</a:t>
              </a: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3347640" y="3288490"/>
              <a:ext cx="2704907" cy="837709"/>
            </a:xfrm>
            <a:prstGeom prst="roundRect">
              <a:avLst/>
            </a:prstGeom>
            <a:solidFill>
              <a:srgbClr val="FFFF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</a:lstStyle>
            <a:p>
              <a:pPr algn="ctr" eaLnBrk="0" hangingPunct="0">
                <a:defRPr/>
              </a:pPr>
              <a:r>
                <a:rPr lang="zh-CN" altLang="en-US" sz="14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电子书</a:t>
              </a:r>
              <a:r>
                <a:rPr lang="zh-CN" altLang="en-US" sz="1400" noProof="1" smtClean="0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包</a:t>
              </a:r>
              <a:r>
                <a:rPr lang="en-US" altLang="zh-CN" sz="1400" noProof="1" smtClean="0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flash</a:t>
              </a:r>
              <a:endParaRPr lang="en-US" altLang="zh-CN" sz="1400" noProof="1">
                <a:solidFill>
                  <a:srgbClr val="000000"/>
                </a:solidFill>
                <a:latin typeface="方正少儿简体" pitchFamily="65" charset="-122"/>
                <a:ea typeface="方正少儿简体" pitchFamily="65" charset="-122"/>
              </a:endParaRPr>
            </a:p>
            <a:p>
              <a:pPr algn="ctr" eaLnBrk="0" hangingPunct="0">
                <a:defRPr/>
              </a:pPr>
              <a:r>
                <a:rPr lang="zh-CN" altLang="en-US" sz="14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截图上传</a:t>
              </a:r>
              <a:r>
                <a:rPr lang="zh-CN" altLang="en-US" sz="1400" noProof="1" smtClean="0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、图</a:t>
              </a:r>
              <a:r>
                <a:rPr lang="zh-CN" altLang="en-US" sz="14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片对比</a:t>
              </a:r>
              <a:endParaRPr lang="en-US" altLang="zh-CN" sz="1400" noProof="1">
                <a:solidFill>
                  <a:srgbClr val="000000"/>
                </a:solidFill>
                <a:latin typeface="方正少儿简体" pitchFamily="65" charset="-122"/>
                <a:ea typeface="方正少儿简体" pitchFamily="65" charset="-122"/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6731948" y="3317048"/>
              <a:ext cx="1912800" cy="779006"/>
            </a:xfrm>
            <a:prstGeom prst="roundRect">
              <a:avLst/>
            </a:prstGeom>
            <a:solidFill>
              <a:srgbClr val="FFFF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</a:lstStyle>
            <a:p>
              <a:pPr algn="ctr" eaLnBrk="0" hangingPunct="0">
                <a:defRPr/>
              </a:pPr>
              <a:r>
                <a:rPr lang="zh-CN" altLang="en-US" sz="20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合作互动</a:t>
              </a:r>
              <a:endParaRPr lang="en-US" altLang="zh-CN" sz="2000" noProof="1">
                <a:solidFill>
                  <a:srgbClr val="000000"/>
                </a:solidFill>
                <a:latin typeface="方正少儿简体" pitchFamily="65" charset="-122"/>
                <a:ea typeface="方正少儿简体" pitchFamily="65" charset="-122"/>
              </a:endParaRPr>
            </a:p>
            <a:p>
              <a:pPr algn="ctr" eaLnBrk="0" hangingPunct="0">
                <a:defRPr/>
              </a:pPr>
              <a:r>
                <a:rPr lang="zh-CN" altLang="en-US" sz="20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解疑破难</a:t>
              </a:r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3347640" y="4380050"/>
              <a:ext cx="2704907" cy="837709"/>
            </a:xfrm>
            <a:prstGeom prst="roundRect">
              <a:avLst/>
            </a:prstGeom>
            <a:solidFill>
              <a:srgbClr val="FFFF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</a:lstStyle>
            <a:p>
              <a:pPr algn="ctr" eaLnBrk="0" hangingPunct="0">
                <a:defRPr/>
              </a:pPr>
              <a:r>
                <a:rPr lang="zh-CN" altLang="en-US" sz="20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电子试卷</a:t>
              </a:r>
            </a:p>
            <a:p>
              <a:pPr algn="ctr" eaLnBrk="0" hangingPunct="0">
                <a:defRPr/>
              </a:pPr>
              <a:r>
                <a:rPr lang="zh-CN" altLang="en-US" sz="20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成绩分析</a:t>
              </a:r>
              <a:endParaRPr lang="en-US" altLang="zh-CN" sz="2000" noProof="1">
                <a:solidFill>
                  <a:srgbClr val="000000"/>
                </a:solidFill>
                <a:latin typeface="方正少儿简体" pitchFamily="65" charset="-122"/>
                <a:ea typeface="方正少儿简体" pitchFamily="65" charset="-122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6731948" y="4411782"/>
              <a:ext cx="1912800" cy="775832"/>
            </a:xfrm>
            <a:prstGeom prst="roundRect">
              <a:avLst/>
            </a:prstGeom>
            <a:solidFill>
              <a:srgbClr val="FFFF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</a:lstStyle>
            <a:p>
              <a:pPr algn="ctr" eaLnBrk="0" hangingPunct="0">
                <a:defRPr/>
              </a:pPr>
              <a:r>
                <a:rPr lang="zh-CN" altLang="en-US" sz="20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实践应用</a:t>
              </a:r>
              <a:endParaRPr lang="en-US" altLang="zh-CN" sz="2000" noProof="1">
                <a:solidFill>
                  <a:srgbClr val="000000"/>
                </a:solidFill>
                <a:latin typeface="方正少儿简体" pitchFamily="65" charset="-122"/>
                <a:ea typeface="方正少儿简体" pitchFamily="65" charset="-122"/>
              </a:endParaRPr>
            </a:p>
            <a:p>
              <a:pPr algn="ctr" eaLnBrk="0" hangingPunct="0">
                <a:defRPr/>
              </a:pPr>
              <a:r>
                <a:rPr lang="zh-CN" altLang="en-US" sz="20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巩固提升</a:t>
              </a: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6731948" y="5503342"/>
              <a:ext cx="1912800" cy="775832"/>
            </a:xfrm>
            <a:prstGeom prst="roundRect">
              <a:avLst/>
            </a:prstGeom>
            <a:solidFill>
              <a:srgbClr val="FFFF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</a:lstStyle>
            <a:p>
              <a:pPr algn="ctr" eaLnBrk="0" hangingPunct="0">
                <a:defRPr/>
              </a:pPr>
              <a:r>
                <a:rPr lang="zh-CN" altLang="en-US" sz="20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知识整理</a:t>
              </a:r>
              <a:endParaRPr lang="en-US" altLang="zh-CN" sz="2000" noProof="1">
                <a:solidFill>
                  <a:srgbClr val="000000"/>
                </a:solidFill>
                <a:latin typeface="方正少儿简体" pitchFamily="65" charset="-122"/>
                <a:ea typeface="方正少儿简体" pitchFamily="65" charset="-122"/>
              </a:endParaRPr>
            </a:p>
            <a:p>
              <a:pPr algn="ctr" eaLnBrk="0" hangingPunct="0">
                <a:defRPr/>
              </a:pPr>
              <a:r>
                <a:rPr lang="zh-CN" altLang="en-US" sz="20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答疑解惑</a:t>
              </a: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3347640" y="5473197"/>
              <a:ext cx="2704907" cy="836123"/>
            </a:xfrm>
            <a:prstGeom prst="roundRect">
              <a:avLst/>
            </a:prstGeom>
            <a:solidFill>
              <a:srgbClr val="FFFF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</a:lstStyle>
            <a:p>
              <a:pPr algn="ctr" eaLnBrk="0" hangingPunct="0">
                <a:defRPr/>
              </a:pPr>
              <a:r>
                <a:rPr lang="zh-CN" altLang="en-US" sz="20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图片对比</a:t>
              </a: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684005" y="4411782"/>
              <a:ext cx="2015981" cy="775832"/>
            </a:xfrm>
            <a:prstGeom prst="roundRect">
              <a:avLst/>
            </a:prstGeom>
            <a:solidFill>
              <a:srgbClr val="FFFF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</a:lstStyle>
            <a:p>
              <a:pPr algn="ctr" eaLnBrk="0" hangingPunct="0">
                <a:defRPr/>
              </a:pPr>
              <a:r>
                <a:rPr lang="zh-CN" altLang="en-US" sz="20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学以致用</a:t>
              </a:r>
              <a:endParaRPr lang="en-US" altLang="zh-CN" sz="2000" noProof="1">
                <a:solidFill>
                  <a:srgbClr val="000000"/>
                </a:solidFill>
                <a:latin typeface="方正少儿简体" pitchFamily="65" charset="-122"/>
                <a:ea typeface="方正少儿简体" pitchFamily="65" charset="-122"/>
              </a:endParaRPr>
            </a:p>
            <a:p>
              <a:pPr algn="ctr" eaLnBrk="0" hangingPunct="0">
                <a:defRPr/>
              </a:pPr>
              <a:r>
                <a:rPr lang="zh-CN" altLang="en-US" sz="20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巩固新知</a:t>
              </a:r>
              <a:endParaRPr lang="en-US" altLang="zh-CN" sz="2000" noProof="1">
                <a:solidFill>
                  <a:srgbClr val="000000"/>
                </a:solidFill>
                <a:latin typeface="方正少儿简体" pitchFamily="65" charset="-122"/>
                <a:ea typeface="方正少儿简体" pitchFamily="65" charset="-122"/>
              </a:endParaRPr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684005" y="5503342"/>
              <a:ext cx="2015981" cy="775832"/>
            </a:xfrm>
            <a:prstGeom prst="roundRect">
              <a:avLst/>
            </a:prstGeom>
            <a:solidFill>
              <a:srgbClr val="FFFF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</a:lstStyle>
            <a:p>
              <a:pPr algn="ctr" eaLnBrk="0" hangingPunct="0">
                <a:defRPr/>
              </a:pPr>
              <a:r>
                <a:rPr lang="zh-CN" altLang="en-US" sz="20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全课小结</a:t>
              </a:r>
              <a:endParaRPr lang="en-US" altLang="zh-CN" sz="2000" noProof="1">
                <a:solidFill>
                  <a:srgbClr val="000000"/>
                </a:solidFill>
                <a:latin typeface="方正少儿简体" pitchFamily="65" charset="-122"/>
                <a:ea typeface="方正少儿简体" pitchFamily="65" charset="-122"/>
              </a:endParaRPr>
            </a:p>
            <a:p>
              <a:pPr algn="ctr" eaLnBrk="0" hangingPunct="0">
                <a:defRPr/>
              </a:pPr>
              <a:r>
                <a:rPr lang="zh-CN" altLang="en-US" sz="2000" noProof="1">
                  <a:solidFill>
                    <a:srgbClr val="000000"/>
                  </a:solidFill>
                  <a:latin typeface="方正少儿简体" pitchFamily="65" charset="-122"/>
                  <a:ea typeface="方正少儿简体" pitchFamily="65" charset="-122"/>
                </a:rPr>
                <a:t>回顾新知</a:t>
              </a:r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539552" y="1279891"/>
              <a:ext cx="2344571" cy="77900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4000" dirty="0">
                  <a:solidFill>
                    <a:srgbClr val="000000"/>
                  </a:solidFill>
                  <a:latin typeface="华文新魏" pitchFamily="2" charset="-122"/>
                  <a:ea typeface="华文新魏" pitchFamily="2" charset="-122"/>
                </a:rPr>
                <a:t>教学流程</a:t>
              </a:r>
            </a:p>
          </p:txBody>
        </p:sp>
        <p:sp>
          <p:nvSpPr>
            <p:cNvPr id="47" name="圆角矩形 46"/>
            <p:cNvSpPr/>
            <p:nvPr/>
          </p:nvSpPr>
          <p:spPr>
            <a:xfrm>
              <a:off x="3563524" y="1279891"/>
              <a:ext cx="2344570" cy="77900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4000" dirty="0">
                  <a:solidFill>
                    <a:srgbClr val="000000"/>
                  </a:solidFill>
                  <a:latin typeface="华文新魏" pitchFamily="2" charset="-122"/>
                  <a:ea typeface="华文新魏" pitchFamily="2" charset="-122"/>
                </a:rPr>
                <a:t>应用技术</a:t>
              </a:r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6516063" y="1279891"/>
              <a:ext cx="2344570" cy="77900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4000" dirty="0">
                  <a:solidFill>
                    <a:srgbClr val="000000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  <p:cxnSp>
          <p:nvCxnSpPr>
            <p:cNvPr id="4" name="直接连接符 3"/>
            <p:cNvCxnSpPr>
              <a:stCxn id="0" idx="3"/>
              <a:endCxn id="0" idx="1"/>
            </p:cNvCxnSpPr>
            <p:nvPr/>
          </p:nvCxnSpPr>
          <p:spPr>
            <a:xfrm flipV="1">
              <a:off x="2699986" y="3704171"/>
              <a:ext cx="647654" cy="3173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>
              <a:stCxn id="0" idx="3"/>
              <a:endCxn id="0" idx="1"/>
            </p:cNvCxnSpPr>
            <p:nvPr/>
          </p:nvCxnSpPr>
          <p:spPr>
            <a:xfrm>
              <a:off x="6052546" y="5892051"/>
              <a:ext cx="679402" cy="0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>
              <a:stCxn id="0" idx="3"/>
              <a:endCxn id="0" idx="1"/>
            </p:cNvCxnSpPr>
            <p:nvPr/>
          </p:nvCxnSpPr>
          <p:spPr>
            <a:xfrm flipV="1">
              <a:off x="2699986" y="2612611"/>
              <a:ext cx="647654" cy="3173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>
              <a:stCxn id="0" idx="3"/>
              <a:endCxn id="0" idx="1"/>
            </p:cNvCxnSpPr>
            <p:nvPr/>
          </p:nvCxnSpPr>
          <p:spPr>
            <a:xfrm>
              <a:off x="6052546" y="2612611"/>
              <a:ext cx="679402" cy="3173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>
              <a:stCxn id="0" idx="3"/>
              <a:endCxn id="0" idx="1"/>
            </p:cNvCxnSpPr>
            <p:nvPr/>
          </p:nvCxnSpPr>
          <p:spPr>
            <a:xfrm flipV="1">
              <a:off x="2699986" y="5892051"/>
              <a:ext cx="647654" cy="0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>
              <a:stCxn id="0" idx="3"/>
              <a:endCxn id="0" idx="1"/>
            </p:cNvCxnSpPr>
            <p:nvPr/>
          </p:nvCxnSpPr>
          <p:spPr>
            <a:xfrm>
              <a:off x="6052546" y="3704171"/>
              <a:ext cx="679402" cy="3173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>
              <a:stCxn id="0" idx="3"/>
              <a:endCxn id="0" idx="1"/>
            </p:cNvCxnSpPr>
            <p:nvPr/>
          </p:nvCxnSpPr>
          <p:spPr>
            <a:xfrm>
              <a:off x="6052546" y="4798905"/>
              <a:ext cx="679402" cy="0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>
              <a:stCxn id="0" idx="3"/>
              <a:endCxn id="0" idx="1"/>
            </p:cNvCxnSpPr>
            <p:nvPr/>
          </p:nvCxnSpPr>
          <p:spPr>
            <a:xfrm flipV="1">
              <a:off x="2699986" y="4798905"/>
              <a:ext cx="647654" cy="0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椭圆 29"/>
          <p:cNvSpPr/>
          <p:nvPr/>
        </p:nvSpPr>
        <p:spPr>
          <a:xfrm>
            <a:off x="2843808" y="500048"/>
            <a:ext cx="3635268" cy="540242"/>
          </a:xfrm>
          <a:prstGeom prst="ellipse">
            <a:avLst/>
          </a:prstGeom>
          <a:gradFill flip="none" rotWithShape="1">
            <a:gsLst>
              <a:gs pos="13000">
                <a:srgbClr val="FFC000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6200000" scaled="1"/>
            <a:tileRect/>
          </a:gradFill>
          <a:ln>
            <a:gradFill flip="none" rotWithShape="1">
              <a:gsLst>
                <a:gs pos="0">
                  <a:srgbClr val="FF66FF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  <a:effectLst>
            <a:innerShdw>
              <a:srgbClr val="FF66FF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solidFill>
                  <a:srgbClr val="0C0C0C"/>
                </a:solidFill>
                <a:latin typeface="楷体_GB2312" pitchFamily="49" charset="-122"/>
                <a:ea typeface="楷体_GB2312" pitchFamily="49" charset="-122"/>
              </a:rPr>
              <a:t>教学流程图</a:t>
            </a:r>
          </a:p>
        </p:txBody>
      </p:sp>
      <p:sp>
        <p:nvSpPr>
          <p:cNvPr id="29" name="对角圆角矩形 28"/>
          <p:cNvSpPr/>
          <p:nvPr/>
        </p:nvSpPr>
        <p:spPr>
          <a:xfrm>
            <a:off x="1" y="1"/>
            <a:ext cx="1800225" cy="516731"/>
          </a:xfrm>
          <a:prstGeom prst="round2DiagRect">
            <a:avLst/>
          </a:prstGeom>
          <a:solidFill>
            <a:srgbClr val="0070C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课中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>
          <a:xfrm>
            <a:off x="363399" y="1371600"/>
            <a:ext cx="4789973" cy="6525710"/>
            <a:chOff x="484532" y="-327555"/>
            <a:chExt cx="7969428" cy="10857301"/>
          </a:xfrm>
        </p:grpSpPr>
        <p:sp>
          <p:nvSpPr>
            <p:cNvPr id="3" name="圆角矩形 2"/>
            <p:cNvSpPr/>
            <p:nvPr/>
          </p:nvSpPr>
          <p:spPr>
            <a:xfrm rot="18859044">
              <a:off x="-1625912" y="3329752"/>
              <a:ext cx="5851092" cy="1630203"/>
            </a:xfrm>
            <a:prstGeom prst="roundRect">
              <a:avLst>
                <a:gd name="adj" fmla="val 50000"/>
              </a:avLst>
            </a:prstGeom>
            <a:solidFill>
              <a:srgbClr val="21DB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圆角矩形 64"/>
            <p:cNvSpPr/>
            <p:nvPr/>
          </p:nvSpPr>
          <p:spPr>
            <a:xfrm rot="18859044">
              <a:off x="-1552918" y="2803738"/>
              <a:ext cx="9337475" cy="5038075"/>
            </a:xfrm>
            <a:prstGeom prst="roundRect">
              <a:avLst>
                <a:gd name="adj" fmla="val 50000"/>
              </a:avLst>
            </a:prstGeom>
            <a:solidFill>
              <a:srgbClr val="FF86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圆角矩形 65"/>
            <p:cNvSpPr/>
            <p:nvPr/>
          </p:nvSpPr>
          <p:spPr>
            <a:xfrm rot="18859044">
              <a:off x="1065687" y="3141474"/>
              <a:ext cx="10857301" cy="3919244"/>
            </a:xfrm>
            <a:prstGeom prst="roundRect">
              <a:avLst>
                <a:gd name="adj" fmla="val 50000"/>
              </a:avLst>
            </a:prstGeom>
            <a:solidFill>
              <a:srgbClr val="48B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7" name="十字星 76"/>
          <p:cNvSpPr/>
          <p:nvPr/>
        </p:nvSpPr>
        <p:spPr>
          <a:xfrm>
            <a:off x="6653311" y="4562618"/>
            <a:ext cx="311165" cy="311165"/>
          </a:xfrm>
          <a:prstGeom prst="star4">
            <a:avLst/>
          </a:prstGeom>
          <a:solidFill>
            <a:srgbClr val="21DB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zh-CN" alt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77"/>
          <p:cNvGrpSpPr/>
          <p:nvPr/>
        </p:nvGrpSpPr>
        <p:grpSpPr>
          <a:xfrm>
            <a:off x="7853448" y="2328479"/>
            <a:ext cx="503524" cy="486542"/>
            <a:chOff x="2602414" y="1076347"/>
            <a:chExt cx="442330" cy="427412"/>
          </a:xfrm>
        </p:grpSpPr>
        <p:cxnSp>
          <p:nvCxnSpPr>
            <p:cNvPr id="81" name="直接连接符 80"/>
            <p:cNvCxnSpPr/>
            <p:nvPr/>
          </p:nvCxnSpPr>
          <p:spPr>
            <a:xfrm rot="-5400000">
              <a:off x="2639429" y="1221288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 rot="-3240000">
              <a:off x="2668535" y="1131710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 rot="-1080000">
              <a:off x="2744735" y="1076347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 rot="1080000">
              <a:off x="2838923" y="1076347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 rot="3240000">
              <a:off x="2915123" y="1131710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 rot="5400000">
              <a:off x="2944229" y="1221288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>
            <a:xfrm rot="7560000">
              <a:off x="2915123" y="1310866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 rot="9720000">
              <a:off x="2838923" y="1366229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 rot="11880000">
              <a:off x="2744735" y="1366229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 rot="14040000">
              <a:off x="2668535" y="1310866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/>
          <p:cNvSpPr txBox="1"/>
          <p:nvPr/>
        </p:nvSpPr>
        <p:spPr>
          <a:xfrm>
            <a:off x="1212792" y="-424673"/>
            <a:ext cx="2819827" cy="6936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446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1</a:t>
            </a:r>
            <a:endParaRPr lang="zh-CN" altLang="en-US" sz="446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6" name="等腰三角形 5"/>
          <p:cNvSpPr/>
          <p:nvPr/>
        </p:nvSpPr>
        <p:spPr>
          <a:xfrm rot="2355596">
            <a:off x="1123169" y="2885910"/>
            <a:ext cx="388073" cy="334546"/>
          </a:xfrm>
          <a:prstGeom prst="triangle">
            <a:avLst/>
          </a:prstGeom>
          <a:noFill/>
          <a:ln w="762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949691" y="1753215"/>
            <a:ext cx="381252" cy="38125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71934" y="2500312"/>
            <a:ext cx="4094711" cy="154657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4800" b="1" spc="225" dirty="0" smtClean="0">
                <a:solidFill>
                  <a:schemeClr val="bg1"/>
                </a:solidFill>
                <a:latin typeface="Impact" panose="020B0806030902050204" pitchFamily="34" charset="0"/>
              </a:rPr>
              <a:t>创设情境</a:t>
            </a:r>
            <a:endParaRPr lang="en-US" altLang="zh-CN" sz="4800" b="1" spc="225" dirty="0" smtClean="0">
              <a:solidFill>
                <a:schemeClr val="bg1"/>
              </a:solidFill>
              <a:latin typeface="Impact" panose="020B0806030902050204" pitchFamily="34" charset="0"/>
            </a:endParaRPr>
          </a:p>
          <a:p>
            <a:r>
              <a:rPr lang="en-US" altLang="zh-CN" sz="4800" b="1" spc="225" dirty="0" smtClean="0">
                <a:solidFill>
                  <a:srgbClr val="000000"/>
                </a:solidFill>
                <a:latin typeface="Impact" panose="020B0806030902050204" pitchFamily="34" charset="0"/>
              </a:rPr>
              <a:t>          </a:t>
            </a:r>
            <a:r>
              <a:rPr lang="zh-CN" altLang="en-US" sz="4800" b="1" spc="225" dirty="0" smtClean="0">
                <a:solidFill>
                  <a:schemeClr val="bg1"/>
                </a:solidFill>
                <a:latin typeface="Impact" panose="020B0806030902050204" pitchFamily="34" charset="0"/>
              </a:rPr>
              <a:t>引入新知</a:t>
            </a:r>
            <a:endParaRPr lang="en-US" altLang="zh-CN" sz="4800" b="1" spc="225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8397664" y="-584529"/>
            <a:ext cx="1169057" cy="1169057"/>
          </a:xfrm>
          <a:prstGeom prst="ellipse">
            <a:avLst/>
          </a:prstGeom>
          <a:solidFill>
            <a:srgbClr val="FF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557676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79512" y="141481"/>
            <a:ext cx="3242450" cy="503288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ln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120000"/>
              </a:lnSpc>
              <a:defRPr/>
            </a:pPr>
            <a:endParaRPr lang="en-US" altLang="zh-CN" sz="2000" b="1" dirty="0">
              <a:solidFill>
                <a:srgbClr val="232526"/>
              </a:solidFill>
              <a:ea typeface="幼圆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000" b="1" dirty="0">
                <a:solidFill>
                  <a:srgbClr val="000000"/>
                </a:solidFill>
                <a:ea typeface="幼圆" pitchFamily="49" charset="-122"/>
              </a:rPr>
              <a:t>一、</a:t>
            </a:r>
            <a:r>
              <a:rPr lang="zh-CN" altLang="en-US" sz="2000" b="1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cs typeface="Arial" pitchFamily="34" charset="0"/>
              </a:rPr>
              <a:t>创设情境  引入新知</a:t>
            </a:r>
            <a:endParaRPr lang="en-US" altLang="zh-CN" sz="2000" b="1" dirty="0">
              <a:solidFill>
                <a:srgbClr val="000000"/>
              </a:solidFill>
              <a:latin typeface="黑体" pitchFamily="49" charset="-122"/>
              <a:ea typeface="黑体" pitchFamily="49" charset="-122"/>
              <a:cs typeface="Arial" pitchFamily="34" charset="0"/>
            </a:endParaRPr>
          </a:p>
          <a:p>
            <a:pPr algn="ctr">
              <a:defRPr/>
            </a:pPr>
            <a:endParaRPr lang="zh-CN" altLang="en-US" sz="2000" b="1" dirty="0">
              <a:solidFill>
                <a:srgbClr val="232526"/>
              </a:solidFill>
              <a:ea typeface="幼圆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05719" y="4366871"/>
            <a:ext cx="8044243" cy="776647"/>
          </a:xfrm>
          <a:prstGeom prst="rect">
            <a:avLst/>
          </a:prstGeom>
          <a:gradFill flip="none" rotWithShape="1">
            <a:gsLst>
              <a:gs pos="900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zh-CN" altLang="en-US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学生汇报：同样一头大象，为什么四个人的说法不一样呢？</a:t>
            </a:r>
            <a:endParaRPr lang="zh-CN" altLang="en-US" sz="24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5" name="Picture 2" descr="https://timgsa.baidu.com/timg?image&amp;quality=80&amp;size=b9999_10000&amp;sec=1550406678512&amp;di=1267127471a29786f79d85ea8366313f&amp;imgtype=0&amp;src=http%3A%2F%2Fimg.mp.itc.cn%2Fupload%2F20170406%2Fda38973e06bf48c1ae05a8faca68419b_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987574"/>
            <a:ext cx="5976664" cy="331584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79512" y="141481"/>
            <a:ext cx="3242450" cy="503288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ln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120000"/>
              </a:lnSpc>
              <a:defRPr/>
            </a:pPr>
            <a:endParaRPr lang="en-US" altLang="zh-CN" sz="2000" b="1" dirty="0">
              <a:solidFill>
                <a:srgbClr val="232526"/>
              </a:solidFill>
              <a:ea typeface="幼圆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000" b="1" dirty="0">
                <a:solidFill>
                  <a:srgbClr val="000000"/>
                </a:solidFill>
                <a:ea typeface="幼圆" pitchFamily="49" charset="-122"/>
              </a:rPr>
              <a:t>一、</a:t>
            </a:r>
            <a:r>
              <a:rPr lang="zh-CN" altLang="en-US" sz="2000" b="1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cs typeface="Arial" pitchFamily="34" charset="0"/>
              </a:rPr>
              <a:t>创设情境  引入新知</a:t>
            </a:r>
            <a:endParaRPr lang="en-US" altLang="zh-CN" sz="2000" b="1" dirty="0">
              <a:solidFill>
                <a:srgbClr val="000000"/>
              </a:solidFill>
              <a:latin typeface="黑体" pitchFamily="49" charset="-122"/>
              <a:ea typeface="黑体" pitchFamily="49" charset="-122"/>
              <a:cs typeface="Arial" pitchFamily="34" charset="0"/>
            </a:endParaRPr>
          </a:p>
          <a:p>
            <a:pPr algn="ctr">
              <a:defRPr/>
            </a:pPr>
            <a:endParaRPr lang="zh-CN" altLang="en-US" sz="2000" b="1" dirty="0">
              <a:solidFill>
                <a:srgbClr val="232526"/>
              </a:solidFill>
              <a:ea typeface="幼圆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09775" y="4366871"/>
            <a:ext cx="6530577" cy="776647"/>
          </a:xfrm>
          <a:prstGeom prst="rect">
            <a:avLst/>
          </a:prstGeom>
          <a:gradFill flip="none" rotWithShape="1">
            <a:gsLst>
              <a:gs pos="900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zh-CN" altLang="en-US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小结：观察的位置不同，看到的也就不一样。</a:t>
            </a:r>
            <a:endParaRPr lang="zh-CN" altLang="en-US" sz="24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771550"/>
            <a:ext cx="4859016" cy="364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>
          <a:xfrm>
            <a:off x="2119085" y="2028825"/>
            <a:ext cx="7831638" cy="3914776"/>
            <a:chOff x="-384031" y="1341246"/>
            <a:chExt cx="13956461" cy="6976371"/>
          </a:xfrm>
        </p:grpSpPr>
        <p:sp>
          <p:nvSpPr>
            <p:cNvPr id="26" name="圆角矩形 25"/>
            <p:cNvSpPr/>
            <p:nvPr/>
          </p:nvSpPr>
          <p:spPr>
            <a:xfrm rot="2605119">
              <a:off x="11436781" y="2579595"/>
              <a:ext cx="2135649" cy="1082529"/>
            </a:xfrm>
            <a:prstGeom prst="roundRect">
              <a:avLst>
                <a:gd name="adj" fmla="val 50000"/>
              </a:avLst>
            </a:prstGeom>
            <a:solidFill>
              <a:srgbClr val="FF86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圆角矩形 26"/>
            <p:cNvSpPr/>
            <p:nvPr/>
          </p:nvSpPr>
          <p:spPr>
            <a:xfrm rot="2605119">
              <a:off x="-384031" y="2242447"/>
              <a:ext cx="9367670" cy="4748334"/>
            </a:xfrm>
            <a:prstGeom prst="roundRect">
              <a:avLst>
                <a:gd name="adj" fmla="val 50000"/>
              </a:avLst>
            </a:prstGeom>
            <a:solidFill>
              <a:srgbClr val="FFDB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圆角矩形 27"/>
            <p:cNvSpPr/>
            <p:nvPr/>
          </p:nvSpPr>
          <p:spPr>
            <a:xfrm rot="2605119">
              <a:off x="4867795" y="1341246"/>
              <a:ext cx="8142563" cy="6976371"/>
            </a:xfrm>
            <a:prstGeom prst="roundRect">
              <a:avLst>
                <a:gd name="adj" fmla="val 50000"/>
              </a:avLst>
            </a:prstGeom>
            <a:solidFill>
              <a:srgbClr val="21DB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圆角矩形 28"/>
            <p:cNvSpPr/>
            <p:nvPr/>
          </p:nvSpPr>
          <p:spPr>
            <a:xfrm rot="2605119">
              <a:off x="4788640" y="6302796"/>
              <a:ext cx="3093327" cy="1449641"/>
            </a:xfrm>
            <a:prstGeom prst="roundRect">
              <a:avLst>
                <a:gd name="adj" fmla="val 50000"/>
              </a:avLst>
            </a:prstGeom>
            <a:solidFill>
              <a:srgbClr val="48B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4935585" y="-496110"/>
            <a:ext cx="2819827" cy="6936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446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2</a:t>
            </a:r>
            <a:endParaRPr lang="zh-CN" altLang="en-US" sz="446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85786" y="2571750"/>
            <a:ext cx="4094711" cy="154657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4800" b="1" spc="225" dirty="0" smtClean="0">
                <a:solidFill>
                  <a:schemeClr val="bg1"/>
                </a:solidFill>
                <a:latin typeface="Impact" panose="020B0806030902050204" pitchFamily="34" charset="0"/>
              </a:rPr>
              <a:t>探索交流</a:t>
            </a:r>
            <a:endParaRPr lang="en-US" altLang="zh-CN" sz="4800" b="1" spc="225" dirty="0" smtClean="0">
              <a:solidFill>
                <a:schemeClr val="bg1"/>
              </a:solidFill>
              <a:latin typeface="Impact" panose="020B0806030902050204" pitchFamily="34" charset="0"/>
            </a:endParaRPr>
          </a:p>
          <a:p>
            <a:r>
              <a:rPr lang="en-US" altLang="zh-CN" sz="4800" b="1" spc="225" dirty="0" smtClean="0">
                <a:solidFill>
                  <a:schemeClr val="bg1"/>
                </a:solidFill>
                <a:latin typeface="Impact" panose="020B0806030902050204" pitchFamily="34" charset="0"/>
              </a:rPr>
              <a:t>          </a:t>
            </a:r>
            <a:r>
              <a:rPr lang="zh-CN" altLang="en-US" sz="4800" b="1" spc="225" dirty="0" smtClean="0">
                <a:solidFill>
                  <a:schemeClr val="bg1"/>
                </a:solidFill>
                <a:latin typeface="Impact" panose="020B0806030902050204" pitchFamily="34" charset="0"/>
              </a:rPr>
              <a:t>体验新知</a:t>
            </a:r>
            <a:endParaRPr lang="en-US" altLang="zh-CN" sz="4800" b="1" spc="225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2313081" y="2274815"/>
            <a:ext cx="381252" cy="381252"/>
          </a:xfrm>
          <a:prstGeom prst="ellipse">
            <a:avLst/>
          </a:prstGeom>
          <a:solidFill>
            <a:srgbClr val="48B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2222604">
            <a:off x="-19330" y="484474"/>
            <a:ext cx="433923" cy="43392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rot="3171128">
            <a:off x="747450" y="552306"/>
            <a:ext cx="185018" cy="185018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36"/>
          <p:cNvGrpSpPr/>
          <p:nvPr/>
        </p:nvGrpSpPr>
        <p:grpSpPr>
          <a:xfrm>
            <a:off x="7677076" y="3841214"/>
            <a:ext cx="503524" cy="486542"/>
            <a:chOff x="2602414" y="1076347"/>
            <a:chExt cx="442330" cy="427412"/>
          </a:xfrm>
        </p:grpSpPr>
        <p:cxnSp>
          <p:nvCxnSpPr>
            <p:cNvPr id="38" name="直接连接符 37"/>
            <p:cNvCxnSpPr/>
            <p:nvPr/>
          </p:nvCxnSpPr>
          <p:spPr>
            <a:xfrm rot="-5400000">
              <a:off x="2639429" y="1221288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rot="-3240000">
              <a:off x="2668535" y="1131710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rot="-1080000">
              <a:off x="2744735" y="1076347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rot="1080000">
              <a:off x="2838923" y="1076347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rot="3240000">
              <a:off x="2915123" y="1131710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rot="5400000">
              <a:off x="2944229" y="1221288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rot="7560000">
              <a:off x="2915123" y="1310866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rot="9720000">
              <a:off x="2838923" y="1366229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rot="11880000">
              <a:off x="2744735" y="1366229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rot="14040000">
              <a:off x="2668535" y="1310866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椭圆 47"/>
          <p:cNvSpPr/>
          <p:nvPr/>
        </p:nvSpPr>
        <p:spPr>
          <a:xfrm>
            <a:off x="2552144" y="2304798"/>
            <a:ext cx="266952" cy="2669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424870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95536" y="3651870"/>
            <a:ext cx="8352928" cy="1152128"/>
          </a:xfrm>
          <a:prstGeom prst="rect">
            <a:avLst/>
          </a:prstGeom>
          <a:gradFill flip="none" rotWithShape="1">
            <a:gsLst>
              <a:gs pos="900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zh-CN" altLang="en-US" sz="24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6392" name="图片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3" y="771550"/>
            <a:ext cx="374441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矩形 33"/>
          <p:cNvSpPr/>
          <p:nvPr/>
        </p:nvSpPr>
        <p:spPr>
          <a:xfrm>
            <a:off x="184024" y="199910"/>
            <a:ext cx="3242450" cy="503288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ln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rgbClr val="232526"/>
                </a:solidFill>
                <a:ea typeface="幼圆" pitchFamily="49" charset="-122"/>
              </a:rPr>
              <a:t>二、探索交流   体验新知</a:t>
            </a:r>
          </a:p>
        </p:txBody>
      </p:sp>
      <p:sp>
        <p:nvSpPr>
          <p:cNvPr id="35" name="矩形 34"/>
          <p:cNvSpPr/>
          <p:nvPr/>
        </p:nvSpPr>
        <p:spPr>
          <a:xfrm>
            <a:off x="179512" y="843558"/>
            <a:ext cx="1826141" cy="58477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2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itchFamily="2" charset="-122"/>
                <a:ea typeface="华文新魏" pitchFamily="2" charset="-122"/>
              </a:rPr>
              <a:t>活动</a:t>
            </a:r>
            <a:r>
              <a:rPr lang="zh-CN" altLang="en-US" sz="32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itchFamily="2" charset="-122"/>
                <a:ea typeface="华文新魏" pitchFamily="2" charset="-122"/>
              </a:rPr>
              <a:t>一：</a:t>
            </a:r>
            <a:endParaRPr lang="zh-CN" altLang="en-US" sz="32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179512" y="3579862"/>
            <a:ext cx="83920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55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1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．根据情境图，学生独立在书上连线，完成后与同伴说说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楷体" pitchFamily="49" charset="-122"/>
              <a:ea typeface="楷体" pitchFamily="49" charset="-122"/>
              <a:cs typeface="Times New Roman" pitchFamily="18" charset="0"/>
            </a:endParaRPr>
          </a:p>
          <a:p>
            <a:pPr marL="0" marR="0" lvl="0" indent="355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自己的想法。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  <a:p>
            <a:pPr marL="0" marR="0" lvl="0" indent="355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2.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楷体" pitchFamily="49" charset="-122"/>
                <a:ea typeface="楷体" pitchFamily="49" charset="-122"/>
                <a:cs typeface="Times New Roman" pitchFamily="18" charset="0"/>
              </a:rPr>
              <a:t>站在一个位置上观察，最多能看到几个面？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楷体" pitchFamily="49" charset="-122"/>
              <a:ea typeface="楷体" pitchFamily="49" charset="-122"/>
              <a:cs typeface="宋体" pitchFamily="2" charset="-122"/>
            </a:endParaRPr>
          </a:p>
        </p:txBody>
      </p: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4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440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555776" y="4366871"/>
            <a:ext cx="4032448" cy="776647"/>
          </a:xfrm>
          <a:prstGeom prst="rect">
            <a:avLst/>
          </a:prstGeom>
          <a:gradFill flip="none" rotWithShape="1">
            <a:gsLst>
              <a:gs pos="900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zh-CN" altLang="en-US" sz="24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6392" name="图片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707654"/>
            <a:ext cx="374441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矩形 33"/>
          <p:cNvSpPr/>
          <p:nvPr/>
        </p:nvSpPr>
        <p:spPr>
          <a:xfrm>
            <a:off x="184024" y="199910"/>
            <a:ext cx="3242450" cy="503288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ln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rgbClr val="232526"/>
                </a:solidFill>
                <a:ea typeface="幼圆" pitchFamily="49" charset="-122"/>
              </a:rPr>
              <a:t>二、探索交流   体验新知</a:t>
            </a:r>
          </a:p>
        </p:txBody>
      </p:sp>
      <p:sp>
        <p:nvSpPr>
          <p:cNvPr id="35" name="矩形 34"/>
          <p:cNvSpPr/>
          <p:nvPr/>
        </p:nvSpPr>
        <p:spPr>
          <a:xfrm>
            <a:off x="179512" y="843558"/>
            <a:ext cx="1826141" cy="58477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2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itchFamily="2" charset="-122"/>
                <a:ea typeface="华文新魏" pitchFamily="2" charset="-122"/>
              </a:rPr>
              <a:t>活动</a:t>
            </a:r>
            <a:r>
              <a:rPr lang="zh-CN" altLang="en-US" sz="32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itchFamily="2" charset="-122"/>
                <a:ea typeface="华文新魏" pitchFamily="2" charset="-122"/>
              </a:rPr>
              <a:t>一：</a:t>
            </a:r>
            <a:endParaRPr lang="zh-CN" altLang="en-US" sz="32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9792" y="4443958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小组合作，情景再现</a:t>
            </a:r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8"/>
          <p:cNvGrpSpPr>
            <a:grpSpLocks/>
          </p:cNvGrpSpPr>
          <p:nvPr/>
        </p:nvGrpSpPr>
        <p:grpSpPr bwMode="auto">
          <a:xfrm>
            <a:off x="107951" y="1004888"/>
            <a:ext cx="3146425" cy="1858566"/>
            <a:chOff x="778160" y="1962280"/>
            <a:chExt cx="3146728" cy="2476940"/>
          </a:xfrm>
        </p:grpSpPr>
        <p:pic>
          <p:nvPicPr>
            <p:cNvPr id="23572" name="图片 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88177" y="1962280"/>
              <a:ext cx="1485714" cy="12285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73" name="图片 1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8160" y="2924180"/>
              <a:ext cx="3146728" cy="1515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矩形 11"/>
            <p:cNvSpPr/>
            <p:nvPr/>
          </p:nvSpPr>
          <p:spPr>
            <a:xfrm>
              <a:off x="849728" y="3282732"/>
              <a:ext cx="2954940" cy="8613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3600" dirty="0">
                  <a:ln w="0"/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方正少儿简体" pitchFamily="65" charset="-122"/>
                  <a:ea typeface="方正少儿简体" pitchFamily="65" charset="-122"/>
                </a:rPr>
                <a:t>独</a:t>
              </a:r>
              <a:r>
                <a:rPr lang="zh-CN" altLang="en-US" sz="3600" dirty="0" smtClean="0">
                  <a:ln w="0"/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方正少儿简体" pitchFamily="65" charset="-122"/>
                  <a:ea typeface="方正少儿简体" pitchFamily="65" charset="-122"/>
                </a:rPr>
                <a:t>立想象判断</a:t>
              </a:r>
              <a:endParaRPr lang="zh-CN" altLang="en-US" sz="36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少儿简体" pitchFamily="65" charset="-122"/>
                <a:ea typeface="方正少儿简体" pitchFamily="65" charset="-122"/>
              </a:endParaRPr>
            </a:p>
          </p:txBody>
        </p:sp>
        <p:pic>
          <p:nvPicPr>
            <p:cNvPr id="23575" name="图片 1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88177" y="1971801"/>
              <a:ext cx="1485714" cy="1123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组合 14"/>
          <p:cNvGrpSpPr>
            <a:grpSpLocks/>
          </p:cNvGrpSpPr>
          <p:nvPr/>
        </p:nvGrpSpPr>
        <p:grpSpPr bwMode="auto">
          <a:xfrm>
            <a:off x="5637153" y="3215878"/>
            <a:ext cx="3367147" cy="1832372"/>
            <a:chOff x="8211564" y="1638424"/>
            <a:chExt cx="3367148" cy="2443029"/>
          </a:xfrm>
        </p:grpSpPr>
        <p:pic>
          <p:nvPicPr>
            <p:cNvPr id="23567" name="图片 1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85945" y="1638424"/>
              <a:ext cx="1342857" cy="11809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" name="组合 16"/>
            <p:cNvGrpSpPr>
              <a:grpSpLocks/>
            </p:cNvGrpSpPr>
            <p:nvPr/>
          </p:nvGrpSpPr>
          <p:grpSpPr bwMode="auto">
            <a:xfrm>
              <a:off x="8211564" y="2533654"/>
              <a:ext cx="3367148" cy="1547799"/>
              <a:chOff x="8148577" y="2481364"/>
              <a:chExt cx="3367148" cy="1547799"/>
            </a:xfrm>
          </p:grpSpPr>
          <p:pic>
            <p:nvPicPr>
              <p:cNvPr id="23570" name="图片 18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8162924" y="2481364"/>
                <a:ext cx="3352801" cy="15477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" name="矩形 19"/>
              <p:cNvSpPr/>
              <p:nvPr/>
            </p:nvSpPr>
            <p:spPr>
              <a:xfrm>
                <a:off x="8148577" y="2916385"/>
                <a:ext cx="3262434" cy="94379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zh-CN" altLang="en-US" sz="4000" dirty="0">
                    <a:ln w="0"/>
                    <a:solidFill>
                      <a:srgbClr val="00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方正少儿简体" pitchFamily="65" charset="-122"/>
                    <a:ea typeface="方正少儿简体" pitchFamily="65" charset="-122"/>
                  </a:rPr>
                  <a:t>全班展</a:t>
                </a:r>
                <a:r>
                  <a:rPr lang="zh-CN" altLang="en-US" sz="4000" dirty="0" smtClean="0">
                    <a:ln w="0"/>
                    <a:solidFill>
                      <a:srgbClr val="00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方正少儿简体" pitchFamily="65" charset="-122"/>
                    <a:ea typeface="方正少儿简体" pitchFamily="65" charset="-122"/>
                  </a:rPr>
                  <a:t>示汇报</a:t>
                </a:r>
                <a:endParaRPr lang="zh-CN" altLang="en-US" sz="4000" dirty="0">
                  <a:ln w="0"/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方正少儿简体" pitchFamily="65" charset="-122"/>
                  <a:ea typeface="方正少儿简体" pitchFamily="65" charset="-122"/>
                </a:endParaRPr>
              </a:p>
            </p:txBody>
          </p:sp>
        </p:grpSp>
        <p:pic>
          <p:nvPicPr>
            <p:cNvPr id="23569" name="图片 1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85944" y="1638424"/>
              <a:ext cx="1342857" cy="1076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上弧形箭头 1"/>
          <p:cNvSpPr/>
          <p:nvPr/>
        </p:nvSpPr>
        <p:spPr>
          <a:xfrm rot="2281097">
            <a:off x="2549525" y="1220391"/>
            <a:ext cx="1944688" cy="702469"/>
          </a:xfrm>
          <a:prstGeom prst="curvedDownArrow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上弧形箭头 21"/>
          <p:cNvSpPr/>
          <p:nvPr/>
        </p:nvSpPr>
        <p:spPr>
          <a:xfrm rot="2281097">
            <a:off x="5303839" y="2527698"/>
            <a:ext cx="1944687" cy="701278"/>
          </a:xfrm>
          <a:prstGeom prst="curvedDownArrow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3406" y="33469"/>
            <a:ext cx="3242450" cy="503288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ln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rgbClr val="232526"/>
                </a:solidFill>
                <a:ea typeface="幼圆" pitchFamily="49" charset="-122"/>
              </a:rPr>
              <a:t>二、探索交流   体验新知</a:t>
            </a:r>
          </a:p>
        </p:txBody>
      </p:sp>
      <p:sp>
        <p:nvSpPr>
          <p:cNvPr id="26" name="矩形 25"/>
          <p:cNvSpPr/>
          <p:nvPr/>
        </p:nvSpPr>
        <p:spPr>
          <a:xfrm>
            <a:off x="4499992" y="555526"/>
            <a:ext cx="1826141" cy="58477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2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itchFamily="2" charset="-122"/>
                <a:ea typeface="华文新魏" pitchFamily="2" charset="-122"/>
              </a:rPr>
              <a:t>活动一</a:t>
            </a:r>
            <a:r>
              <a:rPr lang="zh-CN" altLang="en-US" sz="32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itchFamily="2" charset="-122"/>
                <a:ea typeface="华文新魏" pitchFamily="2" charset="-122"/>
              </a:rPr>
              <a:t>：</a:t>
            </a:r>
            <a:endParaRPr lang="zh-CN" altLang="en-US" sz="32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新魏" pitchFamily="2" charset="-122"/>
              <a:ea typeface="华文新魏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312989" y="2191941"/>
            <a:ext cx="3709987" cy="1857375"/>
            <a:chOff x="2312989" y="2191941"/>
            <a:chExt cx="3709987" cy="1857375"/>
          </a:xfrm>
        </p:grpSpPr>
        <p:grpSp>
          <p:nvGrpSpPr>
            <p:cNvPr id="3" name="组合 3"/>
            <p:cNvGrpSpPr>
              <a:grpSpLocks/>
            </p:cNvGrpSpPr>
            <p:nvPr/>
          </p:nvGrpSpPr>
          <p:grpSpPr bwMode="auto">
            <a:xfrm>
              <a:off x="2312989" y="2191941"/>
              <a:ext cx="3709987" cy="1857375"/>
              <a:chOff x="4253507" y="1638424"/>
              <a:chExt cx="3710459" cy="2476939"/>
            </a:xfrm>
          </p:grpSpPr>
          <p:grpSp>
            <p:nvGrpSpPr>
              <p:cNvPr id="4" name="组合 4"/>
              <p:cNvGrpSpPr>
                <a:grpSpLocks/>
              </p:cNvGrpSpPr>
              <p:nvPr/>
            </p:nvGrpSpPr>
            <p:grpSpPr bwMode="auto">
              <a:xfrm>
                <a:off x="4253507" y="2533654"/>
                <a:ext cx="3710459" cy="1581709"/>
                <a:chOff x="4452465" y="2538513"/>
                <a:chExt cx="3710459" cy="1581709"/>
              </a:xfrm>
            </p:grpSpPr>
            <p:pic>
              <p:nvPicPr>
                <p:cNvPr id="23578" name="图片 6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4452465" y="2538513"/>
                  <a:ext cx="3710459" cy="158170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" name="矩形 7"/>
                <p:cNvSpPr/>
                <p:nvPr/>
              </p:nvSpPr>
              <p:spPr>
                <a:xfrm>
                  <a:off x="5198823" y="2942087"/>
                  <a:ext cx="2236795" cy="944016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zh-CN" altLang="en-US" sz="4000" dirty="0">
                      <a:ln w="0"/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方正少儿简体" pitchFamily="65" charset="-122"/>
                      <a:ea typeface="方正少儿简体" pitchFamily="65" charset="-122"/>
                    </a:rPr>
                    <a:t>合作交流</a:t>
                  </a:r>
                </a:p>
              </p:txBody>
            </p:sp>
          </p:grpSp>
          <p:pic>
            <p:nvPicPr>
              <p:cNvPr id="23577" name="图片 5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5300752" y="1638424"/>
                <a:ext cx="1438095" cy="10666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3" name="矩形 22"/>
            <p:cNvSpPr/>
            <p:nvPr/>
          </p:nvSpPr>
          <p:spPr bwMode="auto">
            <a:xfrm>
              <a:off x="2547009" y="3147814"/>
              <a:ext cx="3262433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4000" dirty="0">
                  <a:ln w="0"/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方正少儿简体" pitchFamily="65" charset="-122"/>
                  <a:ea typeface="方正少儿简体" pitchFamily="65" charset="-122"/>
                </a:rPr>
                <a:t>合</a:t>
              </a:r>
              <a:r>
                <a:rPr lang="zh-CN" altLang="en-US" sz="4000" dirty="0" smtClean="0">
                  <a:ln w="0"/>
                  <a:solidFill>
                    <a:srgbClr val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方正少儿简体" pitchFamily="65" charset="-122"/>
                  <a:ea typeface="方正少儿简体" pitchFamily="65" charset="-122"/>
                </a:rPr>
                <a:t>作情景再现</a:t>
              </a:r>
              <a:endParaRPr lang="zh-CN" altLang="en-US" sz="40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少儿简体" pitchFamily="65" charset="-122"/>
                <a:ea typeface="方正少儿简体" pitchFamily="65" charset="-122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84024" y="199910"/>
            <a:ext cx="3242450" cy="503288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ln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rgbClr val="232526"/>
                </a:solidFill>
                <a:ea typeface="幼圆" pitchFamily="49" charset="-122"/>
              </a:rPr>
              <a:t>二、探索交流   体验新知</a:t>
            </a:r>
          </a:p>
        </p:txBody>
      </p:sp>
      <p:sp>
        <p:nvSpPr>
          <p:cNvPr id="8" name="矩形 7"/>
          <p:cNvSpPr/>
          <p:nvPr/>
        </p:nvSpPr>
        <p:spPr>
          <a:xfrm>
            <a:off x="395536" y="843558"/>
            <a:ext cx="1826141" cy="58477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2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itchFamily="2" charset="-122"/>
                <a:ea typeface="华文新魏" pitchFamily="2" charset="-122"/>
              </a:rPr>
              <a:t>活动一</a:t>
            </a:r>
            <a:r>
              <a:rPr lang="zh-CN" altLang="en-US" sz="32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itchFamily="2" charset="-122"/>
                <a:ea typeface="华文新魏" pitchFamily="2" charset="-122"/>
              </a:rPr>
              <a:t>：</a:t>
            </a:r>
            <a:endParaRPr lang="zh-CN" altLang="en-US" sz="32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新魏" pitchFamily="2" charset="-122"/>
              <a:ea typeface="华文新魏" pitchFamily="2" charset="-122"/>
            </a:endParaRPr>
          </a:p>
        </p:txBody>
      </p:sp>
      <p:grpSp>
        <p:nvGrpSpPr>
          <p:cNvPr id="2" name="组合 16"/>
          <p:cNvGrpSpPr>
            <a:grpSpLocks/>
          </p:cNvGrpSpPr>
          <p:nvPr/>
        </p:nvGrpSpPr>
        <p:grpSpPr bwMode="auto">
          <a:xfrm>
            <a:off x="468313" y="1437085"/>
            <a:ext cx="8043862" cy="777478"/>
            <a:chOff x="467544" y="1916832"/>
            <a:chExt cx="8044243" cy="1035529"/>
          </a:xfrm>
        </p:grpSpPr>
        <p:sp>
          <p:nvSpPr>
            <p:cNvPr id="7" name="矩形 6"/>
            <p:cNvSpPr/>
            <p:nvPr/>
          </p:nvSpPr>
          <p:spPr>
            <a:xfrm>
              <a:off x="467544" y="1916832"/>
              <a:ext cx="8044243" cy="1035529"/>
            </a:xfrm>
            <a:prstGeom prst="rect">
              <a:avLst/>
            </a:prstGeom>
            <a:gradFill flip="none" rotWithShape="1">
              <a:gsLst>
                <a:gs pos="900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altLang="zh-CN" sz="2000" b="1" i="1" dirty="0">
                <a:solidFill>
                  <a:schemeClr val="tx1"/>
                </a:solidFill>
                <a:ea typeface="楷体_GB2312" pitchFamily="49" charset="-122"/>
              </a:endParaRPr>
            </a:p>
          </p:txBody>
        </p:sp>
        <p:sp>
          <p:nvSpPr>
            <p:cNvPr id="24593" name="TextBox 4"/>
            <p:cNvSpPr txBox="1">
              <a:spLocks noChangeArrowheads="1"/>
            </p:cNvSpPr>
            <p:nvPr/>
          </p:nvSpPr>
          <p:spPr bwMode="auto">
            <a:xfrm>
              <a:off x="1114878" y="2085389"/>
              <a:ext cx="6624736" cy="6968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800" b="1" dirty="0" smtClean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</a:rPr>
                <a:t>站在一个位置上观察，最多能看到几个面？</a:t>
              </a:r>
              <a:endParaRPr lang="zh-CN" altLang="en-US" sz="28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4" name="组合 17"/>
          <p:cNvGrpSpPr>
            <a:grpSpLocks/>
          </p:cNvGrpSpPr>
          <p:nvPr/>
        </p:nvGrpSpPr>
        <p:grpSpPr bwMode="auto">
          <a:xfrm>
            <a:off x="1169989" y="1851670"/>
            <a:ext cx="807596" cy="3222666"/>
            <a:chOff x="1169664" y="2886836"/>
            <a:chExt cx="807697" cy="4034703"/>
          </a:xfrm>
        </p:grpSpPr>
        <p:pic>
          <p:nvPicPr>
            <p:cNvPr id="14" name="Picture 25" descr="A000220150322D53PPIC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0874659" flipH="1">
              <a:off x="1169664" y="2886836"/>
              <a:ext cx="750982" cy="4034703"/>
            </a:xfrm>
            <a:prstGeom prst="rect">
              <a:avLst/>
            </a:prstGeom>
            <a:noFill/>
            <a:ln w="15875" algn="ctr">
              <a:noFill/>
              <a:miter lim="800000"/>
              <a:headEnd/>
              <a:tailEnd/>
            </a:ln>
            <a:effectLst>
              <a:outerShdw dist="53882" dir="2700000" algn="ctr" rotWithShape="0">
                <a:srgbClr val="9999FF">
                  <a:alpha val="79999"/>
                </a:srgbClr>
              </a:outerShdw>
            </a:effectLst>
          </p:spPr>
        </p:pic>
        <p:sp>
          <p:nvSpPr>
            <p:cNvPr id="24587" name="TextBox 15"/>
            <p:cNvSpPr txBox="1">
              <a:spLocks noChangeArrowheads="1"/>
            </p:cNvSpPr>
            <p:nvPr/>
          </p:nvSpPr>
          <p:spPr bwMode="auto">
            <a:xfrm rot="20943245">
              <a:off x="1546420" y="4565986"/>
              <a:ext cx="430941" cy="231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square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000000"/>
                  </a:solidFill>
                </a:rPr>
                <a:t>最多能看到</a:t>
              </a:r>
              <a:r>
                <a:rPr lang="en-US" altLang="zh-CN" sz="1600" b="1" dirty="0" smtClean="0">
                  <a:solidFill>
                    <a:srgbClr val="000000"/>
                  </a:solidFill>
                </a:rPr>
                <a:t>3</a:t>
              </a:r>
              <a:r>
                <a:rPr lang="zh-CN" altLang="en-US" sz="1600" b="1" dirty="0" smtClean="0">
                  <a:solidFill>
                    <a:srgbClr val="000000"/>
                  </a:solidFill>
                </a:rPr>
                <a:t>个面。</a:t>
              </a:r>
              <a:endParaRPr lang="zh-CN" altLang="en-US" sz="16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656698" y="1657537"/>
            <a:ext cx="807865" cy="3576197"/>
            <a:chOff x="6656698" y="1657537"/>
            <a:chExt cx="807865" cy="3576197"/>
          </a:xfrm>
        </p:grpSpPr>
        <p:grpSp>
          <p:nvGrpSpPr>
            <p:cNvPr id="3" name="组合 14"/>
            <p:cNvGrpSpPr>
              <a:grpSpLocks/>
            </p:cNvGrpSpPr>
            <p:nvPr/>
          </p:nvGrpSpPr>
          <p:grpSpPr bwMode="auto">
            <a:xfrm rot="397805">
              <a:off x="6713675" y="1657537"/>
              <a:ext cx="750888" cy="3576197"/>
              <a:chOff x="4520180" y="2633716"/>
              <a:chExt cx="751592" cy="4769191"/>
            </a:xfrm>
          </p:grpSpPr>
          <p:pic>
            <p:nvPicPr>
              <p:cNvPr id="10" name="Picture 25" descr="A000220150322D53PPIC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915353" flipH="1">
                <a:off x="4520180" y="2633716"/>
                <a:ext cx="751592" cy="4597111"/>
              </a:xfrm>
              <a:prstGeom prst="rect">
                <a:avLst/>
              </a:prstGeom>
              <a:noFill/>
              <a:ln w="15875" algn="ctr">
                <a:noFill/>
                <a:miter lim="800000"/>
                <a:headEnd/>
                <a:tailEnd/>
              </a:ln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</p:spPr>
          </p:pic>
          <p:sp>
            <p:nvSpPr>
              <p:cNvPr id="24589" name="TextBox 12"/>
              <p:cNvSpPr txBox="1">
                <a:spLocks noChangeArrowheads="1"/>
              </p:cNvSpPr>
              <p:nvPr/>
            </p:nvSpPr>
            <p:spPr bwMode="auto">
              <a:xfrm rot="936651">
                <a:off x="4612026" y="3940517"/>
                <a:ext cx="431291" cy="34623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 wrap="square">
                <a:spAutoFit/>
              </a:bodyPr>
              <a:lstStyle/>
              <a:p>
                <a:endParaRPr lang="zh-CN" altLang="en-US" sz="1600" b="1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 rot="1190104">
              <a:off x="6656698" y="3142238"/>
              <a:ext cx="430887" cy="18498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square">
              <a:spAutoFit/>
            </a:bodyPr>
            <a:lstStyle/>
            <a:p>
              <a:r>
                <a:rPr lang="zh-CN" altLang="en-US" sz="1600" b="1" dirty="0" smtClean="0">
                  <a:solidFill>
                    <a:srgbClr val="000000"/>
                  </a:solidFill>
                </a:rPr>
                <a:t>最多能看到</a:t>
              </a:r>
              <a:r>
                <a:rPr lang="en-US" altLang="zh-CN" sz="1600" b="1" dirty="0" smtClean="0">
                  <a:solidFill>
                    <a:srgbClr val="000000"/>
                  </a:solidFill>
                </a:rPr>
                <a:t>4</a:t>
              </a:r>
              <a:r>
                <a:rPr lang="zh-CN" altLang="en-US" sz="1600" b="1" dirty="0" smtClean="0">
                  <a:solidFill>
                    <a:srgbClr val="000000"/>
                  </a:solidFill>
                </a:rPr>
                <a:t>个面。</a:t>
              </a:r>
              <a:endParaRPr lang="zh-CN" altLang="en-US" sz="1600" b="1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84024" y="199910"/>
            <a:ext cx="3242450" cy="503288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ln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rgbClr val="232526"/>
                </a:solidFill>
                <a:ea typeface="幼圆" pitchFamily="49" charset="-122"/>
              </a:rPr>
              <a:t>二、探索交流   体验新知</a:t>
            </a:r>
          </a:p>
        </p:txBody>
      </p:sp>
      <p:sp>
        <p:nvSpPr>
          <p:cNvPr id="8" name="矩形 7"/>
          <p:cNvSpPr/>
          <p:nvPr/>
        </p:nvSpPr>
        <p:spPr>
          <a:xfrm>
            <a:off x="179512" y="915566"/>
            <a:ext cx="1826141" cy="58477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2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itchFamily="2" charset="-122"/>
                <a:ea typeface="华文新魏" pitchFamily="2" charset="-122"/>
              </a:rPr>
              <a:t>活动一</a:t>
            </a:r>
            <a:r>
              <a:rPr lang="zh-CN" altLang="en-US" sz="32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itchFamily="2" charset="-122"/>
                <a:ea typeface="华文新魏" pitchFamily="2" charset="-122"/>
              </a:rPr>
              <a:t>：</a:t>
            </a:r>
            <a:endParaRPr lang="zh-CN" altLang="en-US" sz="32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15364" name="Picture 4" descr="https://ss0.bdstatic.com/70cFuHSh_Q1YnxGkpoWK1HF6hhy/it/u=3106460637,1200752477&amp;fm=26&amp;gp=0.jpg"/>
          <p:cNvPicPr>
            <a:picLocks noChangeAspect="1" noChangeArrowheads="1"/>
          </p:cNvPicPr>
          <p:nvPr/>
        </p:nvPicPr>
        <p:blipFill>
          <a:blip r:embed="rId2" cstate="print"/>
          <a:srcRect b="9281"/>
          <a:stretch>
            <a:fillRect/>
          </a:stretch>
        </p:blipFill>
        <p:spPr bwMode="auto">
          <a:xfrm>
            <a:off x="2123728" y="1635646"/>
            <a:ext cx="5256584" cy="324036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rcRect r="11" b="-50"/>
          <a:stretch>
            <a:fillRect/>
          </a:stretch>
        </p:blipFill>
        <p:spPr bwMode="auto">
          <a:xfrm>
            <a:off x="684214" y="2589610"/>
            <a:ext cx="5449887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图片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4438" y="311944"/>
            <a:ext cx="4241800" cy="224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0914" y="3037285"/>
            <a:ext cx="10826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06725" y="3028951"/>
            <a:ext cx="1119188" cy="108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3964" y="3008710"/>
            <a:ext cx="892175" cy="107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05626" y="3008710"/>
            <a:ext cx="893763" cy="107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11188" y="4293394"/>
            <a:ext cx="200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/>
              <a:t>（       ）</a:t>
            </a: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2701925" y="4273154"/>
            <a:ext cx="200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/>
              <a:t>（       ）</a:t>
            </a: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4630738" y="4273154"/>
            <a:ext cx="200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/>
              <a:t>（       ）</a:t>
            </a:r>
          </a:p>
        </p:txBody>
      </p: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6427788" y="4274344"/>
            <a:ext cx="20050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/>
              <a:t>（       ）</a:t>
            </a: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950913" y="4283869"/>
            <a:ext cx="10842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200">
                <a:solidFill>
                  <a:srgbClr val="7030A0"/>
                </a:solidFill>
              </a:rPr>
              <a:t>妙想</a:t>
            </a:r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3074988" y="4274344"/>
            <a:ext cx="10842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200">
                <a:solidFill>
                  <a:srgbClr val="7030A0"/>
                </a:solidFill>
              </a:rPr>
              <a:t>笑笑</a:t>
            </a: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4986338" y="4280297"/>
            <a:ext cx="10858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200">
                <a:solidFill>
                  <a:srgbClr val="7030A0"/>
                </a:solidFill>
              </a:rPr>
              <a:t>奇思</a:t>
            </a:r>
          </a:p>
        </p:txBody>
      </p:sp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6784976" y="4262438"/>
            <a:ext cx="10842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200">
                <a:solidFill>
                  <a:srgbClr val="7030A0"/>
                </a:solidFill>
              </a:rPr>
              <a:t>淘气</a:t>
            </a:r>
          </a:p>
        </p:txBody>
      </p:sp>
      <p:sp>
        <p:nvSpPr>
          <p:cNvPr id="40" name="矩形 39"/>
          <p:cNvSpPr/>
          <p:nvPr/>
        </p:nvSpPr>
        <p:spPr>
          <a:xfrm>
            <a:off x="0" y="0"/>
            <a:ext cx="3242450" cy="503288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ln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rgbClr val="232526"/>
                </a:solidFill>
                <a:ea typeface="幼圆" pitchFamily="49" charset="-122"/>
              </a:rPr>
              <a:t>二、探索交流   体验新知</a:t>
            </a:r>
          </a:p>
        </p:txBody>
      </p:sp>
      <p:sp>
        <p:nvSpPr>
          <p:cNvPr id="41" name="矩形 40"/>
          <p:cNvSpPr/>
          <p:nvPr/>
        </p:nvSpPr>
        <p:spPr>
          <a:xfrm>
            <a:off x="179512" y="555526"/>
            <a:ext cx="1826141" cy="58477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2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itchFamily="2" charset="-122"/>
                <a:ea typeface="华文新魏" pitchFamily="2" charset="-122"/>
              </a:rPr>
              <a:t>活动二</a:t>
            </a:r>
            <a:r>
              <a:rPr lang="zh-CN" altLang="en-US" sz="32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itchFamily="2" charset="-122"/>
                <a:ea typeface="华文新魏" pitchFamily="2" charset="-122"/>
              </a:rPr>
              <a:t>：</a:t>
            </a:r>
            <a:endParaRPr lang="zh-CN" altLang="en-US" sz="32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0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31236" y="-2029476"/>
            <a:ext cx="2856786" cy="10080287"/>
            <a:chOff x="1499472" y="-4316638"/>
            <a:chExt cx="4294956" cy="15154928"/>
          </a:xfrm>
        </p:grpSpPr>
        <p:sp>
          <p:nvSpPr>
            <p:cNvPr id="49" name="圆角矩形 48"/>
            <p:cNvSpPr/>
            <p:nvPr/>
          </p:nvSpPr>
          <p:spPr>
            <a:xfrm rot="18859044">
              <a:off x="-1578961" y="1640668"/>
              <a:ext cx="8022904" cy="1866037"/>
            </a:xfrm>
            <a:prstGeom prst="roundRect">
              <a:avLst>
                <a:gd name="adj" fmla="val 50000"/>
              </a:avLst>
            </a:prstGeom>
            <a:solidFill>
              <a:srgbClr val="FFDB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圆角矩形 29"/>
            <p:cNvSpPr/>
            <p:nvPr/>
          </p:nvSpPr>
          <p:spPr>
            <a:xfrm rot="18859044">
              <a:off x="-3353460" y="1690402"/>
              <a:ext cx="15154928" cy="3140848"/>
            </a:xfrm>
            <a:prstGeom prst="roundRect">
              <a:avLst>
                <a:gd name="adj" fmla="val 50000"/>
              </a:avLst>
            </a:prstGeom>
            <a:solidFill>
              <a:srgbClr val="FF86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圆角矩形 34"/>
            <p:cNvSpPr/>
            <p:nvPr/>
          </p:nvSpPr>
          <p:spPr>
            <a:xfrm rot="18859044">
              <a:off x="665644" y="5018253"/>
              <a:ext cx="7304046" cy="775331"/>
            </a:xfrm>
            <a:prstGeom prst="roundRect">
              <a:avLst>
                <a:gd name="adj" fmla="val 50000"/>
              </a:avLst>
            </a:prstGeom>
            <a:solidFill>
              <a:srgbClr val="48B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615482" y="-424673"/>
            <a:ext cx="2819827" cy="6936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446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3</a:t>
            </a:r>
            <a:endParaRPr lang="zh-CN" altLang="en-US" sz="446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076056" y="2499742"/>
            <a:ext cx="3096040" cy="117724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 b="1" spc="225" dirty="0" smtClean="0">
                <a:solidFill>
                  <a:schemeClr val="bg1"/>
                </a:solidFill>
                <a:latin typeface="Impact" panose="020B0806030902050204" pitchFamily="34" charset="0"/>
              </a:rPr>
              <a:t>学以致用</a:t>
            </a:r>
            <a:endParaRPr lang="en-US" altLang="zh-CN" sz="3600" b="1" spc="225" dirty="0" smtClean="0">
              <a:solidFill>
                <a:schemeClr val="bg1"/>
              </a:solidFill>
              <a:latin typeface="Impact" panose="020B0806030902050204" pitchFamily="34" charset="0"/>
            </a:endParaRPr>
          </a:p>
          <a:p>
            <a:r>
              <a:rPr lang="en-US" altLang="zh-CN" sz="3600" b="1" spc="225" dirty="0" smtClean="0">
                <a:solidFill>
                  <a:schemeClr val="bg1"/>
                </a:solidFill>
                <a:latin typeface="Impact" panose="020B0806030902050204" pitchFamily="34" charset="0"/>
              </a:rPr>
              <a:t>         </a:t>
            </a:r>
            <a:r>
              <a:rPr lang="zh-CN" altLang="en-US" sz="3600" b="1" spc="225" dirty="0" smtClean="0">
                <a:solidFill>
                  <a:schemeClr val="bg1"/>
                </a:solidFill>
                <a:latin typeface="Impact" panose="020B0806030902050204" pitchFamily="34" charset="0"/>
              </a:rPr>
              <a:t>巩固新知</a:t>
            </a:r>
            <a:endParaRPr lang="en-US" altLang="zh-CN" sz="3600" b="1" spc="225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4" name="十字星 63"/>
          <p:cNvSpPr/>
          <p:nvPr/>
        </p:nvSpPr>
        <p:spPr>
          <a:xfrm>
            <a:off x="6653311" y="4562618"/>
            <a:ext cx="311165" cy="311165"/>
          </a:xfrm>
          <a:prstGeom prst="star4">
            <a:avLst/>
          </a:prstGeom>
          <a:solidFill>
            <a:srgbClr val="FF86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zh-CN" alt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等腰三角形 64"/>
          <p:cNvSpPr/>
          <p:nvPr/>
        </p:nvSpPr>
        <p:spPr>
          <a:xfrm rot="2355596">
            <a:off x="4976790" y="1781648"/>
            <a:ext cx="388073" cy="334546"/>
          </a:xfrm>
          <a:prstGeom prst="triangle">
            <a:avLst/>
          </a:prstGeom>
          <a:noFill/>
          <a:ln w="762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8105356" y="2501170"/>
            <a:ext cx="266952" cy="266952"/>
          </a:xfrm>
          <a:prstGeom prst="ellipse">
            <a:avLst/>
          </a:prstGeom>
          <a:solidFill>
            <a:srgbClr val="48B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52"/>
          <p:cNvGrpSpPr/>
          <p:nvPr/>
        </p:nvGrpSpPr>
        <p:grpSpPr>
          <a:xfrm>
            <a:off x="7853448" y="2328479"/>
            <a:ext cx="503524" cy="486542"/>
            <a:chOff x="2602414" y="1076347"/>
            <a:chExt cx="442330" cy="427412"/>
          </a:xfrm>
        </p:grpSpPr>
        <p:cxnSp>
          <p:nvCxnSpPr>
            <p:cNvPr id="54" name="直接连接符 53"/>
            <p:cNvCxnSpPr/>
            <p:nvPr/>
          </p:nvCxnSpPr>
          <p:spPr>
            <a:xfrm rot="-5400000">
              <a:off x="2639429" y="1221288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rot="-3240000">
              <a:off x="2668535" y="1131710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 rot="-1080000">
              <a:off x="2744735" y="1076347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rot="1080000">
              <a:off x="2838923" y="1076347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rot="3240000">
              <a:off x="2915123" y="1131710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 rot="5400000">
              <a:off x="2944229" y="1221288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 rot="7560000">
              <a:off x="2915123" y="1310866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rot="9720000">
              <a:off x="2838923" y="1366229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 rot="11880000">
              <a:off x="2744735" y="1366229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rot="14040000">
              <a:off x="2668535" y="1310866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等腰三角形 66"/>
          <p:cNvSpPr/>
          <p:nvPr/>
        </p:nvSpPr>
        <p:spPr>
          <a:xfrm rot="398357">
            <a:off x="4755688" y="663854"/>
            <a:ext cx="612803" cy="528279"/>
          </a:xfrm>
          <a:prstGeom prst="triangle">
            <a:avLst/>
          </a:prstGeom>
          <a:noFill/>
          <a:ln w="762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8" name="等腰三角形 67"/>
          <p:cNvSpPr/>
          <p:nvPr/>
        </p:nvSpPr>
        <p:spPr>
          <a:xfrm rot="1984530">
            <a:off x="4568353" y="-1036121"/>
            <a:ext cx="1339283" cy="1154556"/>
          </a:xfrm>
          <a:prstGeom prst="triangle">
            <a:avLst/>
          </a:prstGeom>
          <a:noFill/>
          <a:ln w="762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961946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81376" y="167285"/>
            <a:ext cx="3220530" cy="616154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ln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rgbClr val="232526"/>
                </a:solidFill>
                <a:ea typeface="幼圆" pitchFamily="49" charset="-122"/>
              </a:rPr>
              <a:t>三、学以致用，巩固新知</a:t>
            </a:r>
          </a:p>
        </p:txBody>
      </p:sp>
      <p:pic>
        <p:nvPicPr>
          <p:cNvPr id="67585" name="Picture 1" descr="C:\Users\Administrator\AppData\Roaming\Tencent\Users\18055263\QQ\WinTemp\RichOle\0}UX2$[@NP7~UUBWBLQ@AP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87574"/>
            <a:ext cx="7200800" cy="3312368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827584" y="4227934"/>
            <a:ext cx="8044243" cy="918102"/>
          </a:xfrm>
          <a:prstGeom prst="rect">
            <a:avLst/>
          </a:prstGeom>
          <a:gradFill flip="none" rotWithShape="1">
            <a:gsLst>
              <a:gs pos="900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2000" b="1" dirty="0">
                <a:solidFill>
                  <a:schemeClr val="tx1"/>
                </a:solidFill>
              </a:rPr>
              <a:t>      </a:t>
            </a:r>
            <a:r>
              <a:rPr lang="zh-CN" altLang="en-US" b="1" dirty="0" smtClean="0">
                <a:solidFill>
                  <a:srgbClr val="000000"/>
                </a:solidFill>
              </a:rPr>
              <a:t>设计了五道检测题推送给学生，根据系统自动分析的结果针对学生的错误加以订正讲解，实现了以学定教。</a:t>
            </a:r>
            <a:endParaRPr lang="en-US" altLang="zh-CN" b="1" i="1" dirty="0">
              <a:solidFill>
                <a:srgbClr val="000000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7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7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>
          <a:xfrm>
            <a:off x="2908606" y="2412298"/>
            <a:ext cx="8517656" cy="4062758"/>
            <a:chOff x="1022943" y="2024620"/>
            <a:chExt cx="15178988" cy="7240084"/>
          </a:xfrm>
        </p:grpSpPr>
        <p:sp>
          <p:nvSpPr>
            <p:cNvPr id="27" name="圆角矩形 26"/>
            <p:cNvSpPr/>
            <p:nvPr/>
          </p:nvSpPr>
          <p:spPr>
            <a:xfrm rot="2605119">
              <a:off x="2293000" y="7656165"/>
              <a:ext cx="9367670" cy="1608539"/>
            </a:xfrm>
            <a:prstGeom prst="roundRect">
              <a:avLst>
                <a:gd name="adj" fmla="val 50000"/>
              </a:avLst>
            </a:prstGeom>
            <a:solidFill>
              <a:srgbClr val="FF86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圆角矩形 27"/>
            <p:cNvSpPr/>
            <p:nvPr/>
          </p:nvSpPr>
          <p:spPr>
            <a:xfrm rot="2605119">
              <a:off x="1022943" y="2024620"/>
              <a:ext cx="12805371" cy="5196202"/>
            </a:xfrm>
            <a:prstGeom prst="roundRect">
              <a:avLst>
                <a:gd name="adj" fmla="val 50000"/>
              </a:avLst>
            </a:prstGeom>
            <a:solidFill>
              <a:srgbClr val="FFDB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圆角矩形 28"/>
            <p:cNvSpPr/>
            <p:nvPr/>
          </p:nvSpPr>
          <p:spPr>
            <a:xfrm rot="2605119">
              <a:off x="4526604" y="7153705"/>
              <a:ext cx="4180741" cy="1009358"/>
            </a:xfrm>
            <a:prstGeom prst="roundRect">
              <a:avLst>
                <a:gd name="adj" fmla="val 50000"/>
              </a:avLst>
            </a:prstGeom>
            <a:solidFill>
              <a:srgbClr val="21DB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 rot="2605119">
              <a:off x="5332376" y="3104620"/>
              <a:ext cx="10869555" cy="1082529"/>
            </a:xfrm>
            <a:prstGeom prst="roundRect">
              <a:avLst>
                <a:gd name="adj" fmla="val 50000"/>
              </a:avLst>
            </a:prstGeom>
            <a:solidFill>
              <a:srgbClr val="48B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1"/>
          <p:cNvGrpSpPr/>
          <p:nvPr/>
        </p:nvGrpSpPr>
        <p:grpSpPr>
          <a:xfrm rot="17976959">
            <a:off x="56043" y="4447667"/>
            <a:ext cx="951797" cy="433923"/>
            <a:chOff x="-25773" y="645965"/>
            <a:chExt cx="1269063" cy="578564"/>
          </a:xfrm>
        </p:grpSpPr>
        <p:sp>
          <p:nvSpPr>
            <p:cNvPr id="10" name="矩形 9"/>
            <p:cNvSpPr/>
            <p:nvPr/>
          </p:nvSpPr>
          <p:spPr>
            <a:xfrm rot="2222604">
              <a:off x="-25773" y="645965"/>
              <a:ext cx="578564" cy="578564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 rot="3171128">
              <a:off x="996599" y="736407"/>
              <a:ext cx="246691" cy="246691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4935585" y="-496110"/>
            <a:ext cx="2819827" cy="6936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446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4</a:t>
            </a:r>
            <a:endParaRPr lang="zh-CN" altLang="en-US" sz="446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11560" y="2355726"/>
            <a:ext cx="3096040" cy="117724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 b="1" spc="225" dirty="0" smtClean="0">
                <a:solidFill>
                  <a:schemeClr val="bg1"/>
                </a:solidFill>
                <a:latin typeface="Impact" panose="020B0806030902050204" pitchFamily="34" charset="0"/>
              </a:rPr>
              <a:t>全课小结</a:t>
            </a:r>
            <a:endParaRPr lang="en-US" altLang="zh-CN" sz="3600" b="1" spc="225" dirty="0" smtClean="0">
              <a:solidFill>
                <a:schemeClr val="bg1"/>
              </a:solidFill>
              <a:latin typeface="Impact" panose="020B0806030902050204" pitchFamily="34" charset="0"/>
            </a:endParaRPr>
          </a:p>
          <a:p>
            <a:r>
              <a:rPr lang="en-US" altLang="zh-CN" sz="3600" b="1" spc="225" dirty="0" smtClean="0">
                <a:solidFill>
                  <a:schemeClr val="bg1"/>
                </a:solidFill>
                <a:latin typeface="Impact" panose="020B0806030902050204" pitchFamily="34" charset="0"/>
              </a:rPr>
              <a:t>         </a:t>
            </a:r>
            <a:r>
              <a:rPr lang="zh-CN" altLang="en-US" sz="3600" b="1" spc="225" dirty="0" smtClean="0">
                <a:solidFill>
                  <a:schemeClr val="bg1"/>
                </a:solidFill>
                <a:latin typeface="Impact" panose="020B0806030902050204" pitchFamily="34" charset="0"/>
              </a:rPr>
              <a:t>回顾新知</a:t>
            </a:r>
            <a:endParaRPr lang="en-US" altLang="zh-CN" sz="3600" b="1" spc="225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" name="直角三角形 2"/>
          <p:cNvSpPr/>
          <p:nvPr/>
        </p:nvSpPr>
        <p:spPr>
          <a:xfrm>
            <a:off x="4933935" y="881183"/>
            <a:ext cx="341591" cy="341591"/>
          </a:xfrm>
          <a:prstGeom prst="rtTriangle">
            <a:avLst/>
          </a:prstGeom>
          <a:noFill/>
          <a:ln w="76200">
            <a:solidFill>
              <a:srgbClr val="48B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36"/>
          <p:cNvGrpSpPr/>
          <p:nvPr/>
        </p:nvGrpSpPr>
        <p:grpSpPr>
          <a:xfrm>
            <a:off x="3999603" y="4353739"/>
            <a:ext cx="503524" cy="486542"/>
            <a:chOff x="2602414" y="1076347"/>
            <a:chExt cx="442330" cy="427412"/>
          </a:xfrm>
        </p:grpSpPr>
        <p:cxnSp>
          <p:nvCxnSpPr>
            <p:cNvPr id="38" name="直接连接符 37"/>
            <p:cNvCxnSpPr/>
            <p:nvPr/>
          </p:nvCxnSpPr>
          <p:spPr>
            <a:xfrm rot="-5400000">
              <a:off x="2639429" y="1221288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rot="-3240000">
              <a:off x="2668535" y="1131710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rot="-1080000">
              <a:off x="2744735" y="1076347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rot="1080000">
              <a:off x="2838923" y="1076347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rot="3240000">
              <a:off x="2915123" y="1131710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rot="5400000">
              <a:off x="2944229" y="1221288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rot="7560000">
              <a:off x="2915123" y="1310866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rot="9720000">
              <a:off x="2838923" y="1366229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rot="11880000">
              <a:off x="2744735" y="1366229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rot="14040000">
              <a:off x="2668535" y="1310866"/>
              <a:ext cx="63500" cy="13753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椭圆 3"/>
          <p:cNvSpPr/>
          <p:nvPr/>
        </p:nvSpPr>
        <p:spPr>
          <a:xfrm>
            <a:off x="-242888" y="-337416"/>
            <a:ext cx="820994" cy="820994"/>
          </a:xfrm>
          <a:prstGeom prst="ellipse">
            <a:avLst/>
          </a:prstGeom>
          <a:solidFill>
            <a:srgbClr val="48B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422998" y="-11220"/>
            <a:ext cx="353021" cy="3530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544803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33776" y="241672"/>
            <a:ext cx="3220530" cy="543731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ln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rgbClr val="232526"/>
                </a:solidFill>
                <a:ea typeface="幼圆" pitchFamily="49" charset="-122"/>
              </a:rPr>
              <a:t>四、全课小结，回顾新知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7574"/>
            <a:ext cx="313082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Administrator\Desktop\七巧板\图片视频\IMG_38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2499742"/>
            <a:ext cx="2564904" cy="2283718"/>
          </a:xfrm>
          <a:prstGeom prst="rect">
            <a:avLst/>
          </a:prstGeom>
          <a:noFill/>
        </p:spPr>
      </p:pic>
      <p:pic>
        <p:nvPicPr>
          <p:cNvPr id="11" name="Picture 1" descr="C:\Users\Administrator\AppData\Roaming\Tencent\Users\18055263\QQ\WinTemp\RichOle\1D{%MF14(M`L}~[{)(~B@R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843558"/>
            <a:ext cx="2448271" cy="327580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/>
          <a:srcRect b="19974"/>
          <a:stretch>
            <a:fillRect/>
          </a:stretch>
        </p:blipFill>
        <p:spPr>
          <a:xfrm>
            <a:off x="4859338" y="339502"/>
            <a:ext cx="4284662" cy="24443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对角圆角矩形 4"/>
          <p:cNvSpPr/>
          <p:nvPr/>
        </p:nvSpPr>
        <p:spPr>
          <a:xfrm>
            <a:off x="250826" y="141685"/>
            <a:ext cx="1800225" cy="516731"/>
          </a:xfrm>
          <a:prstGeom prst="round2DiagRect">
            <a:avLst/>
          </a:prstGeom>
          <a:solidFill>
            <a:srgbClr val="0070C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课后</a:t>
            </a:r>
          </a:p>
        </p:txBody>
      </p:sp>
      <p:pic>
        <p:nvPicPr>
          <p:cNvPr id="6" name="Picture 2" descr="https://timgsa.baidu.com/timg?image&amp;quality=80&amp;size=b9999_10000&amp;sec=1550406678512&amp;di=1267127471a29786f79d85ea8366313f&amp;imgtype=0&amp;src=http%3A%2F%2Fimg.mp.itc.cn%2Fupload%2F20170406%2Fda38973e06bf48c1ae05a8faca68419b_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347614"/>
            <a:ext cx="3744416" cy="331584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对角圆角矩形 4"/>
          <p:cNvSpPr/>
          <p:nvPr/>
        </p:nvSpPr>
        <p:spPr>
          <a:xfrm>
            <a:off x="467544" y="1851670"/>
            <a:ext cx="5760640" cy="1152128"/>
          </a:xfrm>
          <a:prstGeom prst="round2DiagRect">
            <a:avLst/>
          </a:prstGeom>
          <a:solidFill>
            <a:srgbClr val="0070C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40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谁是课堂真正的主人</a:t>
            </a:r>
            <a:endParaRPr lang="zh-CN" altLang="en-US" sz="40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Picture 4" descr="https://ss0.bdstatic.com/70cFuHSh_Q1YnxGkpoWK1HF6hhy/it/u=1269837030,3070760072&amp;fm=200&amp;gp=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131590"/>
            <a:ext cx="23241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512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860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Rectangle 1"/>
          <p:cNvSpPr>
            <a:spLocks noChangeArrowheads="1"/>
          </p:cNvSpPr>
          <p:nvPr/>
        </p:nvSpPr>
        <p:spPr bwMode="auto">
          <a:xfrm>
            <a:off x="457200" y="612488"/>
            <a:ext cx="8458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数学和美术学科进行有效地整合</a:t>
            </a:r>
          </a:p>
        </p:txBody>
      </p:sp>
      <p:pic>
        <p:nvPicPr>
          <p:cNvPr id="5126" name="Picture 1" descr="XQ{~0L$6Q9IGWKPTBVFSTTV"/>
          <p:cNvPicPr>
            <a:picLocks noChangeAspect="1" noChangeArrowheads="1"/>
          </p:cNvPicPr>
          <p:nvPr/>
        </p:nvPicPr>
        <p:blipFill>
          <a:blip r:embed="rId3" cstate="print"/>
          <a:srcRect t="1250"/>
          <a:stretch>
            <a:fillRect/>
          </a:stretch>
        </p:blipFill>
        <p:spPr bwMode="auto">
          <a:xfrm>
            <a:off x="609600" y="1216124"/>
            <a:ext cx="723900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TextBox 6"/>
          <p:cNvSpPr txBox="1">
            <a:spLocks noChangeArrowheads="1"/>
          </p:cNvSpPr>
          <p:nvPr/>
        </p:nvSpPr>
        <p:spPr bwMode="auto">
          <a:xfrm>
            <a:off x="1600200" y="4572001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zh-CN" altLang="zh-CN" sz="28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二年级上</a:t>
            </a:r>
            <a:r>
              <a:rPr lang="zh-CN" altLang="en-US" sz="28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第三单元</a:t>
            </a:r>
            <a:r>
              <a:rPr lang="en-US" altLang="zh-CN" sz="28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8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观察物体</a:t>
            </a:r>
            <a:r>
              <a:rPr lang="en-US" altLang="zh-CN" sz="28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》</a:t>
            </a:r>
            <a:endParaRPr lang="zh-CN" altLang="en-US" sz="28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6147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Rectangle 2"/>
          <p:cNvSpPr>
            <a:spLocks noChangeArrowheads="1"/>
          </p:cNvSpPr>
          <p:nvPr/>
        </p:nvSpPr>
        <p:spPr bwMode="auto">
          <a:xfrm>
            <a:off x="304800" y="612488"/>
            <a:ext cx="8458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运用数</a:t>
            </a:r>
            <a:r>
              <a:rPr lang="zh-CN" sz="32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学幻</a:t>
            </a:r>
            <a:r>
              <a:rPr lang="zh-CN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想画培养学生的创造能力</a:t>
            </a:r>
          </a:p>
        </p:txBody>
      </p:sp>
      <p:pic>
        <p:nvPicPr>
          <p:cNvPr id="6150" name="Picture 14" descr="IMG_20151028_135809_HDR"/>
          <p:cNvPicPr>
            <a:picLocks noChangeAspect="1" noChangeArrowheads="1"/>
          </p:cNvPicPr>
          <p:nvPr/>
        </p:nvPicPr>
        <p:blipFill>
          <a:blip r:embed="rId3" cstate="print"/>
          <a:srcRect l="15778" t="10699" r="23898" b="14316"/>
          <a:stretch>
            <a:fillRect/>
          </a:stretch>
        </p:blipFill>
        <p:spPr bwMode="auto">
          <a:xfrm>
            <a:off x="0" y="1200150"/>
            <a:ext cx="42672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20" descr="IMG_20151028_124242_HDR"/>
          <p:cNvPicPr>
            <a:picLocks noChangeAspect="1" noChangeArrowheads="1"/>
          </p:cNvPicPr>
          <p:nvPr/>
        </p:nvPicPr>
        <p:blipFill>
          <a:blip r:embed="rId4" cstate="print"/>
          <a:srcRect l="2618" t="5220" r="18848" b="16750"/>
          <a:stretch>
            <a:fillRect/>
          </a:stretch>
        </p:blipFill>
        <p:spPr bwMode="auto">
          <a:xfrm>
            <a:off x="4724400" y="1200150"/>
            <a:ext cx="44196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7171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2"/>
          <p:cNvSpPr>
            <a:spLocks noChangeArrowheads="1"/>
          </p:cNvSpPr>
          <p:nvPr/>
        </p:nvSpPr>
        <p:spPr bwMode="auto">
          <a:xfrm>
            <a:off x="304800" y="612488"/>
            <a:ext cx="8458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运用数</a:t>
            </a:r>
            <a:r>
              <a:rPr lang="zh-CN" sz="32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学幻</a:t>
            </a:r>
            <a:r>
              <a:rPr lang="zh-CN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想画培养学生的创造能力</a:t>
            </a:r>
          </a:p>
        </p:txBody>
      </p:sp>
      <p:sp>
        <p:nvSpPr>
          <p:cNvPr id="7174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zh-CN" altLang="en-US"/>
          </a:p>
        </p:txBody>
      </p:sp>
      <p:pic>
        <p:nvPicPr>
          <p:cNvPr id="7175" name="Picture 21" descr="IMG_20151028_140951_HDR"/>
          <p:cNvPicPr>
            <a:picLocks noChangeAspect="1" noChangeArrowheads="1"/>
          </p:cNvPicPr>
          <p:nvPr/>
        </p:nvPicPr>
        <p:blipFill>
          <a:blip r:embed="rId3" cstate="print"/>
          <a:srcRect l="4300" t="12193" r="4301"/>
          <a:stretch>
            <a:fillRect/>
          </a:stretch>
        </p:blipFill>
        <p:spPr bwMode="auto">
          <a:xfrm>
            <a:off x="0" y="1200150"/>
            <a:ext cx="41910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22" descr="《数学天地》王思茜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1200150"/>
            <a:ext cx="44196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8195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304800" y="612488"/>
            <a:ext cx="8458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运用数</a:t>
            </a:r>
            <a:r>
              <a:rPr lang="zh-CN" sz="32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学幻</a:t>
            </a:r>
            <a:r>
              <a:rPr lang="zh-CN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想画培养学生的创造能力</a:t>
            </a:r>
          </a:p>
        </p:txBody>
      </p:sp>
      <p:pic>
        <p:nvPicPr>
          <p:cNvPr id="8198" name="Picture 4" descr="IMG_0388"/>
          <p:cNvPicPr>
            <a:picLocks noChangeAspect="1" noChangeArrowheads="1"/>
          </p:cNvPicPr>
          <p:nvPr/>
        </p:nvPicPr>
        <p:blipFill>
          <a:blip r:embed="rId3" cstate="print"/>
          <a:srcRect l="3847" t="4910" r="3537" b="2594"/>
          <a:stretch>
            <a:fillRect/>
          </a:stretch>
        </p:blipFill>
        <p:spPr bwMode="auto">
          <a:xfrm>
            <a:off x="0" y="1200150"/>
            <a:ext cx="43434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3" descr="IMG_0371"/>
          <p:cNvPicPr>
            <a:picLocks noChangeAspect="1" noChangeArrowheads="1"/>
          </p:cNvPicPr>
          <p:nvPr/>
        </p:nvPicPr>
        <p:blipFill>
          <a:blip r:embed="rId4" cstate="print"/>
          <a:srcRect b="9479"/>
          <a:stretch>
            <a:fillRect/>
          </a:stretch>
        </p:blipFill>
        <p:spPr bwMode="auto">
          <a:xfrm>
            <a:off x="4572000" y="1200150"/>
            <a:ext cx="45720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1024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26" descr="IMG_20151028_083554_HDR(1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419622"/>
            <a:ext cx="71628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Rectangle 2"/>
          <p:cNvSpPr>
            <a:spLocks noChangeArrowheads="1"/>
          </p:cNvSpPr>
          <p:nvPr/>
        </p:nvSpPr>
        <p:spPr bwMode="auto">
          <a:xfrm>
            <a:off x="304800" y="612488"/>
            <a:ext cx="8458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运用数</a:t>
            </a:r>
            <a:r>
              <a:rPr lang="zh-CN" sz="32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学幻</a:t>
            </a:r>
            <a:r>
              <a:rPr lang="zh-CN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想画培养学生的创造能力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9219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304800" y="612488"/>
            <a:ext cx="8458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运用数</a:t>
            </a:r>
            <a:r>
              <a:rPr lang="zh-CN" sz="32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学幻</a:t>
            </a:r>
            <a:r>
              <a:rPr lang="zh-CN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想画培养学生的创造能力</a:t>
            </a:r>
          </a:p>
        </p:txBody>
      </p:sp>
      <p:pic>
        <p:nvPicPr>
          <p:cNvPr id="9222" name="Picture 1" descr="IMG_20151028_170857_HDR"/>
          <p:cNvPicPr>
            <a:picLocks noChangeAspect="1" noChangeArrowheads="1"/>
          </p:cNvPicPr>
          <p:nvPr/>
        </p:nvPicPr>
        <p:blipFill>
          <a:blip r:embed="rId3" cstate="print"/>
          <a:srcRect l="5742" t="2341" r="11005" b="6133"/>
          <a:stretch>
            <a:fillRect/>
          </a:stretch>
        </p:blipFill>
        <p:spPr bwMode="auto">
          <a:xfrm>
            <a:off x="1066800" y="1143000"/>
            <a:ext cx="67056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11267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1"/>
          <p:cNvPicPr>
            <a:picLocks noChangeAspect="1" noChangeArrowheads="1"/>
          </p:cNvPicPr>
          <p:nvPr/>
        </p:nvPicPr>
        <p:blipFill>
          <a:blip r:embed="rId3" cstate="print"/>
          <a:srcRect b="18440"/>
          <a:stretch>
            <a:fillRect/>
          </a:stretch>
        </p:blipFill>
        <p:spPr bwMode="auto">
          <a:xfrm>
            <a:off x="838200" y="1428750"/>
            <a:ext cx="71628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Rectangle 2"/>
          <p:cNvSpPr>
            <a:spLocks noChangeArrowheads="1"/>
          </p:cNvSpPr>
          <p:nvPr/>
        </p:nvSpPr>
        <p:spPr bwMode="auto">
          <a:xfrm>
            <a:off x="304800" y="612488"/>
            <a:ext cx="8458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运用数</a:t>
            </a:r>
            <a:r>
              <a:rPr lang="zh-CN" sz="32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学幻</a:t>
            </a:r>
            <a:r>
              <a:rPr lang="zh-CN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想画培养学生的创造能力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12291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Rectangle 2"/>
          <p:cNvSpPr>
            <a:spLocks noChangeArrowheads="1"/>
          </p:cNvSpPr>
          <p:nvPr/>
        </p:nvSpPr>
        <p:spPr bwMode="auto">
          <a:xfrm>
            <a:off x="304800" y="612488"/>
            <a:ext cx="8458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运用数</a:t>
            </a:r>
            <a:r>
              <a:rPr lang="zh-CN" sz="32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学幻</a:t>
            </a:r>
            <a:r>
              <a:rPr lang="zh-CN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想画培养学生的创造能力</a:t>
            </a:r>
          </a:p>
        </p:txBody>
      </p:sp>
      <p:pic>
        <p:nvPicPr>
          <p:cNvPr id="12294" name="Picture 2"/>
          <p:cNvPicPr>
            <a:picLocks noChangeAspect="1" noChangeArrowheads="1"/>
          </p:cNvPicPr>
          <p:nvPr/>
        </p:nvPicPr>
        <p:blipFill>
          <a:blip r:embed="rId3" cstate="print"/>
          <a:srcRect l="16251" t="20000" r="33749"/>
          <a:stretch>
            <a:fillRect/>
          </a:stretch>
        </p:blipFill>
        <p:spPr bwMode="auto">
          <a:xfrm>
            <a:off x="0" y="1371600"/>
            <a:ext cx="42037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3"/>
          <p:cNvPicPr>
            <a:picLocks noChangeAspect="1" noChangeArrowheads="1"/>
          </p:cNvPicPr>
          <p:nvPr/>
        </p:nvPicPr>
        <p:blipFill>
          <a:blip r:embed="rId4" cstate="print"/>
          <a:srcRect l="21310" t="19403" r="9836"/>
          <a:stretch>
            <a:fillRect/>
          </a:stretch>
        </p:blipFill>
        <p:spPr bwMode="auto">
          <a:xfrm>
            <a:off x="4648200" y="1371600"/>
            <a:ext cx="44958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13315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Rectangle 3"/>
          <p:cNvSpPr>
            <a:spLocks noChangeArrowheads="1"/>
          </p:cNvSpPr>
          <p:nvPr/>
        </p:nvSpPr>
        <p:spPr bwMode="auto">
          <a:xfrm>
            <a:off x="381000" y="739289"/>
            <a:ext cx="8458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运用益智器具培养学生空间观念</a:t>
            </a:r>
          </a:p>
        </p:txBody>
      </p:sp>
      <p:pic>
        <p:nvPicPr>
          <p:cNvPr id="13318" name="Picture 23" descr="IMG_20151028_082856_HD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71600"/>
            <a:ext cx="40386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24" descr="IMG_20151028_083033_HDR"/>
          <p:cNvPicPr>
            <a:picLocks noChangeAspect="1" noChangeArrowheads="1"/>
          </p:cNvPicPr>
          <p:nvPr/>
        </p:nvPicPr>
        <p:blipFill>
          <a:blip r:embed="rId4" cstate="print"/>
          <a:srcRect l="14748"/>
          <a:stretch>
            <a:fillRect/>
          </a:stretch>
        </p:blipFill>
        <p:spPr bwMode="auto">
          <a:xfrm>
            <a:off x="4000500" y="1371600"/>
            <a:ext cx="51435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13315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Rectangle 3"/>
          <p:cNvSpPr>
            <a:spLocks noChangeArrowheads="1"/>
          </p:cNvSpPr>
          <p:nvPr/>
        </p:nvSpPr>
        <p:spPr bwMode="auto">
          <a:xfrm>
            <a:off x="381000" y="739289"/>
            <a:ext cx="8458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sz="32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运用益智器具培养学生空间观念</a:t>
            </a: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19622"/>
            <a:ext cx="4390456" cy="3723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419622"/>
            <a:ext cx="4499992" cy="3723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zjd\Desktop\7WAkwraHa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4" y="-164554"/>
            <a:ext cx="9093750" cy="565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07704" y="1995686"/>
            <a:ext cx="2448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r>
              <a:rPr lang="zh-CN" altLang="en-US" sz="4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谢！</a:t>
            </a:r>
            <a:endParaRPr lang="zh-CN" altLang="en-US" sz="4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  <p:sp>
        <p:nvSpPr>
          <p:cNvPr id="8" name="文本框 10"/>
          <p:cNvSpPr txBox="1">
            <a:spLocks noChangeArrowheads="1"/>
          </p:cNvSpPr>
          <p:nvPr/>
        </p:nvSpPr>
        <p:spPr bwMode="auto">
          <a:xfrm>
            <a:off x="3995936" y="195486"/>
            <a:ext cx="49103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新世纪小学数学</a:t>
            </a:r>
            <a:r>
              <a:rPr lang="en-US" altLang="zh-CN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2019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冬悦读活动“空间观念”</a:t>
            </a:r>
            <a:endParaRPr lang="zh-CN" altLang="en-US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586090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SLIDE_COUNT" val="1"/>
</p:tagLst>
</file>

<file path=ppt/theme/theme1.xml><?xml version="1.0" encoding="utf-8"?>
<a:theme xmlns:a="http://schemas.openxmlformats.org/drawingml/2006/main" name="Office 主题">
  <a:themeElements>
    <a:clrScheme name="自定义 24">
      <a:dk1>
        <a:srgbClr val="FFFFFF"/>
      </a:dk1>
      <a:lt1>
        <a:srgbClr val="FFFFFF"/>
      </a:lt1>
      <a:dk2>
        <a:srgbClr val="0070C0"/>
      </a:dk2>
      <a:lt2>
        <a:srgbClr val="FFC000"/>
      </a:lt2>
      <a:accent1>
        <a:srgbClr val="FFC000"/>
      </a:accent1>
      <a:accent2>
        <a:srgbClr val="0070C0"/>
      </a:accent2>
      <a:accent3>
        <a:srgbClr val="FFFFFF"/>
      </a:accent3>
      <a:accent4>
        <a:srgbClr val="7F7F7F"/>
      </a:accent4>
      <a:accent5>
        <a:srgbClr val="A5A5A5"/>
      </a:accent5>
      <a:accent6>
        <a:srgbClr val="7F7F7F"/>
      </a:accent6>
      <a:hlink>
        <a:srgbClr val="7F7F7F"/>
      </a:hlink>
      <a:folHlink>
        <a:srgbClr val="8E8E8E"/>
      </a:folHlink>
    </a:clrScheme>
    <a:fontScheme name="微软雅黑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2604</TotalTime>
  <Words>1376</Words>
  <Application>Microsoft Office PowerPoint</Application>
  <PresentationFormat>全屏显示(16:9)</PresentationFormat>
  <Paragraphs>153</Paragraphs>
  <Slides>36</Slides>
  <Notes>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37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信息部 吴淼</dc:creator>
  <cp:lastModifiedBy>Administrator</cp:lastModifiedBy>
  <cp:revision>389</cp:revision>
  <dcterms:modified xsi:type="dcterms:W3CDTF">2019-03-01T13:02:42Z</dcterms:modified>
</cp:coreProperties>
</file>