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76" r:id="rId3"/>
    <p:sldId id="275" r:id="rId4"/>
    <p:sldId id="259" r:id="rId5"/>
    <p:sldId id="277" r:id="rId6"/>
    <p:sldId id="278" r:id="rId7"/>
    <p:sldId id="279" r:id="rId8"/>
    <p:sldId id="280" r:id="rId9"/>
    <p:sldId id="281" r:id="rId10"/>
    <p:sldId id="282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111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4AB8-E058-4572-8B2F-D9841CEE401C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8C90C-B0B8-4FF3-90A7-A86D9E8FC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4415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4AB8-E058-4572-8B2F-D9841CEE401C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8C90C-B0B8-4FF3-90A7-A86D9E8FC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8577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4AB8-E058-4572-8B2F-D9841CEE401C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8C90C-B0B8-4FF3-90A7-A86D9E8FC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5162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4AB8-E058-4572-8B2F-D9841CEE401C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8C90C-B0B8-4FF3-90A7-A86D9E8FC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881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4AB8-E058-4572-8B2F-D9841CEE401C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8C90C-B0B8-4FF3-90A7-A86D9E8FC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8353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4AB8-E058-4572-8B2F-D9841CEE401C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8C90C-B0B8-4FF3-90A7-A86D9E8FC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6898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4AB8-E058-4572-8B2F-D9841CEE401C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8C90C-B0B8-4FF3-90A7-A86D9E8FC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3481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4AB8-E058-4572-8B2F-D9841CEE401C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8C90C-B0B8-4FF3-90A7-A86D9E8FC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232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4AB8-E058-4572-8B2F-D9841CEE401C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8C90C-B0B8-4FF3-90A7-A86D9E8FC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4609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4AB8-E058-4572-8B2F-D9841CEE401C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8C90C-B0B8-4FF3-90A7-A86D9E8FC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212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4AB8-E058-4572-8B2F-D9841CEE401C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8C90C-B0B8-4FF3-90A7-A86D9E8FC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768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54AB8-E058-4572-8B2F-D9841CEE401C}" type="datetimeFigureOut">
              <a:rPr lang="zh-CN" altLang="en-US" smtClean="0"/>
              <a:t>2019/2/23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8C90C-B0B8-4FF3-90A7-A86D9E8FC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739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853041" y="1638441"/>
            <a:ext cx="7753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600" b="1" dirty="0"/>
              <a:t>四</a:t>
            </a:r>
            <a:r>
              <a:rPr lang="zh-CN" altLang="en-US" sz="3600" b="1" dirty="0" smtClean="0"/>
              <a:t>年级下册第四单元第一课时</a:t>
            </a:r>
            <a:r>
              <a:rPr lang="zh-CN" altLang="en-US" sz="3600" b="1" dirty="0"/>
              <a:t>：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552965" y="4601173"/>
            <a:ext cx="919978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成都市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杨薪意名师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工作室</a:t>
            </a:r>
            <a:endParaRPr lang="en-US" altLang="zh-CN" sz="36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成都市石笋街小学校：周艳</a:t>
            </a:r>
            <a:endParaRPr lang="zh-CN" altLang="en-US" sz="320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621" y="4765971"/>
            <a:ext cx="1000379" cy="734293"/>
          </a:xfrm>
          <a:prstGeom prst="rect">
            <a:avLst/>
          </a:prstGeom>
        </p:spPr>
      </p:pic>
      <p:sp>
        <p:nvSpPr>
          <p:cNvPr id="6" name="文本框 7"/>
          <p:cNvSpPr txBox="1">
            <a:spLocks noChangeArrowheads="1"/>
          </p:cNvSpPr>
          <p:nvPr/>
        </p:nvSpPr>
        <p:spPr bwMode="auto">
          <a:xfrm>
            <a:off x="2853041" y="611153"/>
            <a:ext cx="67505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 b="1" dirty="0" smtClean="0"/>
              <a:t>2019</a:t>
            </a:r>
            <a:r>
              <a:rPr lang="zh-CN" altLang="en-US" sz="3600" b="1" dirty="0" smtClean="0"/>
              <a:t>冬令营</a:t>
            </a:r>
            <a:r>
              <a:rPr lang="zh-CN" altLang="en-US" sz="3600" b="1" dirty="0"/>
              <a:t>悦读活动</a:t>
            </a:r>
            <a:r>
              <a:rPr lang="en-US" altLang="zh-CN" sz="3600" b="1" dirty="0"/>
              <a:t>---</a:t>
            </a:r>
            <a:r>
              <a:rPr lang="zh-CN" altLang="en-US" sz="3600" b="1" dirty="0"/>
              <a:t>空间观念</a:t>
            </a:r>
          </a:p>
        </p:txBody>
      </p:sp>
      <p:sp>
        <p:nvSpPr>
          <p:cNvPr id="4" name="矩形 3"/>
          <p:cNvSpPr/>
          <p:nvPr/>
        </p:nvSpPr>
        <p:spPr>
          <a:xfrm>
            <a:off x="2194932" y="2367171"/>
            <a:ext cx="7802137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200000"/>
              </a:lnSpc>
            </a:pPr>
            <a:r>
              <a:rPr lang="en-US" altLang="zh-CN" sz="6600" dirty="0" smtClean="0">
                <a:solidFill>
                  <a:schemeClr val="accent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6600" dirty="0" smtClean="0">
                <a:solidFill>
                  <a:schemeClr val="accent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看一看</a:t>
            </a:r>
            <a:r>
              <a:rPr lang="en-US" altLang="zh-CN" sz="6600" dirty="0" smtClean="0">
                <a:solidFill>
                  <a:schemeClr val="accent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6600" dirty="0" smtClean="0">
                <a:solidFill>
                  <a:schemeClr val="accent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教材解读</a:t>
            </a:r>
            <a:endParaRPr lang="zh-CN" altLang="en-US" sz="4800" dirty="0">
              <a:solidFill>
                <a:schemeClr val="accent4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20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33856" y="398834"/>
            <a:ext cx="323931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85000"/>
                  </a:schemeClr>
                </a:solidFill>
              </a:rPr>
              <a:t>四年级（下册）第四单元</a:t>
            </a:r>
            <a:r>
              <a:rPr lang="en-US" altLang="zh-CN" sz="1400" b="1" dirty="0" smtClean="0">
                <a:solidFill>
                  <a:schemeClr val="tx1">
                    <a:lumMod val="85000"/>
                  </a:schemeClr>
                </a:solidFill>
              </a:rPr>
              <a:t>《</a:t>
            </a:r>
            <a:r>
              <a:rPr lang="zh-CN" altLang="en-US" sz="1400" b="1" dirty="0">
                <a:solidFill>
                  <a:schemeClr val="tx1">
                    <a:lumMod val="85000"/>
                  </a:schemeClr>
                </a:solidFill>
              </a:rPr>
              <a:t>看一看</a:t>
            </a:r>
            <a:r>
              <a:rPr lang="en-US" altLang="zh-CN" sz="1400" b="1" dirty="0" smtClean="0">
                <a:solidFill>
                  <a:schemeClr val="tx1">
                    <a:lumMod val="85000"/>
                  </a:schemeClr>
                </a:solidFill>
              </a:rPr>
              <a:t>》</a:t>
            </a:r>
          </a:p>
          <a:p>
            <a:r>
              <a:rPr lang="en-US" altLang="zh-CN" sz="1400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</a:schemeClr>
                </a:solidFill>
              </a:rPr>
              <a:t>        </a:t>
            </a:r>
          </a:p>
          <a:p>
            <a:r>
              <a:rPr lang="en-US" altLang="zh-CN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tx1">
                    <a:lumMod val="85000"/>
                  </a:schemeClr>
                </a:solidFill>
              </a:rPr>
              <a:t>               </a:t>
            </a:r>
            <a:endParaRPr lang="zh-CN" altLang="en-US" sz="2800" b="1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62" y="398834"/>
            <a:ext cx="464636" cy="3410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33856" y="739884"/>
            <a:ext cx="448392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4"/>
                </a:solidFill>
              </a:rPr>
              <a:t>    学习</a:t>
            </a:r>
            <a:r>
              <a:rPr lang="zh-CN" altLang="en-US" sz="2800" b="1" dirty="0" smtClean="0">
                <a:solidFill>
                  <a:schemeClr val="accent4"/>
                </a:solidFill>
              </a:rPr>
              <a:t>过程</a:t>
            </a:r>
            <a:endParaRPr lang="en-US" altLang="zh-CN" sz="2800" b="1" dirty="0" smtClean="0">
              <a:solidFill>
                <a:schemeClr val="accent4"/>
              </a:solidFill>
            </a:endParaRPr>
          </a:p>
          <a:p>
            <a:r>
              <a:rPr lang="zh-CN" altLang="en-US" sz="2800" b="1" dirty="0" smtClean="0">
                <a:solidFill>
                  <a:schemeClr val="accent4"/>
                </a:solidFill>
              </a:rPr>
              <a:t>三、提升</a:t>
            </a:r>
            <a:r>
              <a:rPr lang="zh-CN" altLang="en-US" sz="2800" b="1" dirty="0" smtClean="0">
                <a:solidFill>
                  <a:schemeClr val="accent4"/>
                </a:solidFill>
              </a:rPr>
              <a:t>环节</a:t>
            </a:r>
            <a:r>
              <a:rPr lang="en-US" altLang="zh-CN" sz="2800" b="1" dirty="0" smtClean="0">
                <a:solidFill>
                  <a:schemeClr val="accent4"/>
                </a:solidFill>
              </a:rPr>
              <a:t>---</a:t>
            </a:r>
            <a:r>
              <a:rPr lang="zh-CN" altLang="en-US" sz="2800" b="1" dirty="0" smtClean="0">
                <a:solidFill>
                  <a:schemeClr val="accent4"/>
                </a:solidFill>
              </a:rPr>
              <a:t>想象与运用</a:t>
            </a:r>
            <a:endParaRPr lang="zh-CN" altLang="zh-CN" sz="2800" dirty="0"/>
          </a:p>
          <a:p>
            <a:endParaRPr lang="en-US" altLang="zh-CN" sz="2800" b="1" dirty="0" smtClean="0">
              <a:solidFill>
                <a:schemeClr val="accent4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91916" y="2281263"/>
            <a:ext cx="2962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（</a:t>
            </a:r>
            <a:r>
              <a:rPr lang="en-US" altLang="zh-CN" dirty="0" smtClean="0"/>
              <a:t>8</a:t>
            </a:r>
            <a:r>
              <a:rPr lang="zh-CN" altLang="en-US" dirty="0" smtClean="0"/>
              <a:t>）完成书上</a:t>
            </a:r>
            <a:r>
              <a:rPr lang="en-US" altLang="zh-CN" dirty="0" smtClean="0"/>
              <a:t>P54</a:t>
            </a:r>
            <a:r>
              <a:rPr lang="zh-CN" altLang="en-US" dirty="0" smtClean="0"/>
              <a:t>的练习。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1457049" y="3261932"/>
            <a:ext cx="4253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（</a:t>
            </a:r>
            <a:r>
              <a:rPr lang="en-US" altLang="zh-CN" b="1" dirty="0" smtClean="0"/>
              <a:t>9</a:t>
            </a:r>
            <a:r>
              <a:rPr lang="zh-CN" altLang="en-US" b="1" dirty="0" smtClean="0"/>
              <a:t>）全课小结：通过什么方式学习的？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1491916" y="3787648"/>
            <a:ext cx="673453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板书设计 </a:t>
            </a:r>
            <a:endParaRPr lang="en-US" altLang="zh-CN" b="1" dirty="0" smtClean="0"/>
          </a:p>
          <a:p>
            <a:r>
              <a:rPr lang="en-US" altLang="zh-CN" b="1" dirty="0"/>
              <a:t> </a:t>
            </a:r>
            <a:r>
              <a:rPr lang="en-US" altLang="zh-CN" b="1" dirty="0" smtClean="0"/>
              <a:t>                                                                   </a:t>
            </a:r>
            <a:r>
              <a:rPr lang="zh-CN" altLang="en-US" b="1" dirty="0" smtClean="0"/>
              <a:t>看一看</a:t>
            </a:r>
            <a:endParaRPr lang="en-US" altLang="zh-CN" b="1" dirty="0" smtClean="0"/>
          </a:p>
          <a:p>
            <a:endParaRPr lang="en-US" altLang="zh-CN" b="1" dirty="0" smtClean="0"/>
          </a:p>
          <a:p>
            <a:r>
              <a:rPr lang="en-US" altLang="zh-CN" b="1" dirty="0"/>
              <a:t> </a:t>
            </a:r>
            <a:r>
              <a:rPr lang="en-US" altLang="zh-CN" b="1" dirty="0" smtClean="0"/>
              <a:t>                                                                 </a:t>
            </a:r>
            <a:r>
              <a:rPr lang="zh-CN" altLang="en-US" b="1" dirty="0" smtClean="0"/>
              <a:t>搭</a:t>
            </a:r>
            <a:r>
              <a:rPr lang="en-US" altLang="zh-CN" b="1" dirty="0" smtClean="0"/>
              <a:t>        </a:t>
            </a:r>
            <a:r>
              <a:rPr lang="zh-CN" altLang="en-US" b="1" dirty="0" smtClean="0"/>
              <a:t>立体图形</a:t>
            </a:r>
            <a:r>
              <a:rPr lang="en-US" altLang="zh-CN" b="1" dirty="0" smtClean="0"/>
              <a:t>                            </a:t>
            </a:r>
          </a:p>
          <a:p>
            <a:endParaRPr lang="en-US" altLang="zh-CN" b="1" dirty="0" smtClean="0"/>
          </a:p>
          <a:p>
            <a:r>
              <a:rPr lang="zh-CN" altLang="en-US" b="1" dirty="0" smtClean="0"/>
              <a:t>                                                                 看       各个方向</a:t>
            </a:r>
            <a:endParaRPr lang="en-US" altLang="zh-CN" b="1" dirty="0" smtClean="0"/>
          </a:p>
          <a:p>
            <a:r>
              <a:rPr lang="en-US" altLang="zh-CN" b="1" dirty="0"/>
              <a:t> </a:t>
            </a:r>
            <a:r>
              <a:rPr lang="en-US" altLang="zh-CN" b="1" dirty="0" smtClean="0"/>
              <a:t>  </a:t>
            </a:r>
          </a:p>
          <a:p>
            <a:r>
              <a:rPr lang="en-US" altLang="zh-CN" b="1" dirty="0"/>
              <a:t> </a:t>
            </a:r>
            <a:r>
              <a:rPr lang="en-US" altLang="zh-CN" b="1" dirty="0" smtClean="0"/>
              <a:t>                                                                </a:t>
            </a:r>
            <a:r>
              <a:rPr lang="zh-CN" altLang="en-US" b="1" dirty="0" smtClean="0"/>
              <a:t>画         平面图形</a:t>
            </a:r>
            <a:endParaRPr lang="en-US" altLang="zh-CN" b="1" dirty="0" smtClean="0"/>
          </a:p>
          <a:p>
            <a:endParaRPr lang="en-US" altLang="zh-CN" b="1" dirty="0"/>
          </a:p>
          <a:p>
            <a:r>
              <a:rPr lang="en-US" altLang="zh-CN" b="1" dirty="0" smtClean="0"/>
              <a:t>                                                                 </a:t>
            </a:r>
            <a:r>
              <a:rPr lang="zh-CN" altLang="en-US" b="1" dirty="0"/>
              <a:t>想</a:t>
            </a:r>
          </a:p>
        </p:txBody>
      </p:sp>
    </p:spTree>
    <p:extLst>
      <p:ext uri="{BB962C8B-B14F-4D97-AF65-F5344CB8AC3E}">
        <p14:creationId xmlns:p14="http://schemas.microsoft.com/office/powerpoint/2010/main" val="355695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33856" y="398834"/>
            <a:ext cx="32393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85000"/>
                  </a:schemeClr>
                </a:solidFill>
              </a:rPr>
              <a:t>四年级（下册）第四单元</a:t>
            </a:r>
            <a:r>
              <a:rPr lang="en-US" altLang="zh-CN" sz="1400" b="1" dirty="0" smtClean="0">
                <a:solidFill>
                  <a:schemeClr val="tx1">
                    <a:lumMod val="85000"/>
                  </a:schemeClr>
                </a:solidFill>
              </a:rPr>
              <a:t>《</a:t>
            </a:r>
            <a:r>
              <a:rPr lang="zh-CN" altLang="en-US" sz="1400" b="1" dirty="0">
                <a:solidFill>
                  <a:schemeClr val="tx1">
                    <a:lumMod val="85000"/>
                  </a:schemeClr>
                </a:solidFill>
              </a:rPr>
              <a:t>看一看</a:t>
            </a:r>
            <a:r>
              <a:rPr lang="en-US" altLang="zh-CN" sz="1400" b="1" dirty="0" smtClean="0">
                <a:solidFill>
                  <a:schemeClr val="tx1">
                    <a:lumMod val="85000"/>
                  </a:schemeClr>
                </a:solidFill>
              </a:rPr>
              <a:t>》</a:t>
            </a:r>
          </a:p>
          <a:p>
            <a:r>
              <a:rPr lang="en-US" altLang="zh-CN" sz="1400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</a:schemeClr>
                </a:solidFill>
              </a:rPr>
              <a:t>        </a:t>
            </a:r>
          </a:p>
          <a:p>
            <a:r>
              <a:rPr lang="en-US" altLang="zh-CN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tx1">
                    <a:lumMod val="85000"/>
                  </a:schemeClr>
                </a:solidFill>
              </a:rPr>
              <a:t>                </a:t>
            </a:r>
            <a:r>
              <a:rPr lang="zh-CN" altLang="en-US" sz="3200" b="1" dirty="0" smtClean="0">
                <a:solidFill>
                  <a:schemeClr val="tx1">
                    <a:lumMod val="85000"/>
                  </a:schemeClr>
                </a:solidFill>
              </a:rPr>
              <a:t>教材分析</a:t>
            </a:r>
            <a:endParaRPr lang="zh-CN" altLang="en-US" sz="3200" b="1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62" y="398834"/>
            <a:ext cx="464636" cy="34105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 bwMode="auto">
          <a:xfrm>
            <a:off x="306388" y="1512889"/>
            <a:ext cx="3359150" cy="1679576"/>
          </a:xfrm>
          <a:prstGeom prst="ellipse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3200" noProof="1" smtClean="0">
                <a:solidFill>
                  <a:srgbClr val="FFFFFF"/>
                </a:solidFill>
                <a:latin typeface="微软雅黑" panose="020B0503020204020204" pitchFamily="34" charset="-122"/>
              </a:rPr>
              <a:t>操作与观察</a:t>
            </a:r>
          </a:p>
        </p:txBody>
      </p:sp>
      <p:sp>
        <p:nvSpPr>
          <p:cNvPr id="9" name="椭圆 8"/>
          <p:cNvSpPr/>
          <p:nvPr/>
        </p:nvSpPr>
        <p:spPr bwMode="auto">
          <a:xfrm>
            <a:off x="306388" y="3965470"/>
            <a:ext cx="3359150" cy="1679576"/>
          </a:xfrm>
          <a:prstGeom prst="ellipse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3200" noProof="1" smtClean="0">
                <a:solidFill>
                  <a:srgbClr val="FFFFFF"/>
                </a:solidFill>
                <a:latin typeface="微软雅黑" panose="020B0503020204020204" pitchFamily="34" charset="-122"/>
              </a:rPr>
              <a:t>想象与推理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860824" y="1749803"/>
            <a:ext cx="78790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 </a:t>
            </a:r>
            <a:r>
              <a:rPr lang="en-US" altLang="zh-CN" sz="2400" dirty="0" smtClean="0"/>
              <a:t>       </a:t>
            </a:r>
            <a:r>
              <a:rPr lang="zh-CN" altLang="en-US" sz="2400" dirty="0" smtClean="0"/>
              <a:t>积累活动经验是学生数学学习的重要目标，而操作与</a:t>
            </a:r>
            <a:endParaRPr lang="en-US" altLang="zh-CN" sz="2400" dirty="0" smtClean="0"/>
          </a:p>
          <a:p>
            <a:endParaRPr lang="en-US" altLang="zh-CN" sz="2400" dirty="0"/>
          </a:p>
          <a:p>
            <a:r>
              <a:rPr lang="zh-CN" altLang="en-US" sz="2400" dirty="0" smtClean="0"/>
              <a:t>观察是重要的方法，也是发展学生空间观念的重要手段。</a:t>
            </a:r>
            <a:endParaRPr lang="zh-CN" altLang="en-US" sz="2400" dirty="0"/>
          </a:p>
        </p:txBody>
      </p:sp>
      <p:cxnSp>
        <p:nvCxnSpPr>
          <p:cNvPr id="11" name="直接连接符 10"/>
          <p:cNvCxnSpPr>
            <a:cxnSpLocks noChangeShapeType="1"/>
          </p:cNvCxnSpPr>
          <p:nvPr/>
        </p:nvCxnSpPr>
        <p:spPr bwMode="auto">
          <a:xfrm flipV="1">
            <a:off x="4159250" y="3285438"/>
            <a:ext cx="7449654" cy="594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文本框 12"/>
          <p:cNvSpPr txBox="1"/>
          <p:nvPr/>
        </p:nvSpPr>
        <p:spPr>
          <a:xfrm>
            <a:off x="3908666" y="4691270"/>
            <a:ext cx="78838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/>
              <a:t>         将静态的立体图形转换画成平面图形，这是发展学生</a:t>
            </a:r>
            <a:endParaRPr lang="en-US" altLang="zh-CN" sz="2400" dirty="0" smtClean="0"/>
          </a:p>
          <a:p>
            <a:endParaRPr lang="en-US" altLang="zh-CN" sz="2400" dirty="0" smtClean="0"/>
          </a:p>
          <a:p>
            <a:r>
              <a:rPr lang="zh-CN" altLang="en-US" sz="2400" dirty="0" smtClean="0"/>
              <a:t>的空间想象、合情推理的能力。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185139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33856" y="398834"/>
            <a:ext cx="32393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85000"/>
                  </a:schemeClr>
                </a:solidFill>
              </a:rPr>
              <a:t>四年级（下册）第四单元</a:t>
            </a:r>
            <a:r>
              <a:rPr lang="en-US" altLang="zh-CN" sz="1400" b="1" dirty="0" smtClean="0">
                <a:solidFill>
                  <a:schemeClr val="tx1">
                    <a:lumMod val="85000"/>
                  </a:schemeClr>
                </a:solidFill>
              </a:rPr>
              <a:t>《</a:t>
            </a:r>
            <a:r>
              <a:rPr lang="zh-CN" altLang="en-US" sz="1400" b="1" dirty="0">
                <a:solidFill>
                  <a:schemeClr val="tx1">
                    <a:lumMod val="85000"/>
                  </a:schemeClr>
                </a:solidFill>
              </a:rPr>
              <a:t>看一看</a:t>
            </a:r>
            <a:r>
              <a:rPr lang="en-US" altLang="zh-CN" sz="1400" b="1" dirty="0" smtClean="0">
                <a:solidFill>
                  <a:schemeClr val="tx1">
                    <a:lumMod val="85000"/>
                  </a:schemeClr>
                </a:solidFill>
              </a:rPr>
              <a:t>》</a:t>
            </a:r>
          </a:p>
          <a:p>
            <a:r>
              <a:rPr lang="en-US" altLang="zh-CN" sz="1400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</a:schemeClr>
                </a:solidFill>
              </a:rPr>
              <a:t>        </a:t>
            </a:r>
          </a:p>
          <a:p>
            <a:r>
              <a:rPr lang="en-US" altLang="zh-CN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tx1">
                    <a:lumMod val="85000"/>
                  </a:schemeClr>
                </a:solidFill>
              </a:rPr>
              <a:t>             </a:t>
            </a:r>
            <a:r>
              <a:rPr lang="zh-CN" altLang="en-US" sz="3200" b="1" dirty="0" smtClean="0">
                <a:solidFill>
                  <a:schemeClr val="tx1">
                    <a:lumMod val="85000"/>
                  </a:schemeClr>
                </a:solidFill>
              </a:rPr>
              <a:t>学</a:t>
            </a:r>
            <a:r>
              <a:rPr lang="zh-CN" altLang="en-US" sz="3200" b="1" dirty="0">
                <a:solidFill>
                  <a:schemeClr val="tx1">
                    <a:lumMod val="85000"/>
                  </a:schemeClr>
                </a:solidFill>
              </a:rPr>
              <a:t>情</a:t>
            </a:r>
            <a:r>
              <a:rPr lang="zh-CN" altLang="en-US" sz="3200" b="1" dirty="0" smtClean="0">
                <a:solidFill>
                  <a:schemeClr val="tx1">
                    <a:lumMod val="85000"/>
                  </a:schemeClr>
                </a:solidFill>
              </a:rPr>
              <a:t>分析</a:t>
            </a:r>
            <a:endParaRPr lang="zh-CN" altLang="en-US" sz="3200" b="1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62" y="398834"/>
            <a:ext cx="464636" cy="341050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 bwMode="auto">
          <a:xfrm>
            <a:off x="306388" y="1512889"/>
            <a:ext cx="3359150" cy="1679576"/>
          </a:xfrm>
          <a:prstGeom prst="ellipse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3200" noProof="1">
                <a:solidFill>
                  <a:srgbClr val="FFFFFF"/>
                </a:solidFill>
                <a:latin typeface="微软雅黑" panose="020B0503020204020204" pitchFamily="34" charset="-122"/>
              </a:rPr>
              <a:t>错误</a:t>
            </a:r>
            <a:r>
              <a:rPr lang="zh-CN" altLang="en-US" sz="3200" noProof="1" smtClean="0">
                <a:solidFill>
                  <a:srgbClr val="FFFFFF"/>
                </a:solidFill>
                <a:latin typeface="微软雅黑" panose="020B0503020204020204" pitchFamily="34" charset="-122"/>
              </a:rPr>
              <a:t>经验</a:t>
            </a:r>
          </a:p>
        </p:txBody>
      </p:sp>
      <p:sp>
        <p:nvSpPr>
          <p:cNvPr id="5" name="椭圆 4"/>
          <p:cNvSpPr/>
          <p:nvPr/>
        </p:nvSpPr>
        <p:spPr bwMode="auto">
          <a:xfrm>
            <a:off x="306388" y="3965470"/>
            <a:ext cx="3359150" cy="1679576"/>
          </a:xfrm>
          <a:prstGeom prst="ellipse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3200" noProof="1" smtClean="0">
                <a:solidFill>
                  <a:srgbClr val="FFFFFF"/>
                </a:solidFill>
                <a:latin typeface="微软雅黑" panose="020B0503020204020204" pitchFamily="34" charset="-122"/>
              </a:rPr>
              <a:t>感知和表象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665538" y="1891012"/>
            <a:ext cx="86116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、用正方体搭成的静态的立体图形转化成平面图形，不能正确的组合在一个维度。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、静态的立体图形侧面或者上面转化成平面图形，画成平行四边形。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665538" y="4365204"/>
            <a:ext cx="85924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/>
              <a:t>、</a:t>
            </a:r>
            <a:r>
              <a:rPr lang="zh-CN" altLang="en-US" dirty="0" smtClean="0"/>
              <a:t>用观察、操作、想象与推理</a:t>
            </a:r>
            <a:r>
              <a:rPr lang="zh-CN" altLang="en-US" dirty="0"/>
              <a:t>等</a:t>
            </a:r>
            <a:r>
              <a:rPr lang="zh-CN" altLang="zh-CN" dirty="0" smtClean="0"/>
              <a:t>方法</a:t>
            </a:r>
            <a:r>
              <a:rPr lang="zh-CN" altLang="zh-CN" dirty="0"/>
              <a:t>帮助</a:t>
            </a:r>
            <a:r>
              <a:rPr lang="zh-CN" altLang="zh-CN" dirty="0" smtClean="0"/>
              <a:t>学生</a:t>
            </a:r>
            <a:r>
              <a:rPr lang="zh-CN" altLang="en-US" dirty="0" smtClean="0"/>
              <a:t>实现</a:t>
            </a:r>
            <a:r>
              <a:rPr lang="zh-CN" altLang="zh-CN" dirty="0" smtClean="0"/>
              <a:t>数学</a:t>
            </a:r>
            <a:r>
              <a:rPr lang="zh-CN" altLang="zh-CN" dirty="0"/>
              <a:t>知识与空间</a:t>
            </a:r>
            <a:r>
              <a:rPr lang="zh-CN" altLang="zh-CN" dirty="0" smtClean="0"/>
              <a:t>观念</a:t>
            </a:r>
            <a:r>
              <a:rPr lang="zh-CN" altLang="en-US" dirty="0" smtClean="0"/>
              <a:t>的</a:t>
            </a:r>
            <a:r>
              <a:rPr lang="zh-CN" altLang="zh-CN" dirty="0" smtClean="0"/>
              <a:t>统一</a:t>
            </a:r>
            <a:r>
              <a:rPr lang="zh-CN" altLang="en-US" dirty="0" smtClean="0"/>
              <a:t>，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</a:t>
            </a:r>
            <a:r>
              <a:rPr lang="zh-CN" altLang="zh-CN" dirty="0" smtClean="0"/>
              <a:t>用</a:t>
            </a:r>
            <a:r>
              <a:rPr lang="zh-CN" altLang="zh-CN" dirty="0"/>
              <a:t>真实的感知和表象构建为基础帮助学生建立空间观念。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248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33856" y="398834"/>
            <a:ext cx="32393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85000"/>
                  </a:schemeClr>
                </a:solidFill>
              </a:rPr>
              <a:t>四年级（下册）第四单元</a:t>
            </a:r>
            <a:r>
              <a:rPr lang="en-US" altLang="zh-CN" sz="1400" b="1" dirty="0" smtClean="0">
                <a:solidFill>
                  <a:schemeClr val="tx1">
                    <a:lumMod val="85000"/>
                  </a:schemeClr>
                </a:solidFill>
              </a:rPr>
              <a:t>《</a:t>
            </a:r>
            <a:r>
              <a:rPr lang="zh-CN" altLang="en-US" sz="1400" b="1" dirty="0">
                <a:solidFill>
                  <a:schemeClr val="tx1">
                    <a:lumMod val="85000"/>
                  </a:schemeClr>
                </a:solidFill>
              </a:rPr>
              <a:t>看一看</a:t>
            </a:r>
            <a:r>
              <a:rPr lang="en-US" altLang="zh-CN" sz="1400" b="1" dirty="0" smtClean="0">
                <a:solidFill>
                  <a:schemeClr val="tx1">
                    <a:lumMod val="85000"/>
                  </a:schemeClr>
                </a:solidFill>
              </a:rPr>
              <a:t>》</a:t>
            </a:r>
          </a:p>
          <a:p>
            <a:r>
              <a:rPr lang="en-US" altLang="zh-CN" sz="1400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</a:schemeClr>
                </a:solidFill>
              </a:rPr>
              <a:t>        </a:t>
            </a:r>
          </a:p>
          <a:p>
            <a:r>
              <a:rPr lang="en-US" altLang="zh-CN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tx1">
                    <a:lumMod val="85000"/>
                  </a:schemeClr>
                </a:solidFill>
              </a:rPr>
              <a:t>               </a:t>
            </a:r>
            <a:r>
              <a:rPr lang="zh-CN" altLang="en-US" sz="2800" b="1" dirty="0" smtClean="0">
                <a:solidFill>
                  <a:schemeClr val="tx1">
                    <a:lumMod val="85000"/>
                  </a:schemeClr>
                </a:solidFill>
              </a:rPr>
              <a:t>我的思考</a:t>
            </a:r>
            <a:endParaRPr lang="zh-CN" altLang="en-US" sz="2800" b="1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62" y="398834"/>
            <a:ext cx="464636" cy="341050"/>
          </a:xfrm>
          <a:prstGeom prst="rect">
            <a:avLst/>
          </a:prstGeom>
        </p:spPr>
      </p:pic>
      <p:sp>
        <p:nvSpPr>
          <p:cNvPr id="9" name="文本框 10"/>
          <p:cNvSpPr txBox="1">
            <a:spLocks noChangeArrowheads="1"/>
          </p:cNvSpPr>
          <p:nvPr/>
        </p:nvSpPr>
        <p:spPr bwMode="auto">
          <a:xfrm>
            <a:off x="808798" y="1628983"/>
            <a:ext cx="9881231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怎样在</a:t>
            </a:r>
            <a:r>
              <a:rPr kumimoji="0" lang="en-US" altLang="zh-CN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《</a:t>
            </a:r>
            <a:r>
              <a:rPr lang="zh-CN" altLang="en-US" kern="0" dirty="0" smtClean="0">
                <a:solidFill>
                  <a:schemeClr val="tx2"/>
                </a:solidFill>
              </a:rPr>
              <a:t>看一看</a:t>
            </a:r>
            <a:r>
              <a:rPr kumimoji="0" lang="en-US" altLang="zh-CN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》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中培养学生的空间观念？</a:t>
            </a:r>
            <a:endParaRPr kumimoji="0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多操作发展</a:t>
            </a: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---</a:t>
            </a:r>
            <a:r>
              <a:rPr lang="zh-CN" altLang="en-US" kern="0" dirty="0" smtClean="0">
                <a:solidFill>
                  <a:schemeClr val="tx2"/>
                </a:solidFill>
              </a:rPr>
              <a:t>把“</a:t>
            </a:r>
            <a:r>
              <a:rPr kumimoji="0" lang="zh-CN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静态</a:t>
            </a:r>
            <a:r>
              <a:rPr lang="zh-CN" altLang="en-US" kern="0" dirty="0" smtClean="0">
                <a:solidFill>
                  <a:schemeClr val="tx2"/>
                </a:solidFill>
              </a:rPr>
              <a:t>物体</a:t>
            </a:r>
            <a:r>
              <a:rPr kumimoji="0" lang="zh-CN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”</a:t>
            </a:r>
            <a:r>
              <a:rPr lang="zh-CN" altLang="en-US" kern="0" dirty="0">
                <a:solidFill>
                  <a:schemeClr val="tx2"/>
                </a:solidFill>
              </a:rPr>
              <a:t>转为</a:t>
            </a:r>
            <a:r>
              <a:rPr kumimoji="0" lang="zh-CN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“动态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物体</a:t>
            </a:r>
            <a:r>
              <a:rPr kumimoji="0" lang="zh-CN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”</a:t>
            </a:r>
            <a:endParaRPr kumimoji="0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多策略发展</a:t>
            </a: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---</a:t>
            </a:r>
            <a:r>
              <a:rPr lang="zh-CN" altLang="en-US" kern="0" dirty="0">
                <a:solidFill>
                  <a:schemeClr val="tx2"/>
                </a:solidFill>
              </a:rPr>
              <a:t>把</a:t>
            </a:r>
            <a:r>
              <a:rPr kumimoji="0" lang="zh-CN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“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错误经验</a:t>
            </a:r>
            <a:r>
              <a:rPr kumimoji="0" lang="zh-CN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”</a:t>
            </a:r>
            <a:r>
              <a:rPr lang="zh-CN" altLang="en-US" kern="0" dirty="0">
                <a:solidFill>
                  <a:schemeClr val="tx2"/>
                </a:solidFill>
              </a:rPr>
              <a:t>变成</a:t>
            </a:r>
            <a:r>
              <a:rPr kumimoji="0" lang="zh-CN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“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正确经验“</a:t>
            </a:r>
            <a:endParaRPr kumimoji="0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深层次发展</a:t>
            </a: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---</a:t>
            </a:r>
            <a:r>
              <a:rPr lang="zh-CN" altLang="en-US" kern="0" dirty="0">
                <a:solidFill>
                  <a:schemeClr val="tx2"/>
                </a:solidFill>
              </a:rPr>
              <a:t>把</a:t>
            </a:r>
            <a:r>
              <a:rPr kumimoji="0" lang="zh-CN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“基础知识学习”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提升到</a:t>
            </a:r>
            <a:r>
              <a:rPr kumimoji="0" lang="zh-CN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”</a:t>
            </a:r>
            <a:r>
              <a:rPr lang="zh-CN" altLang="en-US" kern="0" dirty="0">
                <a:solidFill>
                  <a:schemeClr val="tx2"/>
                </a:solidFill>
              </a:rPr>
              <a:t>想象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能力</a:t>
            </a:r>
            <a:r>
              <a:rPr kumimoji="0" lang="zh-CN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的培养”</a:t>
            </a:r>
          </a:p>
        </p:txBody>
      </p:sp>
    </p:spTree>
    <p:extLst>
      <p:ext uri="{BB962C8B-B14F-4D97-AF65-F5344CB8AC3E}">
        <p14:creationId xmlns:p14="http://schemas.microsoft.com/office/powerpoint/2010/main" val="21396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33856" y="398834"/>
            <a:ext cx="323931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85000"/>
                  </a:schemeClr>
                </a:solidFill>
              </a:rPr>
              <a:t>四年级（下册）第四单元</a:t>
            </a:r>
            <a:r>
              <a:rPr lang="en-US" altLang="zh-CN" sz="1400" b="1" dirty="0" smtClean="0">
                <a:solidFill>
                  <a:schemeClr val="tx1">
                    <a:lumMod val="85000"/>
                  </a:schemeClr>
                </a:solidFill>
              </a:rPr>
              <a:t>《</a:t>
            </a:r>
            <a:r>
              <a:rPr lang="zh-CN" altLang="en-US" sz="1400" b="1" dirty="0">
                <a:solidFill>
                  <a:schemeClr val="tx1">
                    <a:lumMod val="85000"/>
                  </a:schemeClr>
                </a:solidFill>
              </a:rPr>
              <a:t>看一看</a:t>
            </a:r>
            <a:r>
              <a:rPr lang="en-US" altLang="zh-CN" sz="1400" b="1" dirty="0" smtClean="0">
                <a:solidFill>
                  <a:schemeClr val="tx1">
                    <a:lumMod val="85000"/>
                  </a:schemeClr>
                </a:solidFill>
              </a:rPr>
              <a:t>》</a:t>
            </a:r>
          </a:p>
          <a:p>
            <a:r>
              <a:rPr lang="en-US" altLang="zh-CN" sz="1400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</a:schemeClr>
                </a:solidFill>
              </a:rPr>
              <a:t>        </a:t>
            </a:r>
          </a:p>
          <a:p>
            <a:r>
              <a:rPr lang="en-US" altLang="zh-CN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tx1">
                    <a:lumMod val="85000"/>
                  </a:schemeClr>
                </a:solidFill>
              </a:rPr>
              <a:t>               </a:t>
            </a:r>
            <a:endParaRPr lang="zh-CN" altLang="en-US" sz="2800" b="1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62" y="398834"/>
            <a:ext cx="464636" cy="3410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88931" y="876765"/>
            <a:ext cx="11599650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2"/>
                </a:solidFill>
              </a:rPr>
              <a:t>学习目标</a:t>
            </a:r>
            <a:endParaRPr lang="en-US" altLang="zh-CN" sz="2800" b="1" dirty="0" smtClean="0">
              <a:solidFill>
                <a:schemeClr val="tx2"/>
              </a:solidFill>
            </a:endParaRPr>
          </a:p>
          <a:p>
            <a:endParaRPr lang="en-US" altLang="zh-CN" sz="2800" b="1" dirty="0" smtClean="0">
              <a:solidFill>
                <a:schemeClr val="accent4"/>
              </a:solidFill>
            </a:endParaRPr>
          </a:p>
          <a:p>
            <a:r>
              <a:rPr lang="en-US" altLang="zh-CN" sz="2000" dirty="0" smtClean="0">
                <a:solidFill>
                  <a:schemeClr val="accent4"/>
                </a:solidFill>
              </a:rPr>
              <a:t>1</a:t>
            </a:r>
            <a:r>
              <a:rPr lang="zh-CN" altLang="zh-CN" sz="2000" dirty="0">
                <a:solidFill>
                  <a:schemeClr val="accent4"/>
                </a:solidFill>
              </a:rPr>
              <a:t>、知识与能力：</a:t>
            </a:r>
            <a:r>
              <a:rPr lang="zh-CN" altLang="zh-CN" sz="2000" dirty="0"/>
              <a:t>能够从正面、侧面、上面观察立体图形的形状，并且能够把所观察到的结果画出来</a:t>
            </a:r>
            <a:r>
              <a:rPr lang="zh-CN" altLang="zh-CN" sz="2000" dirty="0" smtClean="0"/>
              <a:t>。</a:t>
            </a:r>
            <a:endParaRPr lang="en-US" altLang="zh-CN" sz="2000" dirty="0" smtClean="0"/>
          </a:p>
          <a:p>
            <a:endParaRPr lang="zh-CN" altLang="zh-CN" sz="2000" dirty="0"/>
          </a:p>
          <a:p>
            <a:r>
              <a:rPr lang="en-US" altLang="zh-CN" sz="2000" dirty="0">
                <a:solidFill>
                  <a:schemeClr val="accent4"/>
                </a:solidFill>
              </a:rPr>
              <a:t>2</a:t>
            </a:r>
            <a:r>
              <a:rPr lang="zh-CN" altLang="zh-CN" sz="2000" dirty="0">
                <a:solidFill>
                  <a:schemeClr val="accent4"/>
                </a:solidFill>
              </a:rPr>
              <a:t>、过程与方法：</a:t>
            </a:r>
            <a:r>
              <a:rPr lang="zh-CN" altLang="zh-CN" sz="2000" dirty="0"/>
              <a:t>通过观察、操作、探究、想象与推理等活动，发展学生的空间观念</a:t>
            </a:r>
            <a:r>
              <a:rPr lang="zh-CN" altLang="zh-CN" sz="2000" dirty="0" smtClean="0"/>
              <a:t>。</a:t>
            </a:r>
            <a:endParaRPr lang="en-US" altLang="zh-CN" sz="2000" dirty="0" smtClean="0"/>
          </a:p>
          <a:p>
            <a:endParaRPr lang="zh-CN" altLang="zh-CN" sz="2000" dirty="0"/>
          </a:p>
          <a:p>
            <a:r>
              <a:rPr lang="en-US" altLang="zh-CN" sz="2000" dirty="0">
                <a:solidFill>
                  <a:schemeClr val="accent4"/>
                </a:solidFill>
              </a:rPr>
              <a:t>3</a:t>
            </a:r>
            <a:r>
              <a:rPr lang="zh-CN" altLang="zh-CN" sz="2000" dirty="0">
                <a:solidFill>
                  <a:schemeClr val="accent4"/>
                </a:solidFill>
              </a:rPr>
              <a:t>、情感态度与价值观：</a:t>
            </a:r>
            <a:r>
              <a:rPr lang="zh-CN" altLang="zh-CN" sz="2000" dirty="0"/>
              <a:t>培养学生自主探索与合作精神，养成勤于动手和动脑的习惯。</a:t>
            </a:r>
          </a:p>
        </p:txBody>
      </p:sp>
      <p:sp>
        <p:nvSpPr>
          <p:cNvPr id="4" name="矩形 3"/>
          <p:cNvSpPr/>
          <p:nvPr/>
        </p:nvSpPr>
        <p:spPr>
          <a:xfrm>
            <a:off x="488930" y="3847686"/>
            <a:ext cx="734183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chemeClr val="tx2"/>
                </a:solidFill>
              </a:rPr>
              <a:t>学习重点</a:t>
            </a:r>
            <a:r>
              <a:rPr lang="zh-CN" altLang="zh-CN" sz="2800" b="1" dirty="0" smtClean="0">
                <a:solidFill>
                  <a:schemeClr val="tx2"/>
                </a:solidFill>
              </a:rPr>
              <a:t>：</a:t>
            </a:r>
            <a:endParaRPr lang="en-US" altLang="zh-CN" sz="2800" b="1" dirty="0" smtClean="0">
              <a:solidFill>
                <a:schemeClr val="tx2"/>
              </a:solidFill>
            </a:endParaRPr>
          </a:p>
          <a:p>
            <a:pPr indent="361950" algn="just">
              <a:spcAft>
                <a:spcPts val="0"/>
              </a:spcAft>
            </a:pPr>
            <a:r>
              <a:rPr lang="zh-CN" altLang="zh-CN" kern="100" dirty="0" smtClean="0">
                <a:latin typeface="Times New Roman" panose="02020603050405020304" pitchFamily="18" charset="0"/>
                <a:cs typeface="宋体" panose="02010600030101010101" pitchFamily="2" charset="-122"/>
              </a:rPr>
              <a:t>会</a:t>
            </a:r>
            <a:r>
              <a:rPr lang="zh-CN" altLang="zh-CN" kern="100" dirty="0">
                <a:latin typeface="Times New Roman" panose="02020603050405020304" pitchFamily="18" charset="0"/>
                <a:cs typeface="宋体" panose="02010600030101010101" pitchFamily="2" charset="-122"/>
              </a:rPr>
              <a:t>在方格纸上画出从物体的正面、上面、左面看到的平面图形</a:t>
            </a:r>
            <a:r>
              <a:rPr lang="zh-CN" altLang="zh-CN" kern="100" dirty="0" smtClean="0">
                <a:latin typeface="Times New Roman" panose="02020603050405020304" pitchFamily="18" charset="0"/>
                <a:cs typeface="宋体" panose="02010600030101010101" pitchFamily="2" charset="-122"/>
              </a:rPr>
              <a:t>。</a:t>
            </a:r>
            <a:endParaRPr lang="en-US" altLang="zh-CN" kern="100" dirty="0" smtClean="0">
              <a:latin typeface="Times New Roman" panose="02020603050405020304" pitchFamily="18" charset="0"/>
              <a:cs typeface="宋体" panose="02010600030101010101" pitchFamily="2" charset="-122"/>
            </a:endParaRPr>
          </a:p>
          <a:p>
            <a:pPr indent="361950" algn="just">
              <a:spcAft>
                <a:spcPts val="0"/>
              </a:spcAft>
            </a:pPr>
            <a:endParaRPr lang="en-US" altLang="zh-CN" sz="1200" kern="100" dirty="0">
              <a:latin typeface="Times New Roman" panose="02020603050405020304" pitchFamily="18" charset="0"/>
            </a:endParaRPr>
          </a:p>
          <a:p>
            <a:pPr indent="361950" algn="just">
              <a:spcAft>
                <a:spcPts val="0"/>
              </a:spcAft>
            </a:pPr>
            <a:endParaRPr lang="en-US" altLang="zh-CN" sz="1200" kern="100" dirty="0" smtClean="0">
              <a:latin typeface="Times New Roman" panose="02020603050405020304" pitchFamily="18" charset="0"/>
            </a:endParaRPr>
          </a:p>
          <a:p>
            <a:pPr indent="361950" algn="just">
              <a:spcAft>
                <a:spcPts val="0"/>
              </a:spcAft>
            </a:pPr>
            <a:endParaRPr lang="en-US" altLang="zh-CN" sz="1200" kern="100" dirty="0">
              <a:latin typeface="Times New Roman" panose="02020603050405020304" pitchFamily="18" charset="0"/>
            </a:endParaRPr>
          </a:p>
          <a:p>
            <a:pPr indent="361950" algn="just">
              <a:spcAft>
                <a:spcPts val="0"/>
              </a:spcAft>
            </a:pPr>
            <a:endParaRPr lang="zh-CN" altLang="zh-CN" sz="1200" kern="100" dirty="0">
              <a:latin typeface="Times New Roman" panose="02020603050405020304" pitchFamily="18" charset="0"/>
            </a:endParaRPr>
          </a:p>
          <a:p>
            <a:r>
              <a:rPr lang="zh-CN" altLang="zh-CN" sz="2800" b="1" dirty="0">
                <a:solidFill>
                  <a:schemeClr val="tx2"/>
                </a:solidFill>
              </a:rPr>
              <a:t>学习难点</a:t>
            </a:r>
            <a:r>
              <a:rPr lang="zh-CN" altLang="zh-CN" sz="2800" b="1" dirty="0" smtClean="0">
                <a:solidFill>
                  <a:schemeClr val="tx2"/>
                </a:solidFill>
              </a:rPr>
              <a:t>：</a:t>
            </a:r>
            <a:endParaRPr lang="zh-CN" altLang="zh-CN" sz="2800" b="1" dirty="0">
              <a:solidFill>
                <a:schemeClr val="tx2"/>
              </a:solidFill>
            </a:endParaRPr>
          </a:p>
          <a:p>
            <a:pPr indent="361950" algn="just">
              <a:spcAft>
                <a:spcPts val="0"/>
              </a:spcAft>
            </a:pPr>
            <a:r>
              <a:rPr lang="zh-CN" altLang="zh-CN" kern="100" dirty="0">
                <a:latin typeface="Times New Roman" panose="02020603050405020304" pitchFamily="18" charset="0"/>
                <a:cs typeface="宋体" panose="02010600030101010101" pitchFamily="2" charset="-122"/>
              </a:rPr>
              <a:t>正确的把空间图形转化为平面图形。</a:t>
            </a:r>
            <a:endParaRPr lang="zh-CN" altLang="zh-CN" sz="1200" kern="1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56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33856" y="398834"/>
            <a:ext cx="323931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85000"/>
                  </a:schemeClr>
                </a:solidFill>
              </a:rPr>
              <a:t>四年级（下册）第四单元</a:t>
            </a:r>
            <a:r>
              <a:rPr lang="en-US" altLang="zh-CN" sz="1400" b="1" dirty="0" smtClean="0">
                <a:solidFill>
                  <a:schemeClr val="tx1">
                    <a:lumMod val="85000"/>
                  </a:schemeClr>
                </a:solidFill>
              </a:rPr>
              <a:t>《</a:t>
            </a:r>
            <a:r>
              <a:rPr lang="zh-CN" altLang="en-US" sz="1400" b="1" dirty="0">
                <a:solidFill>
                  <a:schemeClr val="tx1">
                    <a:lumMod val="85000"/>
                  </a:schemeClr>
                </a:solidFill>
              </a:rPr>
              <a:t>看一看</a:t>
            </a:r>
            <a:r>
              <a:rPr lang="en-US" altLang="zh-CN" sz="1400" b="1" dirty="0" smtClean="0">
                <a:solidFill>
                  <a:schemeClr val="tx1">
                    <a:lumMod val="85000"/>
                  </a:schemeClr>
                </a:solidFill>
              </a:rPr>
              <a:t>》</a:t>
            </a:r>
          </a:p>
          <a:p>
            <a:r>
              <a:rPr lang="en-US" altLang="zh-CN" sz="1400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</a:schemeClr>
                </a:solidFill>
              </a:rPr>
              <a:t>        </a:t>
            </a:r>
          </a:p>
          <a:p>
            <a:r>
              <a:rPr lang="en-US" altLang="zh-CN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tx1">
                    <a:lumMod val="85000"/>
                  </a:schemeClr>
                </a:solidFill>
              </a:rPr>
              <a:t>               </a:t>
            </a:r>
            <a:endParaRPr lang="zh-CN" altLang="en-US" sz="2800" b="1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62" y="398834"/>
            <a:ext cx="464636" cy="3410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286599" y="798943"/>
            <a:ext cx="520527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2"/>
                </a:solidFill>
              </a:rPr>
              <a:t>学习过程</a:t>
            </a:r>
            <a:endParaRPr lang="en-US" altLang="zh-CN" sz="2800" b="1" dirty="0" smtClean="0">
              <a:solidFill>
                <a:schemeClr val="tx2"/>
              </a:solidFill>
            </a:endParaRPr>
          </a:p>
          <a:p>
            <a:endParaRPr lang="en-US" altLang="zh-CN" sz="2800" b="1" dirty="0" smtClean="0">
              <a:solidFill>
                <a:schemeClr val="accent4"/>
              </a:solidFill>
            </a:endParaRPr>
          </a:p>
          <a:p>
            <a:r>
              <a:rPr lang="zh-CN" altLang="en-US" sz="2800" b="1" dirty="0">
                <a:solidFill>
                  <a:schemeClr val="accent4"/>
                </a:solidFill>
              </a:rPr>
              <a:t>一</a:t>
            </a:r>
            <a:r>
              <a:rPr lang="zh-CN" altLang="en-US" sz="2800" b="1" dirty="0" smtClean="0">
                <a:solidFill>
                  <a:schemeClr val="accent4"/>
                </a:solidFill>
              </a:rPr>
              <a:t>、</a:t>
            </a:r>
            <a:r>
              <a:rPr lang="zh-CN" altLang="en-US" sz="2800" b="1" dirty="0">
                <a:solidFill>
                  <a:schemeClr val="accent4"/>
                </a:solidFill>
              </a:rPr>
              <a:t>触发</a:t>
            </a:r>
            <a:r>
              <a:rPr lang="zh-CN" altLang="en-US" sz="2800" b="1" dirty="0" smtClean="0">
                <a:solidFill>
                  <a:schemeClr val="accent4"/>
                </a:solidFill>
              </a:rPr>
              <a:t>环节</a:t>
            </a:r>
            <a:r>
              <a:rPr lang="en-US" altLang="zh-CN" sz="2800" b="1" dirty="0" smtClean="0">
                <a:solidFill>
                  <a:schemeClr val="accent4"/>
                </a:solidFill>
              </a:rPr>
              <a:t>---</a:t>
            </a:r>
            <a:r>
              <a:rPr lang="zh-CN" altLang="zh-CN" sz="2800" b="1" dirty="0" smtClean="0">
                <a:solidFill>
                  <a:schemeClr val="tx1">
                    <a:lumMod val="95000"/>
                  </a:schemeClr>
                </a:solidFill>
              </a:rPr>
              <a:t>引入</a:t>
            </a:r>
            <a:r>
              <a:rPr lang="zh-CN" altLang="en-US" sz="2800" b="1" dirty="0">
                <a:solidFill>
                  <a:schemeClr val="tx1">
                    <a:lumMod val="95000"/>
                  </a:schemeClr>
                </a:solidFill>
              </a:rPr>
              <a:t>，</a:t>
            </a:r>
            <a:r>
              <a:rPr lang="zh-CN" altLang="zh-CN" sz="2800" b="1" dirty="0" smtClean="0">
                <a:solidFill>
                  <a:schemeClr val="tx1">
                    <a:lumMod val="95000"/>
                  </a:schemeClr>
                </a:solidFill>
              </a:rPr>
              <a:t>唤醒</a:t>
            </a:r>
            <a:r>
              <a:rPr lang="zh-CN" altLang="zh-CN" sz="2800" b="1" dirty="0">
                <a:solidFill>
                  <a:schemeClr val="tx1">
                    <a:lumMod val="95000"/>
                  </a:schemeClr>
                </a:solidFill>
              </a:rPr>
              <a:t>经验</a:t>
            </a:r>
            <a:endParaRPr lang="en-US" altLang="zh-CN" sz="2800" b="1" dirty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en-US" altLang="zh-CN" sz="2800" b="1" dirty="0" smtClean="0">
                <a:solidFill>
                  <a:schemeClr val="accent4"/>
                </a:solidFill>
              </a:rPr>
              <a:t>-</a:t>
            </a:r>
            <a:endParaRPr lang="zh-CN" altLang="zh-CN" sz="2800" b="1" dirty="0">
              <a:solidFill>
                <a:schemeClr val="accent4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86599" y="2438133"/>
            <a:ext cx="77611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zh-CN" sz="1200" kern="100" dirty="0">
              <a:latin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zh-CN" altLang="zh-CN" b="1" kern="100" dirty="0">
                <a:latin typeface="Times New Roman" panose="02020603050405020304" pitchFamily="18" charset="0"/>
                <a:cs typeface="宋体" panose="02010600030101010101" pitchFamily="2" charset="-122"/>
              </a:rPr>
              <a:t>（</a:t>
            </a:r>
            <a:r>
              <a:rPr lang="en-US" altLang="zh-CN" b="1" kern="100" dirty="0">
                <a:latin typeface="Times New Roman" panose="02020603050405020304" pitchFamily="18" charset="0"/>
                <a:cs typeface="宋体" panose="02010600030101010101" pitchFamily="2" charset="-122"/>
              </a:rPr>
              <a:t>1</a:t>
            </a:r>
            <a:r>
              <a:rPr lang="zh-CN" altLang="zh-CN" b="1" kern="100" dirty="0" smtClean="0">
                <a:latin typeface="Times New Roman" panose="02020603050405020304" pitchFamily="18" charset="0"/>
                <a:cs typeface="宋体" panose="02010600030101010101" pitchFamily="2" charset="-122"/>
              </a:rPr>
              <a:t>）</a:t>
            </a:r>
            <a:r>
              <a:rPr lang="en-US" altLang="zh-CN" b="1" kern="100" dirty="0" smtClean="0">
                <a:latin typeface="Times New Roman" panose="02020603050405020304" pitchFamily="18" charset="0"/>
                <a:cs typeface="宋体" panose="02010600030101010101" pitchFamily="2" charset="-122"/>
              </a:rPr>
              <a:t>1</a:t>
            </a:r>
            <a:r>
              <a:rPr lang="zh-CN" altLang="zh-CN" b="1" kern="100" dirty="0" smtClean="0">
                <a:latin typeface="Times New Roman" panose="02020603050405020304" pitchFamily="18" charset="0"/>
                <a:cs typeface="宋体" panose="02010600030101010101" pitchFamily="2" charset="-122"/>
              </a:rPr>
              <a:t>个</a:t>
            </a:r>
            <a:r>
              <a:rPr lang="zh-CN" altLang="zh-CN" b="1" kern="100" dirty="0">
                <a:latin typeface="Times New Roman" panose="02020603050405020304" pitchFamily="18" charset="0"/>
                <a:cs typeface="宋体" panose="02010600030101010101" pitchFamily="2" charset="-122"/>
              </a:rPr>
              <a:t>正方体</a:t>
            </a:r>
            <a:r>
              <a:rPr lang="zh-CN" altLang="zh-CN" b="1" kern="100" dirty="0" smtClean="0">
                <a:latin typeface="Times New Roman" panose="02020603050405020304" pitchFamily="18" charset="0"/>
                <a:cs typeface="宋体" panose="02010600030101010101" pitchFamily="2" charset="-122"/>
              </a:rPr>
              <a:t>，一</a:t>
            </a:r>
            <a:r>
              <a:rPr lang="zh-CN" altLang="zh-CN" b="1" kern="100" dirty="0">
                <a:latin typeface="Times New Roman" panose="02020603050405020304" pitchFamily="18" charset="0"/>
                <a:cs typeface="宋体" panose="02010600030101010101" pitchFamily="2" charset="-122"/>
              </a:rPr>
              <a:t>个立体图形从三个位置看到的图形形状是一样的。</a:t>
            </a:r>
            <a:endParaRPr lang="zh-CN" altLang="zh-CN" sz="1200" kern="100" dirty="0">
              <a:latin typeface="Times New Roman" panose="02020603050405020304" pitchFamily="18" charset="0"/>
            </a:endParaRPr>
          </a:p>
        </p:txBody>
      </p:sp>
      <p:sp>
        <p:nvSpPr>
          <p:cNvPr id="6" name="立方体 5"/>
          <p:cNvSpPr/>
          <p:nvPr/>
        </p:nvSpPr>
        <p:spPr>
          <a:xfrm>
            <a:off x="2110763" y="3443929"/>
            <a:ext cx="350196" cy="35059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444960" y="4003922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正面、侧面和上面看到的都是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523906" y="4082104"/>
            <a:ext cx="213082" cy="212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72517" y="4913332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(2)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753340" y="4856417"/>
            <a:ext cx="72093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b="1" kern="100" dirty="0">
                <a:latin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zh-CN" b="1" kern="100" dirty="0">
                <a:latin typeface="Times New Roman" panose="02020603050405020304" pitchFamily="18" charset="0"/>
                <a:cs typeface="宋体" panose="02010600030101010101" pitchFamily="2" charset="-122"/>
              </a:rPr>
              <a:t>个正方体，同一个立体图形从三个位置看到的图形形状不一定一样。</a:t>
            </a:r>
            <a:endParaRPr lang="zh-CN" altLang="zh-CN" sz="1200" kern="100" dirty="0">
              <a:latin typeface="Times New Roman" panose="02020603050405020304" pitchFamily="18" charset="0"/>
            </a:endParaRPr>
          </a:p>
        </p:txBody>
      </p:sp>
      <p:sp>
        <p:nvSpPr>
          <p:cNvPr id="11" name="立方体 10"/>
          <p:cNvSpPr/>
          <p:nvPr/>
        </p:nvSpPr>
        <p:spPr>
          <a:xfrm>
            <a:off x="2101238" y="5708912"/>
            <a:ext cx="350196" cy="35059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立方体 11"/>
          <p:cNvSpPr/>
          <p:nvPr/>
        </p:nvSpPr>
        <p:spPr>
          <a:xfrm>
            <a:off x="2101238" y="5436498"/>
            <a:ext cx="350196" cy="35059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080084" y="578709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正面和侧面看到的是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286667" y="5758792"/>
            <a:ext cx="213082" cy="212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290662" y="5971760"/>
            <a:ext cx="213082" cy="212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5792959" y="578709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上面看到的是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256078" y="5846540"/>
            <a:ext cx="213082" cy="212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199394" y="6369394"/>
            <a:ext cx="9187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zh-CN" altLang="en-US" b="1" kern="100" dirty="0">
                <a:solidFill>
                  <a:schemeClr val="accent4"/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设计意图：唤醒经验，从不同位置观察同一个物体看到的形状可能一样，也可能不一样。</a:t>
            </a:r>
            <a:endParaRPr lang="zh-CN" altLang="en-US" b="1" kern="100" dirty="0">
              <a:solidFill>
                <a:schemeClr val="accent4"/>
              </a:solidFill>
              <a:latin typeface="Times New Roman" panose="02020603050405020304" pitchFamily="18" charset="0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092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33856" y="398834"/>
            <a:ext cx="323931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85000"/>
                  </a:schemeClr>
                </a:solidFill>
              </a:rPr>
              <a:t>四年级（下册）第四单元</a:t>
            </a:r>
            <a:r>
              <a:rPr lang="en-US" altLang="zh-CN" sz="1400" b="1" dirty="0" smtClean="0">
                <a:solidFill>
                  <a:schemeClr val="tx1">
                    <a:lumMod val="85000"/>
                  </a:schemeClr>
                </a:solidFill>
              </a:rPr>
              <a:t>《</a:t>
            </a:r>
            <a:r>
              <a:rPr lang="zh-CN" altLang="en-US" sz="1400" b="1" dirty="0">
                <a:solidFill>
                  <a:schemeClr val="tx1">
                    <a:lumMod val="85000"/>
                  </a:schemeClr>
                </a:solidFill>
              </a:rPr>
              <a:t>看一看</a:t>
            </a:r>
            <a:r>
              <a:rPr lang="en-US" altLang="zh-CN" sz="1400" b="1" dirty="0" smtClean="0">
                <a:solidFill>
                  <a:schemeClr val="tx1">
                    <a:lumMod val="85000"/>
                  </a:schemeClr>
                </a:solidFill>
              </a:rPr>
              <a:t>》</a:t>
            </a:r>
          </a:p>
          <a:p>
            <a:r>
              <a:rPr lang="en-US" altLang="zh-CN" sz="1400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</a:schemeClr>
                </a:solidFill>
              </a:rPr>
              <a:t>        </a:t>
            </a:r>
          </a:p>
          <a:p>
            <a:r>
              <a:rPr lang="en-US" altLang="zh-CN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tx1">
                    <a:lumMod val="85000"/>
                  </a:schemeClr>
                </a:solidFill>
              </a:rPr>
              <a:t>               </a:t>
            </a:r>
            <a:endParaRPr lang="zh-CN" altLang="en-US" sz="2800" b="1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62" y="398834"/>
            <a:ext cx="464636" cy="3410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33856" y="739884"/>
            <a:ext cx="734528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4"/>
                </a:solidFill>
              </a:rPr>
              <a:t>    学习</a:t>
            </a:r>
            <a:r>
              <a:rPr lang="zh-CN" altLang="en-US" sz="2800" b="1" dirty="0" smtClean="0">
                <a:solidFill>
                  <a:schemeClr val="accent4"/>
                </a:solidFill>
              </a:rPr>
              <a:t>过程</a:t>
            </a:r>
            <a:endParaRPr lang="en-US" altLang="zh-CN" sz="2800" b="1" dirty="0" smtClean="0">
              <a:solidFill>
                <a:schemeClr val="accent4"/>
              </a:solidFill>
            </a:endParaRPr>
          </a:p>
          <a:p>
            <a:r>
              <a:rPr lang="zh-CN" altLang="en-US" sz="2800" b="1" dirty="0" smtClean="0">
                <a:solidFill>
                  <a:schemeClr val="accent4"/>
                </a:solidFill>
              </a:rPr>
              <a:t>二、自主探索环节</a:t>
            </a:r>
            <a:r>
              <a:rPr lang="en-US" altLang="zh-CN" sz="2800" b="1" dirty="0" smtClean="0">
                <a:solidFill>
                  <a:schemeClr val="accent4"/>
                </a:solidFill>
              </a:rPr>
              <a:t>----</a:t>
            </a:r>
            <a:r>
              <a:rPr lang="zh-CN" altLang="zh-CN" sz="2800" b="1" dirty="0" smtClean="0"/>
              <a:t>操作</a:t>
            </a:r>
            <a:r>
              <a:rPr lang="en-US" altLang="zh-CN" sz="2800" b="1" dirty="0"/>
              <a:t>—“</a:t>
            </a:r>
            <a:r>
              <a:rPr lang="zh-CN" altLang="zh-CN" sz="2800" b="1" dirty="0"/>
              <a:t>三维</a:t>
            </a:r>
            <a:r>
              <a:rPr lang="en-US" altLang="zh-CN" sz="2800" b="1" dirty="0"/>
              <a:t>”</a:t>
            </a:r>
            <a:r>
              <a:rPr lang="zh-CN" altLang="zh-CN" sz="2800" b="1" dirty="0"/>
              <a:t>转化</a:t>
            </a:r>
            <a:r>
              <a:rPr lang="en-US" altLang="zh-CN" sz="2800" b="1" dirty="0"/>
              <a:t>“</a:t>
            </a:r>
            <a:r>
              <a:rPr lang="zh-CN" altLang="zh-CN" sz="2800" b="1" dirty="0"/>
              <a:t>二维</a:t>
            </a:r>
            <a:r>
              <a:rPr lang="en-US" altLang="zh-CN" sz="2800" b="1" dirty="0"/>
              <a:t>”</a:t>
            </a:r>
            <a:endParaRPr lang="zh-CN" altLang="zh-CN" sz="2800" dirty="0"/>
          </a:p>
          <a:p>
            <a:endParaRPr lang="en-US" altLang="zh-CN" sz="2800" b="1" dirty="0" smtClean="0">
              <a:solidFill>
                <a:schemeClr val="accent4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91916" y="2281263"/>
            <a:ext cx="3669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</a:t>
            </a:r>
            <a:r>
              <a:rPr lang="en-US" altLang="zh-CN" b="1" dirty="0"/>
              <a:t>3</a:t>
            </a:r>
            <a:r>
              <a:rPr lang="zh-CN" altLang="zh-CN" b="1" dirty="0"/>
              <a:t>个正方体，搭一搭，</a:t>
            </a:r>
            <a:r>
              <a:rPr lang="zh-CN" altLang="zh-CN" b="1" dirty="0" smtClean="0"/>
              <a:t>看一看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2055842" y="3156903"/>
            <a:ext cx="405117" cy="701192"/>
            <a:chOff x="2055842" y="3156903"/>
            <a:chExt cx="405117" cy="701192"/>
          </a:xfrm>
        </p:grpSpPr>
        <p:grpSp>
          <p:nvGrpSpPr>
            <p:cNvPr id="13" name="组合 12"/>
            <p:cNvGrpSpPr/>
            <p:nvPr/>
          </p:nvGrpSpPr>
          <p:grpSpPr>
            <a:xfrm>
              <a:off x="2055842" y="3443929"/>
              <a:ext cx="405117" cy="414166"/>
              <a:chOff x="2055842" y="3443929"/>
              <a:chExt cx="405117" cy="414166"/>
            </a:xfrm>
          </p:grpSpPr>
          <p:sp>
            <p:nvSpPr>
              <p:cNvPr id="9" name="立方体 8"/>
              <p:cNvSpPr/>
              <p:nvPr/>
            </p:nvSpPr>
            <p:spPr>
              <a:xfrm>
                <a:off x="2110763" y="3443929"/>
                <a:ext cx="350196" cy="350596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立方体 9"/>
              <p:cNvSpPr/>
              <p:nvPr/>
            </p:nvSpPr>
            <p:spPr>
              <a:xfrm>
                <a:off x="2055842" y="3507499"/>
                <a:ext cx="350196" cy="350596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立方体 10"/>
            <p:cNvSpPr/>
            <p:nvPr/>
          </p:nvSpPr>
          <p:spPr>
            <a:xfrm>
              <a:off x="2110763" y="3156903"/>
              <a:ext cx="350196" cy="350596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491916" y="4466763"/>
            <a:ext cx="5182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（</a:t>
            </a:r>
            <a:r>
              <a:rPr lang="en-US" altLang="zh-CN" b="1" dirty="0" smtClean="0"/>
              <a:t>4</a:t>
            </a:r>
            <a:r>
              <a:rPr lang="zh-CN" altLang="en-US" b="1" dirty="0" smtClean="0"/>
              <a:t>）</a:t>
            </a:r>
            <a:r>
              <a:rPr lang="zh-CN" altLang="zh-CN" b="1" dirty="0" smtClean="0"/>
              <a:t>画一画</a:t>
            </a:r>
            <a:r>
              <a:rPr lang="zh-CN" altLang="zh-CN" b="1" dirty="0"/>
              <a:t>，比一比</a:t>
            </a:r>
            <a:r>
              <a:rPr lang="zh-CN" altLang="zh-CN" b="1" dirty="0" smtClean="0"/>
              <a:t>，</a:t>
            </a:r>
            <a:r>
              <a:rPr lang="zh-CN" altLang="en-US" b="1" dirty="0" smtClean="0"/>
              <a:t>正面看到的是什么形状。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1091841" y="5849383"/>
            <a:ext cx="9017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zh-CN" altLang="en-US" b="1" kern="100" dirty="0">
                <a:solidFill>
                  <a:schemeClr val="accent4"/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设计意图</a:t>
            </a:r>
            <a:r>
              <a:rPr lang="zh-CN" altLang="en-US" b="1" kern="1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：</a:t>
            </a:r>
            <a:r>
              <a:rPr lang="zh-CN" altLang="zh-CN" b="1" kern="100" dirty="0">
                <a:solidFill>
                  <a:schemeClr val="accent4"/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把空间图形转化成</a:t>
            </a:r>
            <a:r>
              <a:rPr lang="zh-CN" altLang="zh-CN" b="1" kern="100" dirty="0">
                <a:solidFill>
                  <a:schemeClr val="accent4"/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平面图形</a:t>
            </a:r>
            <a:r>
              <a:rPr lang="zh-CN" altLang="en-US" b="1" kern="100" dirty="0">
                <a:solidFill>
                  <a:schemeClr val="accent4"/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，</a:t>
            </a:r>
            <a:r>
              <a:rPr lang="zh-CN" altLang="zh-CN" b="1" kern="100" dirty="0">
                <a:solidFill>
                  <a:schemeClr val="accent4"/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应该</a:t>
            </a:r>
            <a:r>
              <a:rPr lang="zh-CN" altLang="zh-CN" b="1" kern="100" dirty="0">
                <a:solidFill>
                  <a:schemeClr val="accent4"/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让学生经历一个操作与独立思考的过程。</a:t>
            </a:r>
            <a:endParaRPr lang="zh-CN" altLang="en-US" b="1" kern="100" dirty="0">
              <a:solidFill>
                <a:schemeClr val="accent4"/>
              </a:solidFill>
              <a:latin typeface="Times New Roman" panose="02020603050405020304" pitchFamily="18" charset="0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769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33856" y="398834"/>
            <a:ext cx="323931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85000"/>
                  </a:schemeClr>
                </a:solidFill>
              </a:rPr>
              <a:t>四年级（下册）第四单元</a:t>
            </a:r>
            <a:r>
              <a:rPr lang="en-US" altLang="zh-CN" sz="1400" b="1" dirty="0" smtClean="0">
                <a:solidFill>
                  <a:schemeClr val="tx1">
                    <a:lumMod val="85000"/>
                  </a:schemeClr>
                </a:solidFill>
              </a:rPr>
              <a:t>《</a:t>
            </a:r>
            <a:r>
              <a:rPr lang="zh-CN" altLang="en-US" sz="1400" b="1" dirty="0">
                <a:solidFill>
                  <a:schemeClr val="tx1">
                    <a:lumMod val="85000"/>
                  </a:schemeClr>
                </a:solidFill>
              </a:rPr>
              <a:t>看一看</a:t>
            </a:r>
            <a:r>
              <a:rPr lang="en-US" altLang="zh-CN" sz="1400" b="1" dirty="0" smtClean="0">
                <a:solidFill>
                  <a:schemeClr val="tx1">
                    <a:lumMod val="85000"/>
                  </a:schemeClr>
                </a:solidFill>
              </a:rPr>
              <a:t>》</a:t>
            </a:r>
          </a:p>
          <a:p>
            <a:r>
              <a:rPr lang="en-US" altLang="zh-CN" sz="1400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</a:schemeClr>
                </a:solidFill>
              </a:rPr>
              <a:t>        </a:t>
            </a:r>
          </a:p>
          <a:p>
            <a:r>
              <a:rPr lang="en-US" altLang="zh-CN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tx1">
                    <a:lumMod val="85000"/>
                  </a:schemeClr>
                </a:solidFill>
              </a:rPr>
              <a:t>               </a:t>
            </a:r>
            <a:endParaRPr lang="zh-CN" altLang="en-US" sz="2800" b="1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62" y="398834"/>
            <a:ext cx="464636" cy="3410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33856" y="739884"/>
            <a:ext cx="734528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4"/>
                </a:solidFill>
              </a:rPr>
              <a:t>    学习</a:t>
            </a:r>
            <a:r>
              <a:rPr lang="zh-CN" altLang="en-US" sz="2800" b="1" dirty="0" smtClean="0">
                <a:solidFill>
                  <a:schemeClr val="accent4"/>
                </a:solidFill>
              </a:rPr>
              <a:t>过程</a:t>
            </a:r>
            <a:endParaRPr lang="en-US" altLang="zh-CN" sz="2800" b="1" dirty="0" smtClean="0">
              <a:solidFill>
                <a:schemeClr val="accent4"/>
              </a:solidFill>
            </a:endParaRPr>
          </a:p>
          <a:p>
            <a:r>
              <a:rPr lang="zh-CN" altLang="en-US" sz="2800" b="1" dirty="0" smtClean="0">
                <a:solidFill>
                  <a:schemeClr val="accent4"/>
                </a:solidFill>
              </a:rPr>
              <a:t>二、自主探索环节</a:t>
            </a:r>
            <a:r>
              <a:rPr lang="en-US" altLang="zh-CN" sz="2800" b="1" dirty="0" smtClean="0">
                <a:solidFill>
                  <a:schemeClr val="accent4"/>
                </a:solidFill>
              </a:rPr>
              <a:t>----</a:t>
            </a:r>
            <a:r>
              <a:rPr lang="zh-CN" altLang="zh-CN" sz="2800" b="1" dirty="0" smtClean="0"/>
              <a:t>操作</a:t>
            </a:r>
            <a:r>
              <a:rPr lang="en-US" altLang="zh-CN" sz="2800" b="1" dirty="0"/>
              <a:t>—“</a:t>
            </a:r>
            <a:r>
              <a:rPr lang="zh-CN" altLang="zh-CN" sz="2800" b="1" dirty="0"/>
              <a:t>三维</a:t>
            </a:r>
            <a:r>
              <a:rPr lang="en-US" altLang="zh-CN" sz="2800" b="1" dirty="0"/>
              <a:t>”</a:t>
            </a:r>
            <a:r>
              <a:rPr lang="zh-CN" altLang="zh-CN" sz="2800" b="1" dirty="0"/>
              <a:t>转化</a:t>
            </a:r>
            <a:r>
              <a:rPr lang="en-US" altLang="zh-CN" sz="2800" b="1" dirty="0"/>
              <a:t>“</a:t>
            </a:r>
            <a:r>
              <a:rPr lang="zh-CN" altLang="zh-CN" sz="2800" b="1" dirty="0"/>
              <a:t>二维</a:t>
            </a:r>
            <a:r>
              <a:rPr lang="en-US" altLang="zh-CN" sz="2800" b="1" dirty="0"/>
              <a:t>”</a:t>
            </a:r>
            <a:endParaRPr lang="zh-CN" altLang="zh-CN" sz="2800" dirty="0"/>
          </a:p>
          <a:p>
            <a:endParaRPr lang="en-US" altLang="zh-CN" sz="2800" b="1" dirty="0" smtClean="0">
              <a:solidFill>
                <a:schemeClr val="accent4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91916" y="2281263"/>
            <a:ext cx="5179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（</a:t>
            </a:r>
            <a:r>
              <a:rPr lang="en-US" altLang="zh-CN" dirty="0"/>
              <a:t>5</a:t>
            </a:r>
            <a:r>
              <a:rPr lang="zh-CN" altLang="en-US" dirty="0" smtClean="0"/>
              <a:t>）</a:t>
            </a:r>
            <a:r>
              <a:rPr lang="zh-CN" altLang="en-US" b="1" dirty="0"/>
              <a:t>再</a:t>
            </a:r>
            <a:r>
              <a:rPr lang="zh-CN" altLang="en-US" b="1" dirty="0" smtClean="0"/>
              <a:t>画，从上面看到的形状，强化空间观念。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2055842" y="3156903"/>
            <a:ext cx="405117" cy="701192"/>
            <a:chOff x="2055842" y="3156903"/>
            <a:chExt cx="405117" cy="701192"/>
          </a:xfrm>
        </p:grpSpPr>
        <p:grpSp>
          <p:nvGrpSpPr>
            <p:cNvPr id="13" name="组合 12"/>
            <p:cNvGrpSpPr/>
            <p:nvPr/>
          </p:nvGrpSpPr>
          <p:grpSpPr>
            <a:xfrm>
              <a:off x="2055842" y="3443929"/>
              <a:ext cx="405117" cy="414166"/>
              <a:chOff x="2055842" y="3443929"/>
              <a:chExt cx="405117" cy="414166"/>
            </a:xfrm>
          </p:grpSpPr>
          <p:sp>
            <p:nvSpPr>
              <p:cNvPr id="9" name="立方体 8"/>
              <p:cNvSpPr/>
              <p:nvPr/>
            </p:nvSpPr>
            <p:spPr>
              <a:xfrm>
                <a:off x="2110763" y="3443929"/>
                <a:ext cx="350196" cy="350596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立方体 9"/>
              <p:cNvSpPr/>
              <p:nvPr/>
            </p:nvSpPr>
            <p:spPr>
              <a:xfrm>
                <a:off x="2055842" y="3507499"/>
                <a:ext cx="350196" cy="350596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立方体 10"/>
            <p:cNvSpPr/>
            <p:nvPr/>
          </p:nvSpPr>
          <p:spPr>
            <a:xfrm>
              <a:off x="2110763" y="3156903"/>
              <a:ext cx="350196" cy="350596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491916" y="4500201"/>
            <a:ext cx="3555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（</a:t>
            </a:r>
            <a:r>
              <a:rPr lang="en-US" altLang="zh-CN" b="1" dirty="0"/>
              <a:t>6</a:t>
            </a:r>
            <a:r>
              <a:rPr lang="zh-CN" altLang="en-US" b="1" dirty="0" smtClean="0"/>
              <a:t>）连一连，想象深化空间观念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808798" y="5795359"/>
            <a:ext cx="10644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zh-CN" altLang="en-US" b="1" kern="100" dirty="0">
                <a:solidFill>
                  <a:schemeClr val="accent4"/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设计意图</a:t>
            </a:r>
            <a:r>
              <a:rPr lang="zh-CN" altLang="en-US" b="1" kern="1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：形</a:t>
            </a:r>
            <a:r>
              <a:rPr lang="zh-CN" altLang="zh-CN" b="1" kern="1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于</a:t>
            </a:r>
            <a:r>
              <a:rPr lang="zh-CN" altLang="zh-CN" b="1" kern="100" dirty="0">
                <a:solidFill>
                  <a:schemeClr val="accent4"/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心，形能显，让学生经历思考与深度学习共行，提升思维品质，发展学生的空间</a:t>
            </a:r>
            <a:r>
              <a:rPr lang="zh-CN" altLang="zh-CN" b="1" kern="1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观念</a:t>
            </a:r>
            <a:r>
              <a:rPr lang="zh-CN" altLang="en-US" b="1" kern="1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。</a:t>
            </a:r>
            <a:endParaRPr lang="zh-CN" altLang="en-US" b="1" kern="100" dirty="0">
              <a:solidFill>
                <a:schemeClr val="accent4"/>
              </a:solidFill>
              <a:latin typeface="Times New Roman" panose="02020603050405020304" pitchFamily="18" charset="0"/>
              <a:cs typeface="宋体" panose="02010600030101010101" pitchFamily="2" charset="-122"/>
            </a:endParaRPr>
          </a:p>
          <a:p>
            <a:pPr algn="just"/>
            <a:endParaRPr lang="zh-CN" altLang="en-US" b="1" kern="100" dirty="0">
              <a:solidFill>
                <a:schemeClr val="accent4"/>
              </a:solidFill>
              <a:latin typeface="Times New Roman" panose="02020603050405020304" pitchFamily="18" charset="0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119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33856" y="398834"/>
            <a:ext cx="323931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85000"/>
                  </a:schemeClr>
                </a:solidFill>
              </a:rPr>
              <a:t>四年级（下册）第四单元</a:t>
            </a:r>
            <a:r>
              <a:rPr lang="en-US" altLang="zh-CN" sz="1400" b="1" dirty="0" smtClean="0">
                <a:solidFill>
                  <a:schemeClr val="tx1">
                    <a:lumMod val="85000"/>
                  </a:schemeClr>
                </a:solidFill>
              </a:rPr>
              <a:t>《</a:t>
            </a:r>
            <a:r>
              <a:rPr lang="zh-CN" altLang="en-US" sz="1400" b="1" dirty="0">
                <a:solidFill>
                  <a:schemeClr val="tx1">
                    <a:lumMod val="85000"/>
                  </a:schemeClr>
                </a:solidFill>
              </a:rPr>
              <a:t>看一看</a:t>
            </a:r>
            <a:r>
              <a:rPr lang="en-US" altLang="zh-CN" sz="1400" b="1" dirty="0" smtClean="0">
                <a:solidFill>
                  <a:schemeClr val="tx1">
                    <a:lumMod val="85000"/>
                  </a:schemeClr>
                </a:solidFill>
              </a:rPr>
              <a:t>》</a:t>
            </a:r>
          </a:p>
          <a:p>
            <a:r>
              <a:rPr lang="en-US" altLang="zh-CN" sz="1400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</a:schemeClr>
                </a:solidFill>
              </a:rPr>
              <a:t>        </a:t>
            </a:r>
          </a:p>
          <a:p>
            <a:r>
              <a:rPr lang="en-US" altLang="zh-CN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tx1">
                    <a:lumMod val="85000"/>
                  </a:schemeClr>
                </a:solidFill>
              </a:rPr>
              <a:t>               </a:t>
            </a:r>
            <a:endParaRPr lang="zh-CN" altLang="en-US" sz="2800" b="1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62" y="398834"/>
            <a:ext cx="464636" cy="3410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33856" y="739884"/>
            <a:ext cx="734528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4"/>
                </a:solidFill>
              </a:rPr>
              <a:t>    学习</a:t>
            </a:r>
            <a:r>
              <a:rPr lang="zh-CN" altLang="en-US" sz="2800" b="1" dirty="0" smtClean="0">
                <a:solidFill>
                  <a:schemeClr val="accent4"/>
                </a:solidFill>
              </a:rPr>
              <a:t>过程</a:t>
            </a:r>
            <a:endParaRPr lang="en-US" altLang="zh-CN" sz="2800" b="1" dirty="0" smtClean="0">
              <a:solidFill>
                <a:schemeClr val="accent4"/>
              </a:solidFill>
            </a:endParaRPr>
          </a:p>
          <a:p>
            <a:r>
              <a:rPr lang="zh-CN" altLang="en-US" sz="2800" b="1" dirty="0" smtClean="0">
                <a:solidFill>
                  <a:schemeClr val="accent4"/>
                </a:solidFill>
              </a:rPr>
              <a:t>二、自主探索环节</a:t>
            </a:r>
            <a:r>
              <a:rPr lang="en-US" altLang="zh-CN" sz="2800" b="1" dirty="0" smtClean="0">
                <a:solidFill>
                  <a:schemeClr val="accent4"/>
                </a:solidFill>
              </a:rPr>
              <a:t>----</a:t>
            </a:r>
            <a:r>
              <a:rPr lang="zh-CN" altLang="zh-CN" sz="2800" b="1" dirty="0" smtClean="0"/>
              <a:t>操作</a:t>
            </a:r>
            <a:r>
              <a:rPr lang="en-US" altLang="zh-CN" sz="2800" b="1" dirty="0"/>
              <a:t>—“</a:t>
            </a:r>
            <a:r>
              <a:rPr lang="zh-CN" altLang="zh-CN" sz="2800" b="1" dirty="0"/>
              <a:t>三维</a:t>
            </a:r>
            <a:r>
              <a:rPr lang="en-US" altLang="zh-CN" sz="2800" b="1" dirty="0"/>
              <a:t>”</a:t>
            </a:r>
            <a:r>
              <a:rPr lang="zh-CN" altLang="zh-CN" sz="2800" b="1" dirty="0"/>
              <a:t>转化</a:t>
            </a:r>
            <a:r>
              <a:rPr lang="en-US" altLang="zh-CN" sz="2800" b="1" dirty="0"/>
              <a:t>“</a:t>
            </a:r>
            <a:r>
              <a:rPr lang="zh-CN" altLang="zh-CN" sz="2800" b="1" dirty="0"/>
              <a:t>二维</a:t>
            </a:r>
            <a:r>
              <a:rPr lang="en-US" altLang="zh-CN" sz="2800" b="1" dirty="0"/>
              <a:t>”</a:t>
            </a:r>
            <a:endParaRPr lang="zh-CN" altLang="zh-CN" sz="2800" dirty="0"/>
          </a:p>
          <a:p>
            <a:endParaRPr lang="en-US" altLang="zh-CN" sz="2800" b="1" dirty="0" smtClean="0">
              <a:solidFill>
                <a:schemeClr val="accent4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91916" y="2281263"/>
            <a:ext cx="5179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（</a:t>
            </a:r>
            <a:r>
              <a:rPr lang="en-US" altLang="zh-CN" dirty="0"/>
              <a:t>5</a:t>
            </a:r>
            <a:r>
              <a:rPr lang="zh-CN" altLang="en-US" dirty="0" smtClean="0"/>
              <a:t>）</a:t>
            </a:r>
            <a:r>
              <a:rPr lang="zh-CN" altLang="en-US" b="1" dirty="0"/>
              <a:t>再</a:t>
            </a:r>
            <a:r>
              <a:rPr lang="zh-CN" altLang="en-US" b="1" dirty="0" smtClean="0"/>
              <a:t>画，从上面看到的形状，强化空间观念。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2055842" y="3156903"/>
            <a:ext cx="405117" cy="701192"/>
            <a:chOff x="2055842" y="3156903"/>
            <a:chExt cx="405117" cy="701192"/>
          </a:xfrm>
        </p:grpSpPr>
        <p:grpSp>
          <p:nvGrpSpPr>
            <p:cNvPr id="13" name="组合 12"/>
            <p:cNvGrpSpPr/>
            <p:nvPr/>
          </p:nvGrpSpPr>
          <p:grpSpPr>
            <a:xfrm>
              <a:off x="2055842" y="3443929"/>
              <a:ext cx="405117" cy="414166"/>
              <a:chOff x="2055842" y="3443929"/>
              <a:chExt cx="405117" cy="414166"/>
            </a:xfrm>
          </p:grpSpPr>
          <p:sp>
            <p:nvSpPr>
              <p:cNvPr id="9" name="立方体 8"/>
              <p:cNvSpPr/>
              <p:nvPr/>
            </p:nvSpPr>
            <p:spPr>
              <a:xfrm>
                <a:off x="2110763" y="3443929"/>
                <a:ext cx="350196" cy="350596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立方体 9"/>
              <p:cNvSpPr/>
              <p:nvPr/>
            </p:nvSpPr>
            <p:spPr>
              <a:xfrm>
                <a:off x="2055842" y="3507499"/>
                <a:ext cx="350196" cy="350596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立方体 10"/>
            <p:cNvSpPr/>
            <p:nvPr/>
          </p:nvSpPr>
          <p:spPr>
            <a:xfrm>
              <a:off x="2110763" y="3156903"/>
              <a:ext cx="350196" cy="350596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491916" y="4110610"/>
            <a:ext cx="3555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（</a:t>
            </a:r>
            <a:r>
              <a:rPr lang="en-US" altLang="zh-CN" b="1" dirty="0"/>
              <a:t>6</a:t>
            </a:r>
            <a:r>
              <a:rPr lang="zh-CN" altLang="en-US" b="1" dirty="0" smtClean="0"/>
              <a:t>）连一连，想象深化空间观念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808798" y="6114798"/>
            <a:ext cx="10644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zh-CN" altLang="en-US" b="1" kern="100" dirty="0">
                <a:solidFill>
                  <a:schemeClr val="accent4"/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设计意图</a:t>
            </a:r>
            <a:r>
              <a:rPr lang="zh-CN" altLang="en-US" b="1" kern="1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：形</a:t>
            </a:r>
            <a:r>
              <a:rPr lang="zh-CN" altLang="zh-CN" b="1" kern="1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于</a:t>
            </a:r>
            <a:r>
              <a:rPr lang="zh-CN" altLang="zh-CN" b="1" kern="100" dirty="0">
                <a:solidFill>
                  <a:schemeClr val="accent4"/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心，形能显，让学生经历思考与深度学习共行，提升思维品质，发展学生的空间</a:t>
            </a:r>
            <a:r>
              <a:rPr lang="zh-CN" altLang="zh-CN" b="1" kern="1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观念</a:t>
            </a:r>
            <a:r>
              <a:rPr lang="zh-CN" altLang="en-US" b="1" kern="1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宋体" panose="02010600030101010101" pitchFamily="2" charset="-122"/>
              </a:rPr>
              <a:t>。</a:t>
            </a:r>
            <a:endParaRPr lang="zh-CN" altLang="en-US" b="1" kern="100" dirty="0">
              <a:solidFill>
                <a:schemeClr val="accent4"/>
              </a:solidFill>
              <a:latin typeface="Times New Roman" panose="02020603050405020304" pitchFamily="18" charset="0"/>
              <a:cs typeface="宋体" panose="02010600030101010101" pitchFamily="2" charset="-122"/>
            </a:endParaRPr>
          </a:p>
          <a:p>
            <a:pPr algn="just"/>
            <a:endParaRPr lang="zh-CN" altLang="en-US" b="1" kern="100" dirty="0">
              <a:solidFill>
                <a:schemeClr val="accent4"/>
              </a:solidFill>
              <a:latin typeface="Times New Roman" panose="02020603050405020304" pitchFamily="18" charset="0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57049" y="4768318"/>
            <a:ext cx="5266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（</a:t>
            </a:r>
            <a:r>
              <a:rPr lang="en-US" altLang="zh-CN" b="1" dirty="0"/>
              <a:t>7</a:t>
            </a:r>
            <a:r>
              <a:rPr lang="zh-CN" altLang="en-US" b="1" dirty="0"/>
              <a:t>）</a:t>
            </a:r>
            <a:r>
              <a:rPr lang="en-US" altLang="zh-CN" b="1" dirty="0"/>
              <a:t>4</a:t>
            </a:r>
            <a:r>
              <a:rPr lang="zh-CN" altLang="en-US" b="1" dirty="0"/>
              <a:t>个正方体，画出三个位置看到的图形形状。</a:t>
            </a:r>
            <a:endParaRPr lang="zh-CN" altLang="en-US" b="1" dirty="0"/>
          </a:p>
        </p:txBody>
      </p:sp>
      <p:grpSp>
        <p:nvGrpSpPr>
          <p:cNvPr id="19" name="组合 18"/>
          <p:cNvGrpSpPr/>
          <p:nvPr/>
        </p:nvGrpSpPr>
        <p:grpSpPr>
          <a:xfrm>
            <a:off x="1625979" y="5258478"/>
            <a:ext cx="859726" cy="609476"/>
            <a:chOff x="1625979" y="5258478"/>
            <a:chExt cx="859726" cy="609476"/>
          </a:xfrm>
        </p:grpSpPr>
        <p:sp>
          <p:nvSpPr>
            <p:cNvPr id="16" name="立方体 15"/>
            <p:cNvSpPr/>
            <p:nvPr/>
          </p:nvSpPr>
          <p:spPr>
            <a:xfrm>
              <a:off x="1625979" y="5499633"/>
              <a:ext cx="350196" cy="350596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1873949" y="5258478"/>
              <a:ext cx="611756" cy="609476"/>
              <a:chOff x="1873949" y="5258478"/>
              <a:chExt cx="611756" cy="609476"/>
            </a:xfrm>
          </p:grpSpPr>
          <p:sp>
            <p:nvSpPr>
              <p:cNvPr id="17" name="立方体 16"/>
              <p:cNvSpPr/>
              <p:nvPr/>
            </p:nvSpPr>
            <p:spPr>
              <a:xfrm>
                <a:off x="1880744" y="5499633"/>
                <a:ext cx="350196" cy="350596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立方体 17"/>
              <p:cNvSpPr/>
              <p:nvPr/>
            </p:nvSpPr>
            <p:spPr>
              <a:xfrm>
                <a:off x="1873949" y="5258478"/>
                <a:ext cx="350196" cy="350596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立方体 14"/>
              <p:cNvSpPr/>
              <p:nvPr/>
            </p:nvSpPr>
            <p:spPr>
              <a:xfrm>
                <a:off x="2135509" y="5517358"/>
                <a:ext cx="350196" cy="350596"/>
              </a:xfrm>
              <a:prstGeom prst="cub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4756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468</TotalTime>
  <Words>843</Words>
  <Application>Microsoft Office PowerPoint</Application>
  <PresentationFormat>宽屏</PresentationFormat>
  <Paragraphs>109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宋体</vt:lpstr>
      <vt:lpstr>微软雅黑</vt:lpstr>
      <vt:lpstr>Arial</vt:lpstr>
      <vt:lpstr>Calibri</vt:lpstr>
      <vt:lpstr>Calibri Light</vt:lpstr>
      <vt:lpstr>Times New Roman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杨薪意</dc:creator>
  <cp:lastModifiedBy>Windows 用户</cp:lastModifiedBy>
  <cp:revision>37</cp:revision>
  <dcterms:created xsi:type="dcterms:W3CDTF">2018-10-09T12:33:36Z</dcterms:created>
  <dcterms:modified xsi:type="dcterms:W3CDTF">2019-02-23T06:37:29Z</dcterms:modified>
</cp:coreProperties>
</file>