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sldIdLst>
    <p:sldId id="292" r:id="rId2"/>
    <p:sldId id="257" r:id="rId3"/>
    <p:sldId id="295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45" r:id="rId13"/>
    <p:sldId id="342" r:id="rId14"/>
    <p:sldId id="341" r:id="rId15"/>
    <p:sldId id="338" r:id="rId16"/>
    <p:sldId id="344" r:id="rId17"/>
    <p:sldId id="343" r:id="rId18"/>
    <p:sldId id="340" r:id="rId19"/>
    <p:sldId id="339" r:id="rId20"/>
    <p:sldId id="329" r:id="rId21"/>
  </p:sldIdLst>
  <p:sldSz cx="12190413" cy="6858000"/>
  <p:notesSz cx="6858000" cy="9144000"/>
  <p:embeddedFontLst>
    <p:embeddedFont>
      <p:font typeface="黑体" pitchFamily="49" charset="-122"/>
      <p:regular r:id="rId23"/>
    </p:embeddedFont>
    <p:embeddedFont>
      <p:font typeface="Franklin Gothic Medium" pitchFamily="34" charset="0"/>
      <p:regular r:id="rId24"/>
      <p:italic r:id="rId25"/>
    </p:embeddedFont>
    <p:embeddedFont>
      <p:font typeface="Cooper Black" pitchFamily="18" charset="0"/>
      <p:regular r:id="rId26"/>
    </p:embeddedFont>
    <p:embeddedFont>
      <p:font typeface="Impact" pitchFamily="34" charset="0"/>
      <p:regular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Franklin Gothic Book" pitchFamily="34" charset="0"/>
      <p:regular r:id="rId32"/>
      <p:italic r:id="rId33"/>
    </p:embeddedFont>
    <p:embeddedFont>
      <p:font typeface="微软雅黑" pitchFamily="34" charset="-122"/>
      <p:regular r:id="rId34"/>
      <p:bold r:id="rId35"/>
    </p:embeddedFont>
    <p:embeddedFont>
      <p:font typeface="Aharoni" pitchFamily="2" charset="-79"/>
      <p:bold r:id="rId36"/>
    </p:embeddedFont>
    <p:embeddedFont>
      <p:font typeface="楷体" pitchFamily="49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646"/>
    <a:srgbClr val="348BFE"/>
    <a:srgbClr val="00CDC8"/>
    <a:srgbClr val="9C9AA8"/>
    <a:srgbClr val="37C6FF"/>
    <a:srgbClr val="000000"/>
    <a:srgbClr val="1277FE"/>
    <a:srgbClr val="2A85FE"/>
    <a:srgbClr val="1679FE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900" y="-216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8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67A09-25F4-4A6B-B867-A0E7E6E2C1E5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23489F-7547-48F1-8AA2-EEDC638832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454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9115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62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26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269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26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841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0269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084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842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4547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369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1203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961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671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272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517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685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693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35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23489F-7547-48F1-8AA2-EEDC6388327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014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77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9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88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79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5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35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8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43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90" y="0"/>
            <a:ext cx="1217213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92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封面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7766"/>
            <a:ext cx="12233311" cy="688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184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封面背景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46"/>
            <a:ext cx="12191207" cy="685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664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5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57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620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92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6858000"/>
          </a:xfrm>
          <a:prstGeom prst="rect">
            <a:avLst/>
          </a:prstGeom>
          <a:blipFill dpi="0" rotWithShape="1">
            <a:blip r:embed="rId17">
              <a:alphaModFix amt="50000"/>
            </a:blip>
            <a:srcRect/>
            <a:tile tx="0" ty="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j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67466-26CF-457D-876E-F5F5DC0F392D}" type="datetimeFigureOut">
              <a:rPr lang="zh-CN" altLang="en-US" smtClean="0"/>
              <a:t>2019/2/18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E224A-8615-4FFF-8046-310CE6044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765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60" r:id="rId3"/>
    <p:sldLayoutId id="2147483662" r:id="rId4"/>
    <p:sldLayoutId id="2147483661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notesSlide" Target="../notesSlides/notesSlide12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5" Type="http://schemas.openxmlformats.org/officeDocument/2006/relationships/tags" Target="../tags/tag36.xml"/><Relationship Id="rId15" Type="http://schemas.openxmlformats.org/officeDocument/2006/relationships/image" Target="../media/image15.png"/><Relationship Id="rId10" Type="http://schemas.openxmlformats.org/officeDocument/2006/relationships/tags" Target="../tags/tag41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image" Target="../media/image5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13" Type="http://schemas.openxmlformats.org/officeDocument/2006/relationships/tags" Target="../tags/tag23.xml"/><Relationship Id="rId18" Type="http://schemas.openxmlformats.org/officeDocument/2006/relationships/tags" Target="../tags/tag28.xml"/><Relationship Id="rId3" Type="http://schemas.openxmlformats.org/officeDocument/2006/relationships/tags" Target="../tags/tag13.xml"/><Relationship Id="rId21" Type="http://schemas.openxmlformats.org/officeDocument/2006/relationships/tags" Target="../tags/tag31.xml"/><Relationship Id="rId7" Type="http://schemas.openxmlformats.org/officeDocument/2006/relationships/tags" Target="../tags/tag17.xml"/><Relationship Id="rId12" Type="http://schemas.openxmlformats.org/officeDocument/2006/relationships/tags" Target="../tags/tag22.xml"/><Relationship Id="rId17" Type="http://schemas.openxmlformats.org/officeDocument/2006/relationships/tags" Target="../tags/tag27.xml"/><Relationship Id="rId2" Type="http://schemas.openxmlformats.org/officeDocument/2006/relationships/tags" Target="../tags/tag12.xml"/><Relationship Id="rId16" Type="http://schemas.openxmlformats.org/officeDocument/2006/relationships/tags" Target="../tags/tag26.xml"/><Relationship Id="rId20" Type="http://schemas.openxmlformats.org/officeDocument/2006/relationships/tags" Target="../tags/tag30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tags" Target="../tags/tag21.xml"/><Relationship Id="rId24" Type="http://schemas.openxmlformats.org/officeDocument/2006/relationships/image" Target="../media/image6.png"/><Relationship Id="rId5" Type="http://schemas.openxmlformats.org/officeDocument/2006/relationships/tags" Target="../tags/tag15.xml"/><Relationship Id="rId15" Type="http://schemas.openxmlformats.org/officeDocument/2006/relationships/tags" Target="../tags/tag25.xml"/><Relationship Id="rId23" Type="http://schemas.openxmlformats.org/officeDocument/2006/relationships/notesSlide" Target="../notesSlides/notesSlide9.xml"/><Relationship Id="rId10" Type="http://schemas.openxmlformats.org/officeDocument/2006/relationships/tags" Target="../tags/tag20.xml"/><Relationship Id="rId19" Type="http://schemas.openxmlformats.org/officeDocument/2006/relationships/tags" Target="../tags/tag29.xml"/><Relationship Id="rId4" Type="http://schemas.openxmlformats.org/officeDocument/2006/relationships/tags" Target="../tags/tag14.xml"/><Relationship Id="rId9" Type="http://schemas.openxmlformats.org/officeDocument/2006/relationships/tags" Target="../tags/tag19.xml"/><Relationship Id="rId14" Type="http://schemas.openxmlformats.org/officeDocument/2006/relationships/tags" Target="../tags/tag24.xml"/><Relationship Id="rId2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A_图片 10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994476"/>
            <a:ext cx="12190413" cy="2732822"/>
          </a:xfrm>
          <a:prstGeom prst="rect">
            <a:avLst/>
          </a:prstGeom>
        </p:spPr>
      </p:pic>
      <p:sp>
        <p:nvSpPr>
          <p:cNvPr id="106" name="PA_文本框 105"/>
          <p:cNvSpPr txBox="1"/>
          <p:nvPr>
            <p:custDataLst>
              <p:tags r:id="rId2"/>
            </p:custDataLst>
          </p:nvPr>
        </p:nvSpPr>
        <p:spPr>
          <a:xfrm>
            <a:off x="-1" y="5711977"/>
            <a:ext cx="12190413" cy="597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大庆市怡园</a:t>
            </a:r>
            <a:r>
              <a:rPr lang="zh-CN" altLang="en-US" sz="2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小学  高原</a:t>
            </a:r>
            <a:endParaRPr lang="zh-CN" altLang="en-US" sz="2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5" name="PA_任意多边形 4"/>
          <p:cNvSpPr/>
          <p:nvPr>
            <p:custDataLst>
              <p:tags r:id="rId3"/>
            </p:custDataLst>
          </p:nvPr>
        </p:nvSpPr>
        <p:spPr>
          <a:xfrm>
            <a:off x="6540709" y="4972398"/>
            <a:ext cx="2723976" cy="1928282"/>
          </a:xfrm>
          <a:custGeom>
            <a:avLst/>
            <a:gdLst>
              <a:gd name="connsiteX0" fmla="*/ 1600421 w 2561915"/>
              <a:gd name="connsiteY0" fmla="*/ 0 h 1813560"/>
              <a:gd name="connsiteX1" fmla="*/ 15461 w 2561915"/>
              <a:gd name="connsiteY1" fmla="*/ 457200 h 1813560"/>
              <a:gd name="connsiteX2" fmla="*/ 2453861 w 2561915"/>
              <a:gd name="connsiteY2" fmla="*/ 1036320 h 1813560"/>
              <a:gd name="connsiteX3" fmla="*/ 1905221 w 2561915"/>
              <a:gd name="connsiteY3" fmla="*/ 1813560 h 181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915" h="1813560">
                <a:moveTo>
                  <a:pt x="1600421" y="0"/>
                </a:moveTo>
                <a:cubicBezTo>
                  <a:pt x="736821" y="142240"/>
                  <a:pt x="-126779" y="284480"/>
                  <a:pt x="15461" y="457200"/>
                </a:cubicBezTo>
                <a:cubicBezTo>
                  <a:pt x="157701" y="629920"/>
                  <a:pt x="2138901" y="810260"/>
                  <a:pt x="2453861" y="1036320"/>
                </a:cubicBezTo>
                <a:cubicBezTo>
                  <a:pt x="2768821" y="1262380"/>
                  <a:pt x="2337021" y="1537970"/>
                  <a:pt x="1905221" y="1813560"/>
                </a:cubicBezTo>
              </a:path>
            </a:pathLst>
          </a:custGeom>
          <a:noFill/>
          <a:ln w="28575">
            <a:solidFill>
              <a:schemeClr val="tx2"/>
            </a:solidFill>
          </a:ln>
          <a:effectLst>
            <a:outerShdw blurRad="431800" dist="152400" dir="492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PA_组合 22"/>
          <p:cNvGrpSpPr/>
          <p:nvPr>
            <p:custDataLst>
              <p:tags r:id="rId4"/>
            </p:custDataLst>
          </p:nvPr>
        </p:nvGrpSpPr>
        <p:grpSpPr>
          <a:xfrm>
            <a:off x="8191203" y="917283"/>
            <a:ext cx="3808659" cy="4073874"/>
            <a:chOff x="3697445" y="1092422"/>
            <a:chExt cx="4453657" cy="5233050"/>
          </a:xfrm>
        </p:grpSpPr>
        <p:sp>
          <p:nvSpPr>
            <p:cNvPr id="25" name="任意多边形 24"/>
            <p:cNvSpPr/>
            <p:nvPr/>
          </p:nvSpPr>
          <p:spPr>
            <a:xfrm>
              <a:off x="3697445" y="5826490"/>
              <a:ext cx="544345" cy="498982"/>
            </a:xfrm>
            <a:custGeom>
              <a:avLst/>
              <a:gdLst>
                <a:gd name="connsiteX0" fmla="*/ 140677 w 436098"/>
                <a:gd name="connsiteY0" fmla="*/ 0 h 436098"/>
                <a:gd name="connsiteX1" fmla="*/ 0 w 436098"/>
                <a:gd name="connsiteY1" fmla="*/ 436098 h 436098"/>
                <a:gd name="connsiteX2" fmla="*/ 436098 w 436098"/>
                <a:gd name="connsiteY2" fmla="*/ 253218 h 436098"/>
                <a:gd name="connsiteX3" fmla="*/ 140677 w 436098"/>
                <a:gd name="connsiteY3" fmla="*/ 0 h 436098"/>
                <a:gd name="connsiteX0" fmla="*/ 152400 w 447821"/>
                <a:gd name="connsiteY0" fmla="*/ 0 h 443359"/>
                <a:gd name="connsiteX1" fmla="*/ 11723 w 447821"/>
                <a:gd name="connsiteY1" fmla="*/ 436098 h 443359"/>
                <a:gd name="connsiteX2" fmla="*/ 447821 w 447821"/>
                <a:gd name="connsiteY2" fmla="*/ 253218 h 443359"/>
                <a:gd name="connsiteX3" fmla="*/ 152400 w 447821"/>
                <a:gd name="connsiteY3" fmla="*/ 0 h 443359"/>
                <a:gd name="connsiteX0" fmla="*/ 145159 w 440580"/>
                <a:gd name="connsiteY0" fmla="*/ 0 h 440404"/>
                <a:gd name="connsiteX1" fmla="*/ 4482 w 440580"/>
                <a:gd name="connsiteY1" fmla="*/ 436098 h 440404"/>
                <a:gd name="connsiteX2" fmla="*/ 440580 w 440580"/>
                <a:gd name="connsiteY2" fmla="*/ 253218 h 440404"/>
                <a:gd name="connsiteX3" fmla="*/ 145159 w 440580"/>
                <a:gd name="connsiteY3" fmla="*/ 0 h 440404"/>
                <a:gd name="connsiteX0" fmla="*/ 144257 w 439678"/>
                <a:gd name="connsiteY0" fmla="*/ 0 h 440404"/>
                <a:gd name="connsiteX1" fmla="*/ 3580 w 439678"/>
                <a:gd name="connsiteY1" fmla="*/ 436098 h 440404"/>
                <a:gd name="connsiteX2" fmla="*/ 439678 w 439678"/>
                <a:gd name="connsiteY2" fmla="*/ 253218 h 440404"/>
                <a:gd name="connsiteX3" fmla="*/ 144257 w 439678"/>
                <a:gd name="connsiteY3" fmla="*/ 0 h 440404"/>
                <a:gd name="connsiteX0" fmla="*/ 144257 w 439678"/>
                <a:gd name="connsiteY0" fmla="*/ 0 h 440221"/>
                <a:gd name="connsiteX1" fmla="*/ 3580 w 439678"/>
                <a:gd name="connsiteY1" fmla="*/ 436098 h 440221"/>
                <a:gd name="connsiteX2" fmla="*/ 439678 w 439678"/>
                <a:gd name="connsiteY2" fmla="*/ 253218 h 440221"/>
                <a:gd name="connsiteX3" fmla="*/ 144257 w 439678"/>
                <a:gd name="connsiteY3" fmla="*/ 0 h 440221"/>
                <a:gd name="connsiteX0" fmla="*/ 125608 w 421029"/>
                <a:gd name="connsiteY0" fmla="*/ 0 h 443970"/>
                <a:gd name="connsiteX1" fmla="*/ 4122 w 421029"/>
                <a:gd name="connsiteY1" fmla="*/ 439937 h 443970"/>
                <a:gd name="connsiteX2" fmla="*/ 421029 w 421029"/>
                <a:gd name="connsiteY2" fmla="*/ 253218 h 443970"/>
                <a:gd name="connsiteX3" fmla="*/ 125608 w 421029"/>
                <a:gd name="connsiteY3" fmla="*/ 0 h 443970"/>
                <a:gd name="connsiteX0" fmla="*/ 131274 w 426695"/>
                <a:gd name="connsiteY0" fmla="*/ 0 h 447824"/>
                <a:gd name="connsiteX1" fmla="*/ 9788 w 426695"/>
                <a:gd name="connsiteY1" fmla="*/ 439937 h 447824"/>
                <a:gd name="connsiteX2" fmla="*/ 426695 w 426695"/>
                <a:gd name="connsiteY2" fmla="*/ 253218 h 447824"/>
                <a:gd name="connsiteX3" fmla="*/ 131274 w 426695"/>
                <a:gd name="connsiteY3" fmla="*/ 0 h 44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695" h="447824">
                  <a:moveTo>
                    <a:pt x="131274" y="0"/>
                  </a:moveTo>
                  <a:cubicBezTo>
                    <a:pt x="89297" y="126436"/>
                    <a:pt x="-35610" y="393896"/>
                    <a:pt x="9788" y="439937"/>
                  </a:cubicBezTo>
                  <a:cubicBezTo>
                    <a:pt x="55186" y="485978"/>
                    <a:pt x="303454" y="318224"/>
                    <a:pt x="426695" y="253218"/>
                  </a:cubicBezTo>
                  <a:lnTo>
                    <a:pt x="131274" y="0"/>
                  </a:lnTo>
                  <a:close/>
                </a:path>
              </a:pathLst>
            </a:custGeom>
            <a:gradFill>
              <a:gsLst>
                <a:gs pos="54000">
                  <a:srgbClr val="030301"/>
                </a:gs>
                <a:gs pos="0">
                  <a:srgbClr val="ADAEAE"/>
                </a:gs>
                <a:gs pos="100000">
                  <a:srgbClr val="323232"/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605110">
              <a:off x="4524901" y="4680260"/>
              <a:ext cx="317148" cy="1041518"/>
            </a:xfrm>
            <a:prstGeom prst="rect">
              <a:avLst/>
            </a:prstGeom>
            <a:gradFill>
              <a:gsLst>
                <a:gs pos="66000">
                  <a:srgbClr val="80CBD0"/>
                </a:gs>
                <a:gs pos="31000">
                  <a:srgbClr val="5BABB1"/>
                </a:gs>
                <a:gs pos="30000">
                  <a:srgbClr val="80CBD0"/>
                </a:gs>
                <a:gs pos="67000">
                  <a:srgbClr val="499399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819134" y="4926484"/>
              <a:ext cx="552205" cy="1028179"/>
            </a:xfrm>
            <a:custGeom>
              <a:avLst/>
              <a:gdLst>
                <a:gd name="connsiteX0" fmla="*/ 307609 w 438238"/>
                <a:gd name="connsiteY0" fmla="*/ 0 h 813269"/>
                <a:gd name="connsiteX1" fmla="*/ 0 w 438238"/>
                <a:gd name="connsiteY1" fmla="*/ 779558 h 813269"/>
                <a:gd name="connsiteX2" fmla="*/ 67421 w 438238"/>
                <a:gd name="connsiteY2" fmla="*/ 813269 h 813269"/>
                <a:gd name="connsiteX3" fmla="*/ 438238 w 438238"/>
                <a:gd name="connsiteY3" fmla="*/ 168553 h 813269"/>
                <a:gd name="connsiteX4" fmla="*/ 307609 w 438238"/>
                <a:gd name="connsiteY4" fmla="*/ 0 h 813269"/>
                <a:gd name="connsiteX0" fmla="*/ 307609 w 438238"/>
                <a:gd name="connsiteY0" fmla="*/ 2779 h 816048"/>
                <a:gd name="connsiteX1" fmla="*/ 0 w 438238"/>
                <a:gd name="connsiteY1" fmla="*/ 782337 h 816048"/>
                <a:gd name="connsiteX2" fmla="*/ 67421 w 438238"/>
                <a:gd name="connsiteY2" fmla="*/ 816048 h 816048"/>
                <a:gd name="connsiteX3" fmla="*/ 438238 w 438238"/>
                <a:gd name="connsiteY3" fmla="*/ 171332 h 816048"/>
                <a:gd name="connsiteX4" fmla="*/ 307609 w 438238"/>
                <a:gd name="connsiteY4" fmla="*/ 2779 h 81604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238" h="815978">
                  <a:moveTo>
                    <a:pt x="307609" y="2709"/>
                  </a:moveTo>
                  <a:lnTo>
                    <a:pt x="0" y="782267"/>
                  </a:lnTo>
                  <a:cubicBezTo>
                    <a:pt x="30902" y="776648"/>
                    <a:pt x="57588" y="771030"/>
                    <a:pt x="67421" y="815978"/>
                  </a:cubicBezTo>
                  <a:lnTo>
                    <a:pt x="438238" y="171262"/>
                  </a:lnTo>
                  <a:cubicBezTo>
                    <a:pt x="360984" y="119292"/>
                    <a:pt x="435428" y="-21169"/>
                    <a:pt x="307609" y="2709"/>
                  </a:cubicBezTo>
                  <a:close/>
                </a:path>
              </a:pathLst>
            </a:custGeom>
            <a:solidFill>
              <a:srgbClr val="F5D5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903592" y="5143168"/>
              <a:ext cx="891787" cy="971670"/>
            </a:xfrm>
            <a:custGeom>
              <a:avLst/>
              <a:gdLst>
                <a:gd name="connsiteX0" fmla="*/ 307609 w 438238"/>
                <a:gd name="connsiteY0" fmla="*/ 0 h 813269"/>
                <a:gd name="connsiteX1" fmla="*/ 0 w 438238"/>
                <a:gd name="connsiteY1" fmla="*/ 779558 h 813269"/>
                <a:gd name="connsiteX2" fmla="*/ 67421 w 438238"/>
                <a:gd name="connsiteY2" fmla="*/ 813269 h 813269"/>
                <a:gd name="connsiteX3" fmla="*/ 438238 w 438238"/>
                <a:gd name="connsiteY3" fmla="*/ 168553 h 813269"/>
                <a:gd name="connsiteX4" fmla="*/ 307609 w 438238"/>
                <a:gd name="connsiteY4" fmla="*/ 0 h 813269"/>
                <a:gd name="connsiteX0" fmla="*/ 307609 w 438238"/>
                <a:gd name="connsiteY0" fmla="*/ 2779 h 816048"/>
                <a:gd name="connsiteX1" fmla="*/ 0 w 438238"/>
                <a:gd name="connsiteY1" fmla="*/ 782337 h 816048"/>
                <a:gd name="connsiteX2" fmla="*/ 67421 w 438238"/>
                <a:gd name="connsiteY2" fmla="*/ 816048 h 816048"/>
                <a:gd name="connsiteX3" fmla="*/ 438238 w 438238"/>
                <a:gd name="connsiteY3" fmla="*/ 171332 h 816048"/>
                <a:gd name="connsiteX4" fmla="*/ 307609 w 438238"/>
                <a:gd name="connsiteY4" fmla="*/ 2779 h 81604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96099 w 526728"/>
                <a:gd name="connsiteY0" fmla="*/ 2709 h 815978"/>
                <a:gd name="connsiteX1" fmla="*/ 0 w 526728"/>
                <a:gd name="connsiteY1" fmla="*/ 655852 h 815978"/>
                <a:gd name="connsiteX2" fmla="*/ 155911 w 526728"/>
                <a:gd name="connsiteY2" fmla="*/ 815978 h 815978"/>
                <a:gd name="connsiteX3" fmla="*/ 526728 w 526728"/>
                <a:gd name="connsiteY3" fmla="*/ 171262 h 815978"/>
                <a:gd name="connsiteX4" fmla="*/ 396099 w 526728"/>
                <a:gd name="connsiteY4" fmla="*/ 2709 h 815978"/>
                <a:gd name="connsiteX0" fmla="*/ 375030 w 526728"/>
                <a:gd name="connsiteY0" fmla="*/ 3028 h 799442"/>
                <a:gd name="connsiteX1" fmla="*/ 0 w 526728"/>
                <a:gd name="connsiteY1" fmla="*/ 639316 h 799442"/>
                <a:gd name="connsiteX2" fmla="*/ 155911 w 526728"/>
                <a:gd name="connsiteY2" fmla="*/ 799442 h 799442"/>
                <a:gd name="connsiteX3" fmla="*/ 526728 w 526728"/>
                <a:gd name="connsiteY3" fmla="*/ 154726 h 799442"/>
                <a:gd name="connsiteX4" fmla="*/ 375030 w 526728"/>
                <a:gd name="connsiteY4" fmla="*/ 3028 h 799442"/>
                <a:gd name="connsiteX0" fmla="*/ 375030 w 703709"/>
                <a:gd name="connsiteY0" fmla="*/ 1578 h 797992"/>
                <a:gd name="connsiteX1" fmla="*/ 0 w 703709"/>
                <a:gd name="connsiteY1" fmla="*/ 637866 h 797992"/>
                <a:gd name="connsiteX2" fmla="*/ 155911 w 703709"/>
                <a:gd name="connsiteY2" fmla="*/ 797992 h 797992"/>
                <a:gd name="connsiteX3" fmla="*/ 703709 w 703709"/>
                <a:gd name="connsiteY3" fmla="*/ 283905 h 797992"/>
                <a:gd name="connsiteX4" fmla="*/ 375030 w 703709"/>
                <a:gd name="connsiteY4" fmla="*/ 1578 h 797992"/>
                <a:gd name="connsiteX0" fmla="*/ 375030 w 703709"/>
                <a:gd name="connsiteY0" fmla="*/ 1578 h 768495"/>
                <a:gd name="connsiteX1" fmla="*/ 0 w 703709"/>
                <a:gd name="connsiteY1" fmla="*/ 637866 h 768495"/>
                <a:gd name="connsiteX2" fmla="*/ 155911 w 703709"/>
                <a:gd name="connsiteY2" fmla="*/ 768495 h 768495"/>
                <a:gd name="connsiteX3" fmla="*/ 703709 w 703709"/>
                <a:gd name="connsiteY3" fmla="*/ 283905 h 768495"/>
                <a:gd name="connsiteX4" fmla="*/ 375030 w 703709"/>
                <a:gd name="connsiteY4" fmla="*/ 1578 h 768495"/>
                <a:gd name="connsiteX0" fmla="*/ 375030 w 703709"/>
                <a:gd name="connsiteY0" fmla="*/ 1578 h 772709"/>
                <a:gd name="connsiteX1" fmla="*/ 0 w 703709"/>
                <a:gd name="connsiteY1" fmla="*/ 637866 h 772709"/>
                <a:gd name="connsiteX2" fmla="*/ 143270 w 703709"/>
                <a:gd name="connsiteY2" fmla="*/ 772709 h 772709"/>
                <a:gd name="connsiteX3" fmla="*/ 703709 w 703709"/>
                <a:gd name="connsiteY3" fmla="*/ 283905 h 772709"/>
                <a:gd name="connsiteX4" fmla="*/ 375030 w 703709"/>
                <a:gd name="connsiteY4" fmla="*/ 1578 h 772709"/>
                <a:gd name="connsiteX0" fmla="*/ 375030 w 703709"/>
                <a:gd name="connsiteY0" fmla="*/ 1578 h 772709"/>
                <a:gd name="connsiteX1" fmla="*/ 0 w 703709"/>
                <a:gd name="connsiteY1" fmla="*/ 637866 h 772709"/>
                <a:gd name="connsiteX2" fmla="*/ 143270 w 703709"/>
                <a:gd name="connsiteY2" fmla="*/ 772709 h 772709"/>
                <a:gd name="connsiteX3" fmla="*/ 703709 w 703709"/>
                <a:gd name="connsiteY3" fmla="*/ 283905 h 772709"/>
                <a:gd name="connsiteX4" fmla="*/ 375030 w 703709"/>
                <a:gd name="connsiteY4" fmla="*/ 1578 h 772709"/>
                <a:gd name="connsiteX0" fmla="*/ 362388 w 691067"/>
                <a:gd name="connsiteY0" fmla="*/ 1578 h 772709"/>
                <a:gd name="connsiteX1" fmla="*/ 0 w 691067"/>
                <a:gd name="connsiteY1" fmla="*/ 646294 h 772709"/>
                <a:gd name="connsiteX2" fmla="*/ 130628 w 691067"/>
                <a:gd name="connsiteY2" fmla="*/ 772709 h 772709"/>
                <a:gd name="connsiteX3" fmla="*/ 691067 w 691067"/>
                <a:gd name="connsiteY3" fmla="*/ 283905 h 772709"/>
                <a:gd name="connsiteX4" fmla="*/ 362388 w 691067"/>
                <a:gd name="connsiteY4" fmla="*/ 1578 h 772709"/>
                <a:gd name="connsiteX0" fmla="*/ 362388 w 691067"/>
                <a:gd name="connsiteY0" fmla="*/ 1578 h 772709"/>
                <a:gd name="connsiteX1" fmla="*/ 0 w 691067"/>
                <a:gd name="connsiteY1" fmla="*/ 646294 h 772709"/>
                <a:gd name="connsiteX2" fmla="*/ 130628 w 691067"/>
                <a:gd name="connsiteY2" fmla="*/ 772709 h 772709"/>
                <a:gd name="connsiteX3" fmla="*/ 691067 w 691067"/>
                <a:gd name="connsiteY3" fmla="*/ 283905 h 772709"/>
                <a:gd name="connsiteX4" fmla="*/ 362388 w 691067"/>
                <a:gd name="connsiteY4" fmla="*/ 1578 h 772709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362388 w 691067"/>
                <a:gd name="connsiteY4" fmla="*/ 0 h 771131"/>
                <a:gd name="connsiteX0" fmla="*/ 362388 w 713332"/>
                <a:gd name="connsiteY0" fmla="*/ 36271 h 807402"/>
                <a:gd name="connsiteX1" fmla="*/ 0 w 713332"/>
                <a:gd name="connsiteY1" fmla="*/ 680987 h 807402"/>
                <a:gd name="connsiteX2" fmla="*/ 130628 w 713332"/>
                <a:gd name="connsiteY2" fmla="*/ 807402 h 807402"/>
                <a:gd name="connsiteX3" fmla="*/ 691067 w 713332"/>
                <a:gd name="connsiteY3" fmla="*/ 318598 h 807402"/>
                <a:gd name="connsiteX4" fmla="*/ 606088 w 713332"/>
                <a:gd name="connsiteY4" fmla="*/ 86136 h 807402"/>
                <a:gd name="connsiteX5" fmla="*/ 362388 w 713332"/>
                <a:gd name="connsiteY5" fmla="*/ 36271 h 807402"/>
                <a:gd name="connsiteX0" fmla="*/ 362388 w 713332"/>
                <a:gd name="connsiteY0" fmla="*/ 36271 h 807402"/>
                <a:gd name="connsiteX1" fmla="*/ 0 w 713332"/>
                <a:gd name="connsiteY1" fmla="*/ 680987 h 807402"/>
                <a:gd name="connsiteX2" fmla="*/ 130628 w 713332"/>
                <a:gd name="connsiteY2" fmla="*/ 807402 h 807402"/>
                <a:gd name="connsiteX3" fmla="*/ 691067 w 713332"/>
                <a:gd name="connsiteY3" fmla="*/ 318598 h 807402"/>
                <a:gd name="connsiteX4" fmla="*/ 606088 w 713332"/>
                <a:gd name="connsiteY4" fmla="*/ 86136 h 807402"/>
                <a:gd name="connsiteX5" fmla="*/ 362388 w 713332"/>
                <a:gd name="connsiteY5" fmla="*/ 36271 h 807402"/>
                <a:gd name="connsiteX0" fmla="*/ 362388 w 691067"/>
                <a:gd name="connsiteY0" fmla="*/ 36271 h 807402"/>
                <a:gd name="connsiteX1" fmla="*/ 0 w 691067"/>
                <a:gd name="connsiteY1" fmla="*/ 680987 h 807402"/>
                <a:gd name="connsiteX2" fmla="*/ 130628 w 691067"/>
                <a:gd name="connsiteY2" fmla="*/ 807402 h 807402"/>
                <a:gd name="connsiteX3" fmla="*/ 691067 w 691067"/>
                <a:gd name="connsiteY3" fmla="*/ 318598 h 807402"/>
                <a:gd name="connsiteX4" fmla="*/ 606088 w 691067"/>
                <a:gd name="connsiteY4" fmla="*/ 86136 h 807402"/>
                <a:gd name="connsiteX5" fmla="*/ 362388 w 691067"/>
                <a:gd name="connsiteY5" fmla="*/ 36271 h 807402"/>
                <a:gd name="connsiteX0" fmla="*/ 362388 w 691067"/>
                <a:gd name="connsiteY0" fmla="*/ 35817 h 806948"/>
                <a:gd name="connsiteX1" fmla="*/ 0 w 691067"/>
                <a:gd name="connsiteY1" fmla="*/ 680533 h 806948"/>
                <a:gd name="connsiteX2" fmla="*/ 130628 w 691067"/>
                <a:gd name="connsiteY2" fmla="*/ 806948 h 806948"/>
                <a:gd name="connsiteX3" fmla="*/ 691067 w 691067"/>
                <a:gd name="connsiteY3" fmla="*/ 318144 h 806948"/>
                <a:gd name="connsiteX4" fmla="*/ 606088 w 691067"/>
                <a:gd name="connsiteY4" fmla="*/ 85682 h 806948"/>
                <a:gd name="connsiteX5" fmla="*/ 362388 w 691067"/>
                <a:gd name="connsiteY5" fmla="*/ 35817 h 806948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606088 w 691067"/>
                <a:gd name="connsiteY4" fmla="*/ 49865 h 771131"/>
                <a:gd name="connsiteX5" fmla="*/ 362388 w 691067"/>
                <a:gd name="connsiteY5" fmla="*/ 0 h 771131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606088 w 691067"/>
                <a:gd name="connsiteY4" fmla="*/ 49865 h 771131"/>
                <a:gd name="connsiteX5" fmla="*/ 362388 w 691067"/>
                <a:gd name="connsiteY5" fmla="*/ 0 h 771131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606088 w 691067"/>
                <a:gd name="connsiteY4" fmla="*/ 49865 h 771131"/>
                <a:gd name="connsiteX5" fmla="*/ 362388 w 691067"/>
                <a:gd name="connsiteY5" fmla="*/ 0 h 771131"/>
                <a:gd name="connsiteX0" fmla="*/ 371913 w 700592"/>
                <a:gd name="connsiteY0" fmla="*/ 0 h 771131"/>
                <a:gd name="connsiteX1" fmla="*/ 0 w 700592"/>
                <a:gd name="connsiteY1" fmla="*/ 644716 h 771131"/>
                <a:gd name="connsiteX2" fmla="*/ 140153 w 700592"/>
                <a:gd name="connsiteY2" fmla="*/ 771131 h 771131"/>
                <a:gd name="connsiteX3" fmla="*/ 700592 w 700592"/>
                <a:gd name="connsiteY3" fmla="*/ 282327 h 771131"/>
                <a:gd name="connsiteX4" fmla="*/ 615613 w 700592"/>
                <a:gd name="connsiteY4" fmla="*/ 49865 h 771131"/>
                <a:gd name="connsiteX5" fmla="*/ 371913 w 700592"/>
                <a:gd name="connsiteY5" fmla="*/ 0 h 771131"/>
                <a:gd name="connsiteX0" fmla="*/ 371913 w 707736"/>
                <a:gd name="connsiteY0" fmla="*/ 0 h 771131"/>
                <a:gd name="connsiteX1" fmla="*/ 0 w 707736"/>
                <a:gd name="connsiteY1" fmla="*/ 644716 h 771131"/>
                <a:gd name="connsiteX2" fmla="*/ 140153 w 707736"/>
                <a:gd name="connsiteY2" fmla="*/ 771131 h 771131"/>
                <a:gd name="connsiteX3" fmla="*/ 707736 w 707736"/>
                <a:gd name="connsiteY3" fmla="*/ 289471 h 771131"/>
                <a:gd name="connsiteX4" fmla="*/ 615613 w 707736"/>
                <a:gd name="connsiteY4" fmla="*/ 49865 h 771131"/>
                <a:gd name="connsiteX5" fmla="*/ 371913 w 707736"/>
                <a:gd name="connsiteY5" fmla="*/ 0 h 77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736" h="771131">
                  <a:moveTo>
                    <a:pt x="371913" y="0"/>
                  </a:moveTo>
                  <a:lnTo>
                    <a:pt x="0" y="644716"/>
                  </a:lnTo>
                  <a:cubicBezTo>
                    <a:pt x="77254" y="634883"/>
                    <a:pt x="168245" y="679831"/>
                    <a:pt x="140153" y="771131"/>
                  </a:cubicBezTo>
                  <a:lnTo>
                    <a:pt x="707736" y="289471"/>
                  </a:lnTo>
                  <a:cubicBezTo>
                    <a:pt x="655649" y="215613"/>
                    <a:pt x="671583" y="98110"/>
                    <a:pt x="615613" y="49865"/>
                  </a:cubicBezTo>
                  <a:cubicBezTo>
                    <a:pt x="559643" y="1620"/>
                    <a:pt x="484867" y="56770"/>
                    <a:pt x="371913" y="0"/>
                  </a:cubicBezTo>
                  <a:close/>
                </a:path>
              </a:pathLst>
            </a:custGeom>
            <a:solidFill>
              <a:srgbClr val="E5C59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4771185" flipH="1">
              <a:off x="4270306" y="5309401"/>
              <a:ext cx="552205" cy="1028179"/>
            </a:xfrm>
            <a:custGeom>
              <a:avLst/>
              <a:gdLst>
                <a:gd name="connsiteX0" fmla="*/ 307609 w 438238"/>
                <a:gd name="connsiteY0" fmla="*/ 0 h 813269"/>
                <a:gd name="connsiteX1" fmla="*/ 0 w 438238"/>
                <a:gd name="connsiteY1" fmla="*/ 779558 h 813269"/>
                <a:gd name="connsiteX2" fmla="*/ 67421 w 438238"/>
                <a:gd name="connsiteY2" fmla="*/ 813269 h 813269"/>
                <a:gd name="connsiteX3" fmla="*/ 438238 w 438238"/>
                <a:gd name="connsiteY3" fmla="*/ 168553 h 813269"/>
                <a:gd name="connsiteX4" fmla="*/ 307609 w 438238"/>
                <a:gd name="connsiteY4" fmla="*/ 0 h 813269"/>
                <a:gd name="connsiteX0" fmla="*/ 307609 w 438238"/>
                <a:gd name="connsiteY0" fmla="*/ 2779 h 816048"/>
                <a:gd name="connsiteX1" fmla="*/ 0 w 438238"/>
                <a:gd name="connsiteY1" fmla="*/ 782337 h 816048"/>
                <a:gd name="connsiteX2" fmla="*/ 67421 w 438238"/>
                <a:gd name="connsiteY2" fmla="*/ 816048 h 816048"/>
                <a:gd name="connsiteX3" fmla="*/ 438238 w 438238"/>
                <a:gd name="connsiteY3" fmla="*/ 171332 h 816048"/>
                <a:gd name="connsiteX4" fmla="*/ 307609 w 438238"/>
                <a:gd name="connsiteY4" fmla="*/ 2779 h 81604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238" h="815978">
                  <a:moveTo>
                    <a:pt x="307609" y="2709"/>
                  </a:moveTo>
                  <a:lnTo>
                    <a:pt x="0" y="782267"/>
                  </a:lnTo>
                  <a:cubicBezTo>
                    <a:pt x="30902" y="776648"/>
                    <a:pt x="57588" y="771030"/>
                    <a:pt x="67421" y="815978"/>
                  </a:cubicBezTo>
                  <a:lnTo>
                    <a:pt x="438238" y="171262"/>
                  </a:lnTo>
                  <a:cubicBezTo>
                    <a:pt x="360984" y="119292"/>
                    <a:pt x="435428" y="-21169"/>
                    <a:pt x="307609" y="2709"/>
                  </a:cubicBezTo>
                  <a:close/>
                </a:path>
              </a:pathLst>
            </a:custGeom>
            <a:solidFill>
              <a:srgbClr val="B6806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V="1">
              <a:off x="4589785" y="3927865"/>
              <a:ext cx="512358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 flipH="1" flipV="1">
              <a:off x="5102145" y="3927865"/>
              <a:ext cx="81868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2" name="直接连接符 31"/>
            <p:cNvCxnSpPr/>
            <p:nvPr/>
          </p:nvCxnSpPr>
          <p:spPr>
            <a:xfrm flipH="1">
              <a:off x="4589785" y="4563005"/>
              <a:ext cx="594226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>
              <a:off x="5184012" y="4563005"/>
              <a:ext cx="131647" cy="63801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>
              <a:off x="4589785" y="4653740"/>
              <a:ext cx="725874" cy="54728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5" name="直接连接符 34"/>
            <p:cNvCxnSpPr/>
            <p:nvPr/>
          </p:nvCxnSpPr>
          <p:spPr>
            <a:xfrm flipH="1">
              <a:off x="4886899" y="4563005"/>
              <a:ext cx="297112" cy="319008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 flipH="1">
              <a:off x="5184011" y="4245436"/>
              <a:ext cx="494586" cy="317570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>
            <a:xfrm flipV="1">
              <a:off x="5315661" y="4722509"/>
              <a:ext cx="362935" cy="47851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5184012" y="4563005"/>
              <a:ext cx="494584" cy="1595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9" name="直接连接符 38"/>
            <p:cNvCxnSpPr/>
            <p:nvPr/>
          </p:nvCxnSpPr>
          <p:spPr>
            <a:xfrm flipH="1">
              <a:off x="5678597" y="4018600"/>
              <a:ext cx="635139" cy="72576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0" name="直接连接符 39"/>
            <p:cNvCxnSpPr/>
            <p:nvPr/>
          </p:nvCxnSpPr>
          <p:spPr>
            <a:xfrm flipV="1">
              <a:off x="5678597" y="4018600"/>
              <a:ext cx="635139" cy="2268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1" name="直接连接符 40"/>
            <p:cNvCxnSpPr/>
            <p:nvPr/>
          </p:nvCxnSpPr>
          <p:spPr>
            <a:xfrm flipH="1" flipV="1">
              <a:off x="5431303" y="3655663"/>
              <a:ext cx="247292" cy="5897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2" name="直接连接符 41"/>
            <p:cNvCxnSpPr/>
            <p:nvPr/>
          </p:nvCxnSpPr>
          <p:spPr>
            <a:xfrm flipH="1" flipV="1">
              <a:off x="5102145" y="3927865"/>
              <a:ext cx="576452" cy="31757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3" name="直接连接符 42"/>
            <p:cNvCxnSpPr/>
            <p:nvPr/>
          </p:nvCxnSpPr>
          <p:spPr>
            <a:xfrm flipV="1">
              <a:off x="5102145" y="3655663"/>
              <a:ext cx="329160" cy="29488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>
            <a:xfrm flipH="1">
              <a:off x="5431303" y="3201991"/>
              <a:ext cx="247292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5" name="直接连接符 44"/>
            <p:cNvCxnSpPr/>
            <p:nvPr/>
          </p:nvCxnSpPr>
          <p:spPr>
            <a:xfrm flipH="1" flipV="1">
              <a:off x="5678597" y="3201991"/>
              <a:ext cx="453669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6" name="直接连接符 45"/>
            <p:cNvCxnSpPr/>
            <p:nvPr/>
          </p:nvCxnSpPr>
          <p:spPr>
            <a:xfrm flipV="1">
              <a:off x="5678597" y="3383460"/>
              <a:ext cx="453671" cy="8619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7" name="直接连接符 46"/>
            <p:cNvCxnSpPr/>
            <p:nvPr/>
          </p:nvCxnSpPr>
          <p:spPr>
            <a:xfrm flipV="1">
              <a:off x="5431303" y="3383460"/>
              <a:ext cx="700964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8" name="直接连接符 47"/>
            <p:cNvCxnSpPr/>
            <p:nvPr/>
          </p:nvCxnSpPr>
          <p:spPr>
            <a:xfrm flipV="1">
              <a:off x="5678597" y="4245437"/>
              <a:ext cx="0" cy="498928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9" name="直接连接符 48"/>
            <p:cNvCxnSpPr/>
            <p:nvPr/>
          </p:nvCxnSpPr>
          <p:spPr>
            <a:xfrm flipH="1">
              <a:off x="5678598" y="3292726"/>
              <a:ext cx="998073" cy="93085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0" name="直接连接符 49"/>
            <p:cNvCxnSpPr/>
            <p:nvPr/>
          </p:nvCxnSpPr>
          <p:spPr>
            <a:xfrm flipH="1">
              <a:off x="6313737" y="3292726"/>
              <a:ext cx="362935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1" name="直接连接符 50"/>
            <p:cNvCxnSpPr/>
            <p:nvPr/>
          </p:nvCxnSpPr>
          <p:spPr>
            <a:xfrm flipH="1">
              <a:off x="6313736" y="2657587"/>
              <a:ext cx="998076" cy="136101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2" name="直接连接符 51"/>
            <p:cNvCxnSpPr/>
            <p:nvPr/>
          </p:nvCxnSpPr>
          <p:spPr>
            <a:xfrm flipV="1">
              <a:off x="6132267" y="3292726"/>
              <a:ext cx="544406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3" name="直接连接符 52"/>
            <p:cNvCxnSpPr/>
            <p:nvPr/>
          </p:nvCxnSpPr>
          <p:spPr>
            <a:xfrm>
              <a:off x="6132269" y="2657587"/>
              <a:ext cx="0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4" name="直接连接符 53"/>
            <p:cNvCxnSpPr/>
            <p:nvPr/>
          </p:nvCxnSpPr>
          <p:spPr>
            <a:xfrm flipV="1">
              <a:off x="5678597" y="2657587"/>
              <a:ext cx="453674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5" name="直接连接符 54"/>
            <p:cNvCxnSpPr/>
            <p:nvPr/>
          </p:nvCxnSpPr>
          <p:spPr>
            <a:xfrm flipH="1">
              <a:off x="6132267" y="2022448"/>
              <a:ext cx="544406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6" name="直接连接符 55"/>
            <p:cNvCxnSpPr/>
            <p:nvPr/>
          </p:nvCxnSpPr>
          <p:spPr>
            <a:xfrm flipH="1">
              <a:off x="6676673" y="1568776"/>
              <a:ext cx="362937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7" name="直接连接符 56"/>
            <p:cNvCxnSpPr/>
            <p:nvPr/>
          </p:nvCxnSpPr>
          <p:spPr>
            <a:xfrm flipH="1">
              <a:off x="7039608" y="1205840"/>
              <a:ext cx="544406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 flipH="1" flipV="1">
              <a:off x="7584014" y="1205840"/>
              <a:ext cx="453671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 flipV="1">
              <a:off x="7765482" y="1568776"/>
              <a:ext cx="272202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 flipV="1">
              <a:off x="7311812" y="2203917"/>
              <a:ext cx="453671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 flipV="1">
              <a:off x="6676673" y="2839056"/>
              <a:ext cx="181467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2" name="直接连接符 61"/>
            <p:cNvCxnSpPr/>
            <p:nvPr/>
          </p:nvCxnSpPr>
          <p:spPr>
            <a:xfrm flipH="1">
              <a:off x="6868705" y="2657587"/>
              <a:ext cx="443105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3" name="直接连接符 62"/>
            <p:cNvCxnSpPr/>
            <p:nvPr/>
          </p:nvCxnSpPr>
          <p:spPr>
            <a:xfrm flipH="1" flipV="1">
              <a:off x="7493280" y="1840980"/>
              <a:ext cx="272202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4" name="直接连接符 63"/>
            <p:cNvCxnSpPr/>
            <p:nvPr/>
          </p:nvCxnSpPr>
          <p:spPr>
            <a:xfrm flipV="1">
              <a:off x="7493280" y="1205840"/>
              <a:ext cx="90735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 flipH="1">
              <a:off x="7493280" y="1568776"/>
              <a:ext cx="544406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 flipH="1" flipV="1">
              <a:off x="7039608" y="1568776"/>
              <a:ext cx="453671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7039608" y="1568776"/>
              <a:ext cx="181469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 flipH="1">
              <a:off x="7221077" y="1840980"/>
              <a:ext cx="272202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 flipH="1" flipV="1">
              <a:off x="7221077" y="2113182"/>
              <a:ext cx="544406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 flipH="1" flipV="1">
              <a:off x="7221077" y="2113182"/>
              <a:ext cx="90733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 flipV="1">
              <a:off x="6868705" y="2113182"/>
              <a:ext cx="352371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6676673" y="2022448"/>
              <a:ext cx="544404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6676673" y="2022448"/>
              <a:ext cx="0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 flipH="1">
              <a:off x="6676673" y="2113182"/>
              <a:ext cx="544404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 flipH="1" flipV="1">
              <a:off x="6676673" y="2476119"/>
              <a:ext cx="192033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6" name="直接连接符 75"/>
            <p:cNvCxnSpPr/>
            <p:nvPr/>
          </p:nvCxnSpPr>
          <p:spPr>
            <a:xfrm flipV="1">
              <a:off x="6132267" y="2476119"/>
              <a:ext cx="544406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7" name="直接连接符 76"/>
            <p:cNvCxnSpPr/>
            <p:nvPr/>
          </p:nvCxnSpPr>
          <p:spPr>
            <a:xfrm flipH="1" flipV="1">
              <a:off x="6132267" y="2657587"/>
              <a:ext cx="736438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 flipH="1">
              <a:off x="6132267" y="2839056"/>
              <a:ext cx="725874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sp>
          <p:nvSpPr>
            <p:cNvPr id="79" name="椭圆 78"/>
            <p:cNvSpPr/>
            <p:nvPr/>
          </p:nvSpPr>
          <p:spPr>
            <a:xfrm>
              <a:off x="7629381" y="2023651"/>
              <a:ext cx="272202" cy="272202"/>
            </a:xfrm>
            <a:prstGeom prst="ellipse">
              <a:avLst/>
            </a:prstGeom>
            <a:solidFill>
              <a:srgbClr val="F88A4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924267" y="1523409"/>
              <a:ext cx="226835" cy="226835"/>
            </a:xfrm>
            <a:prstGeom prst="ellipse">
              <a:avLst/>
            </a:prstGeom>
            <a:solidFill>
              <a:srgbClr val="05848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463806" y="1092422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6948875" y="1449546"/>
              <a:ext cx="226835" cy="226835"/>
            </a:xfrm>
            <a:prstGeom prst="ellipse">
              <a:avLst/>
            </a:prstGeom>
            <a:solidFill>
              <a:srgbClr val="414654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7425229" y="1772928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7060176" y="1931713"/>
              <a:ext cx="317570" cy="317570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209926" y="2544169"/>
              <a:ext cx="226835" cy="226835"/>
            </a:xfrm>
            <a:prstGeom prst="ellipse">
              <a:avLst/>
            </a:prstGeom>
            <a:solidFill>
              <a:srgbClr val="05848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6563256" y="2348043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6622817" y="1955601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6709922" y="2682316"/>
              <a:ext cx="317570" cy="317570"/>
            </a:xfrm>
            <a:prstGeom prst="ellipse">
              <a:avLst/>
            </a:prstGeom>
            <a:solidFill>
              <a:srgbClr val="EB4A4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996165" y="2476119"/>
              <a:ext cx="317570" cy="317570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5973482" y="3206216"/>
              <a:ext cx="317570" cy="317570"/>
            </a:xfrm>
            <a:prstGeom prst="ellipse">
              <a:avLst/>
            </a:prstGeom>
            <a:solidFill>
              <a:srgbClr val="3841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6545854" y="3224676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640035" y="3138166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6223001" y="3993216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5315659" y="3542245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519813" y="4061266"/>
              <a:ext cx="317570" cy="317570"/>
            </a:xfrm>
            <a:prstGeom prst="ellipse">
              <a:avLst/>
            </a:prstGeom>
            <a:solidFill>
              <a:srgbClr val="F88A4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640035" y="4642757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842681" y="4825663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008498" y="3834431"/>
              <a:ext cx="226835" cy="226835"/>
            </a:xfrm>
            <a:prstGeom prst="ellipse">
              <a:avLst/>
            </a:prstGeom>
            <a:solidFill>
              <a:srgbClr val="EB4A4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070594" y="4449588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4528761" y="4540321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5206093" y="5087602"/>
              <a:ext cx="226835" cy="226835"/>
            </a:xfrm>
            <a:prstGeom prst="ellipse">
              <a:avLst/>
            </a:prstGeom>
            <a:solidFill>
              <a:srgbClr val="3841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sp>
        <p:nvSpPr>
          <p:cNvPr id="2" name="PA_矩形 1"/>
          <p:cNvSpPr/>
          <p:nvPr>
            <p:custDataLst>
              <p:tags r:id="rId5"/>
            </p:custDataLst>
          </p:nvPr>
        </p:nvSpPr>
        <p:spPr>
          <a:xfrm>
            <a:off x="0" y="2446437"/>
            <a:ext cx="862472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4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操作与观察中发展学生的空间</a:t>
            </a:r>
            <a:r>
              <a:rPr lang="zh-CN" altLang="en-US" sz="4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观念</a:t>
            </a:r>
            <a:endParaRPr lang="en-US" altLang="zh-CN" sz="43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lvl="0" algn="r">
              <a:lnSpc>
                <a:spcPct val="150000"/>
              </a:lnSpc>
            </a:pP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——</a:t>
            </a:r>
            <a:r>
              <a:rPr lang="en-US" altLang="zh-CN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《</a:t>
            </a: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我说你搭</a:t>
            </a:r>
            <a:r>
              <a:rPr lang="en-US" altLang="zh-CN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》</a:t>
            </a:r>
            <a:r>
              <a:rPr lang="zh-CN" altLang="en-US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一课空间观念的培养</a:t>
            </a:r>
          </a:p>
        </p:txBody>
      </p:sp>
      <p:sp>
        <p:nvSpPr>
          <p:cNvPr id="254" name="PA_文本框 11"/>
          <p:cNvSpPr/>
          <p:nvPr>
            <p:custDataLst>
              <p:tags r:id="rId6"/>
            </p:custDataLst>
          </p:nvPr>
        </p:nvSpPr>
        <p:spPr>
          <a:xfrm>
            <a:off x="5993" y="1144775"/>
            <a:ext cx="6534716" cy="78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3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冬令营小学数学“空间观念”</a:t>
            </a:r>
            <a:endParaRPr lang="en-US" altLang="zh-CN" sz="3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itchFamily="34" charset="-122"/>
              <a:ea typeface="微软雅黑" pitchFamily="34" charset="-122"/>
              <a:cs typeface="+mn-ea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34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" grpId="0"/>
      <p:bldP spid="5" grpId="0" animBg="1"/>
      <p:bldP spid="2" grpId="0"/>
      <p:bldP spid="254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教学策略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  <a:ea typeface="微软雅黑"/>
              </a:rPr>
              <a:t>教法</a:t>
            </a:r>
            <a:endParaRPr lang="zh-CN" altLang="en-US" b="1" kern="0" dirty="0">
              <a:solidFill>
                <a:srgbClr val="C00000"/>
              </a:solidFill>
              <a:latin typeface="Times New Roman"/>
              <a:ea typeface="微软雅黑"/>
            </a:endParaRPr>
          </a:p>
        </p:txBody>
      </p:sp>
      <p:sp>
        <p:nvSpPr>
          <p:cNvPr id="46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学法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过程设计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76" name="五边形 9"/>
          <p:cNvSpPr/>
          <p:nvPr/>
        </p:nvSpPr>
        <p:spPr>
          <a:xfrm>
            <a:off x="110595" y="357301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教学资源</a:t>
            </a:r>
          </a:p>
        </p:txBody>
      </p:sp>
      <p:sp>
        <p:nvSpPr>
          <p:cNvPr id="20" name="椭圆 19"/>
          <p:cNvSpPr/>
          <p:nvPr/>
        </p:nvSpPr>
        <p:spPr>
          <a:xfrm>
            <a:off x="3110878" y="1555359"/>
            <a:ext cx="3888432" cy="3937871"/>
          </a:xfrm>
          <a:prstGeom prst="ellipse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848780" y="1610040"/>
            <a:ext cx="324036" cy="3281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039930" y="1499350"/>
            <a:ext cx="2213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accent5">
                    <a:lumMod val="50000"/>
                  </a:schemeClr>
                </a:solidFill>
                <a:latin typeface="+mn-ea"/>
              </a:rPr>
              <a:t>游戏导入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749556" y="2690160"/>
            <a:ext cx="324036" cy="3281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640680" y="2618206"/>
            <a:ext cx="2213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+mn-ea"/>
              </a:rPr>
              <a:t>任务驱动</a:t>
            </a:r>
          </a:p>
        </p:txBody>
      </p:sp>
      <p:sp>
        <p:nvSpPr>
          <p:cNvPr id="27" name="椭圆 26"/>
          <p:cNvSpPr/>
          <p:nvPr/>
        </p:nvSpPr>
        <p:spPr>
          <a:xfrm>
            <a:off x="6749556" y="3935126"/>
            <a:ext cx="324036" cy="3281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620495" y="3935126"/>
            <a:ext cx="2213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dirty="0" smtClean="0">
                <a:solidFill>
                  <a:schemeClr val="accent5">
                    <a:lumMod val="50000"/>
                  </a:schemeClr>
                </a:solidFill>
                <a:latin typeface="+mn-ea"/>
              </a:rPr>
              <a:t>动手操作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930774" y="5024343"/>
            <a:ext cx="324036" cy="3281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887551" y="5069315"/>
            <a:ext cx="22131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accent5">
                    <a:lumMod val="50000"/>
                  </a:schemeClr>
                </a:solidFill>
                <a:latin typeface="+mn-ea"/>
              </a:rPr>
              <a:t>启发引导</a:t>
            </a:r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9651" y="1766814"/>
            <a:ext cx="3510885" cy="3514959"/>
            <a:chOff x="3763699" y="2053330"/>
            <a:chExt cx="3510885" cy="3514959"/>
          </a:xfrm>
        </p:grpSpPr>
        <p:sp>
          <p:nvSpPr>
            <p:cNvPr id="32" name="椭圆 31"/>
            <p:cNvSpPr/>
            <p:nvPr/>
          </p:nvSpPr>
          <p:spPr>
            <a:xfrm>
              <a:off x="3763699" y="2053330"/>
              <a:ext cx="3510885" cy="3514959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3892999" y="2163728"/>
              <a:ext cx="3252285" cy="3293636"/>
            </a:xfrm>
            <a:prstGeom prst="ellipse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986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25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25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15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975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475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/>
      <p:bldP spid="23" grpId="0" animBg="1"/>
      <p:bldP spid="26" grpId="0"/>
      <p:bldP spid="27" grpId="0" animBg="1"/>
      <p:bldP spid="28" grpId="0"/>
      <p:bldP spid="29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教学策略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教法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46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  <a:ea typeface="微软雅黑"/>
              </a:rPr>
              <a:t>学法</a:t>
            </a:r>
            <a:endParaRPr lang="zh-CN" altLang="en-US" b="1" kern="0" dirty="0">
              <a:solidFill>
                <a:srgbClr val="C00000"/>
              </a:solidFill>
              <a:latin typeface="Times New Roman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过程设计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76" name="五边形 9"/>
          <p:cNvSpPr/>
          <p:nvPr/>
        </p:nvSpPr>
        <p:spPr>
          <a:xfrm>
            <a:off x="110595" y="357301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教学资源</a:t>
            </a:r>
          </a:p>
        </p:txBody>
      </p:sp>
      <p:sp>
        <p:nvSpPr>
          <p:cNvPr id="6" name="矩形 5"/>
          <p:cNvSpPr/>
          <p:nvPr/>
        </p:nvSpPr>
        <p:spPr>
          <a:xfrm>
            <a:off x="1846734" y="1053548"/>
            <a:ext cx="9289032" cy="54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200" dirty="0">
                <a:latin typeface="+mn-ea"/>
              </a:rPr>
              <a:t>自主体验探究，小组合作交流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676" y="2613807"/>
            <a:ext cx="5077349" cy="2829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61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126129" y="1548998"/>
            <a:ext cx="8700741" cy="3760004"/>
            <a:chOff x="0" y="1978564"/>
            <a:chExt cx="11195547" cy="3760004"/>
          </a:xfrm>
        </p:grpSpPr>
        <p:sp>
          <p:nvSpPr>
            <p:cNvPr id="22" name="MH_SubTitle_1"/>
            <p:cNvSpPr txBox="1"/>
            <p:nvPr>
              <p:custDataLst>
                <p:tags r:id="rId1"/>
              </p:custDataLst>
            </p:nvPr>
          </p:nvSpPr>
          <p:spPr>
            <a:xfrm>
              <a:off x="5003110" y="1978564"/>
              <a:ext cx="4366180" cy="36783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latin typeface="Calibri" pitchFamily="34" charset="0"/>
                  <a:ea typeface="黑体" pitchFamily="49" charset="-122"/>
                </a:rPr>
                <a:t>建立空间观念表象</a:t>
              </a:r>
            </a:p>
          </p:txBody>
        </p:sp>
        <p:sp>
          <p:nvSpPr>
            <p:cNvPr id="23" name="MH_Other_1"/>
            <p:cNvSpPr/>
            <p:nvPr>
              <p:custDataLst>
                <p:tags r:id="rId2"/>
              </p:custDataLst>
            </p:nvPr>
          </p:nvSpPr>
          <p:spPr>
            <a:xfrm>
              <a:off x="4246746" y="2142462"/>
              <a:ext cx="693400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46B6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Calibri" pitchFamily="34" charset="0"/>
                  <a:ea typeface="黑体" pitchFamily="49" charset="-122"/>
                </a:rPr>
                <a:t>A</a:t>
              </a:r>
              <a:endParaRPr lang="zh-CN" altLang="en-US" dirty="0">
                <a:solidFill>
                  <a:srgbClr val="FFFFFF"/>
                </a:solidFill>
                <a:latin typeface="Calibri" pitchFamily="34" charset="0"/>
                <a:ea typeface="黑体" pitchFamily="49" charset="-122"/>
              </a:endParaRPr>
            </a:p>
          </p:txBody>
        </p:sp>
        <p:sp>
          <p:nvSpPr>
            <p:cNvPr id="26" name="MH_Other_2"/>
            <p:cNvSpPr/>
            <p:nvPr>
              <p:custDataLst>
                <p:tags r:id="rId3"/>
              </p:custDataLst>
            </p:nvPr>
          </p:nvSpPr>
          <p:spPr>
            <a:xfrm>
              <a:off x="5591934" y="2651474"/>
              <a:ext cx="693400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618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ea typeface="黑体" pitchFamily="49" charset="-122"/>
                </a:rPr>
                <a:t>B</a:t>
              </a:r>
              <a:endParaRPr lang="zh-CN" altLang="en-US">
                <a:solidFill>
                  <a:srgbClr val="FFFFFF"/>
                </a:solidFill>
                <a:latin typeface="Calibri" pitchFamily="34" charset="0"/>
                <a:ea typeface="黑体" pitchFamily="49" charset="-122"/>
              </a:endParaRPr>
            </a:p>
          </p:txBody>
        </p:sp>
        <p:sp>
          <p:nvSpPr>
            <p:cNvPr id="27" name="MH_SubTitle_2"/>
            <p:cNvSpPr txBox="1"/>
            <p:nvPr>
              <p:custDataLst>
                <p:tags r:id="rId4"/>
              </p:custDataLst>
            </p:nvPr>
          </p:nvSpPr>
          <p:spPr>
            <a:xfrm>
              <a:off x="6385377" y="2727616"/>
              <a:ext cx="4366180" cy="36783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latin typeface="Calibri" pitchFamily="34" charset="0"/>
                  <a:ea typeface="黑体" pitchFamily="49" charset="-122"/>
                </a:rPr>
                <a:t>培养空间观念能力</a:t>
              </a:r>
            </a:p>
          </p:txBody>
        </p:sp>
        <p:sp>
          <p:nvSpPr>
            <p:cNvPr id="28" name="MH_Other_3"/>
            <p:cNvSpPr/>
            <p:nvPr>
              <p:custDataLst>
                <p:tags r:id="rId5"/>
              </p:custDataLst>
            </p:nvPr>
          </p:nvSpPr>
          <p:spPr>
            <a:xfrm>
              <a:off x="6135968" y="3634306"/>
              <a:ext cx="693400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2AC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ea typeface="黑体" pitchFamily="49" charset="-122"/>
                </a:rPr>
                <a:t>C</a:t>
              </a:r>
              <a:endParaRPr lang="zh-CN" altLang="en-US">
                <a:solidFill>
                  <a:srgbClr val="FFFFFF"/>
                </a:solidFill>
                <a:latin typeface="Calibri" pitchFamily="34" charset="0"/>
                <a:ea typeface="黑体" pitchFamily="49" charset="-122"/>
              </a:endParaRPr>
            </a:p>
          </p:txBody>
        </p:sp>
        <p:sp>
          <p:nvSpPr>
            <p:cNvPr id="29" name="MH_SubTitle_3"/>
            <p:cNvSpPr txBox="1"/>
            <p:nvPr>
              <p:custDataLst>
                <p:tags r:id="rId6"/>
              </p:custDataLst>
            </p:nvPr>
          </p:nvSpPr>
          <p:spPr>
            <a:xfrm>
              <a:off x="6829367" y="3710448"/>
              <a:ext cx="4366180" cy="36783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latin typeface="Arial" pitchFamily="34" charset="0"/>
                  <a:ea typeface="黑体" pitchFamily="49" charset="-122"/>
                </a:rPr>
                <a:t>发展空间观念意识</a:t>
              </a:r>
            </a:p>
          </p:txBody>
        </p:sp>
        <p:sp>
          <p:nvSpPr>
            <p:cNvPr id="30" name="MH_Other_4"/>
            <p:cNvSpPr/>
            <p:nvPr>
              <p:custDataLst>
                <p:tags r:id="rId7"/>
              </p:custDataLst>
            </p:nvPr>
          </p:nvSpPr>
          <p:spPr>
            <a:xfrm>
              <a:off x="4246746" y="5122519"/>
              <a:ext cx="693400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E4C8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rgbClr val="FFFFFF"/>
                  </a:solidFill>
                  <a:latin typeface="Calibri" pitchFamily="34" charset="0"/>
                  <a:ea typeface="黑体" pitchFamily="49" charset="-122"/>
                </a:rPr>
                <a:t>E</a:t>
              </a:r>
              <a:endParaRPr lang="zh-CN" altLang="en-US">
                <a:solidFill>
                  <a:srgbClr val="FFFFFF"/>
                </a:solidFill>
                <a:latin typeface="Calibri" pitchFamily="34" charset="0"/>
                <a:ea typeface="黑体" pitchFamily="49" charset="-122"/>
              </a:endParaRPr>
            </a:p>
          </p:txBody>
        </p:sp>
        <p:sp>
          <p:nvSpPr>
            <p:cNvPr id="31" name="MH_SubTitle_5"/>
            <p:cNvSpPr txBox="1"/>
            <p:nvPr>
              <p:custDataLst>
                <p:tags r:id="rId8"/>
              </p:custDataLst>
            </p:nvPr>
          </p:nvSpPr>
          <p:spPr>
            <a:xfrm>
              <a:off x="5003110" y="5370734"/>
              <a:ext cx="4366180" cy="36783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latin typeface="Calibri" pitchFamily="34" charset="0"/>
                  <a:ea typeface="黑体" pitchFamily="49" charset="-122"/>
                </a:rPr>
                <a:t>总结反思</a:t>
              </a:r>
            </a:p>
          </p:txBody>
        </p:sp>
        <p:sp>
          <p:nvSpPr>
            <p:cNvPr id="32" name="MH_Title_1"/>
            <p:cNvSpPr/>
            <p:nvPr>
              <p:custDataLst>
                <p:tags r:id="rId9"/>
              </p:custDataLst>
            </p:nvPr>
          </p:nvSpPr>
          <p:spPr>
            <a:xfrm>
              <a:off x="0" y="3028483"/>
              <a:ext cx="5591933" cy="1728132"/>
            </a:xfrm>
            <a:custGeom>
              <a:avLst/>
              <a:gdLst>
                <a:gd name="connsiteX0" fmla="*/ 3330430 w 4194496"/>
                <a:gd name="connsiteY0" fmla="*/ 0 h 1728132"/>
                <a:gd name="connsiteX1" fmla="*/ 4194496 w 4194496"/>
                <a:gd name="connsiteY1" fmla="*/ 864066 h 1728132"/>
                <a:gd name="connsiteX2" fmla="*/ 3330430 w 4194496"/>
                <a:gd name="connsiteY2" fmla="*/ 1728132 h 1728132"/>
                <a:gd name="connsiteX3" fmla="*/ 2847323 w 4194496"/>
                <a:gd name="connsiteY3" fmla="*/ 1580563 h 1728132"/>
                <a:gd name="connsiteX4" fmla="*/ 2822827 w 4194496"/>
                <a:gd name="connsiteY4" fmla="*/ 1560352 h 1728132"/>
                <a:gd name="connsiteX5" fmla="*/ 0 w 4194496"/>
                <a:gd name="connsiteY5" fmla="*/ 1560352 h 1728132"/>
                <a:gd name="connsiteX6" fmla="*/ 0 w 4194496"/>
                <a:gd name="connsiteY6" fmla="*/ 167780 h 1728132"/>
                <a:gd name="connsiteX7" fmla="*/ 2822827 w 4194496"/>
                <a:gd name="connsiteY7" fmla="*/ 167780 h 1728132"/>
                <a:gd name="connsiteX8" fmla="*/ 2847323 w 4194496"/>
                <a:gd name="connsiteY8" fmla="*/ 147569 h 1728132"/>
                <a:gd name="connsiteX9" fmla="*/ 3330430 w 4194496"/>
                <a:gd name="connsiteY9" fmla="*/ 0 h 172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4496" h="1728132">
                  <a:moveTo>
                    <a:pt x="3330430" y="0"/>
                  </a:moveTo>
                  <a:cubicBezTo>
                    <a:pt x="3807640" y="0"/>
                    <a:pt x="4194496" y="386856"/>
                    <a:pt x="4194496" y="864066"/>
                  </a:cubicBezTo>
                  <a:cubicBezTo>
                    <a:pt x="4194496" y="1341276"/>
                    <a:pt x="3807640" y="1728132"/>
                    <a:pt x="3330430" y="1728132"/>
                  </a:cubicBezTo>
                  <a:cubicBezTo>
                    <a:pt x="3151476" y="1728132"/>
                    <a:pt x="2985229" y="1673731"/>
                    <a:pt x="2847323" y="1580563"/>
                  </a:cubicBezTo>
                  <a:lnTo>
                    <a:pt x="2822827" y="1560352"/>
                  </a:lnTo>
                  <a:lnTo>
                    <a:pt x="0" y="1560352"/>
                  </a:lnTo>
                  <a:lnTo>
                    <a:pt x="0" y="167780"/>
                  </a:lnTo>
                  <a:lnTo>
                    <a:pt x="2822827" y="167780"/>
                  </a:lnTo>
                  <a:lnTo>
                    <a:pt x="2847323" y="147569"/>
                  </a:lnTo>
                  <a:cubicBezTo>
                    <a:pt x="2985229" y="54402"/>
                    <a:pt x="3151476" y="0"/>
                    <a:pt x="3330430" y="0"/>
                  </a:cubicBezTo>
                  <a:close/>
                </a:path>
              </a:pathLst>
            </a:custGeom>
            <a:solidFill>
              <a:srgbClr val="46B6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16200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空间观念</a:t>
              </a:r>
              <a:endParaRPr lang="zh-CN" altLang="en-US" sz="40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4" name="MH_Other_6"/>
            <p:cNvSpPr/>
            <p:nvPr>
              <p:custDataLst>
                <p:tags r:id="rId10"/>
              </p:custDataLst>
            </p:nvPr>
          </p:nvSpPr>
          <p:spPr>
            <a:xfrm>
              <a:off x="5591934" y="4556563"/>
              <a:ext cx="693400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91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Calibri" pitchFamily="34" charset="0"/>
                  <a:ea typeface="黑体" pitchFamily="49" charset="-122"/>
                </a:rPr>
                <a:t>D</a:t>
              </a:r>
              <a:endParaRPr lang="zh-CN" altLang="en-US" dirty="0">
                <a:solidFill>
                  <a:srgbClr val="FFFFFF"/>
                </a:solidFill>
                <a:latin typeface="Calibri" pitchFamily="34" charset="0"/>
                <a:ea typeface="黑体" pitchFamily="49" charset="-122"/>
              </a:endParaRPr>
            </a:p>
          </p:txBody>
        </p:sp>
        <p:sp>
          <p:nvSpPr>
            <p:cNvPr id="35" name="MH_SubTitle_4"/>
            <p:cNvSpPr txBox="1"/>
            <p:nvPr>
              <p:custDataLst>
                <p:tags r:id="rId11"/>
              </p:custDataLst>
            </p:nvPr>
          </p:nvSpPr>
          <p:spPr>
            <a:xfrm>
              <a:off x="6385377" y="4632705"/>
              <a:ext cx="4366180" cy="367834"/>
            </a:xfrm>
            <a:prstGeom prst="rect">
              <a:avLst/>
            </a:prstGeom>
            <a:noFill/>
          </p:spPr>
          <p:txBody>
            <a:bodyPr wrap="square" rtlCol="0" anchor="ctr" anchorCtr="0">
              <a:normAutofit lnSpcReduction="1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dirty="0">
                  <a:latin typeface="Calibri" pitchFamily="34" charset="0"/>
                  <a:ea typeface="黑体" pitchFamily="49" charset="-122"/>
                </a:rPr>
                <a:t>加深空间观念印象</a:t>
              </a:r>
            </a:p>
          </p:txBody>
        </p:sp>
      </p:grpSp>
      <p:pic>
        <p:nvPicPr>
          <p:cNvPr id="1026" name="Picture 2" descr="C:\Users\LENOVO\Desktop\timg1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078" y="2800836"/>
            <a:ext cx="1326295" cy="1328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9414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26" name="KSO_GN5"/>
          <p:cNvSpPr>
            <a:spLocks noChangeArrowheads="1"/>
          </p:cNvSpPr>
          <p:nvPr/>
        </p:nvSpPr>
        <p:spPr bwMode="gray">
          <a:xfrm>
            <a:off x="10415686" y="244464"/>
            <a:ext cx="1490342" cy="43200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总结反思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7" name="KSO_GN4"/>
          <p:cNvSpPr>
            <a:spLocks noChangeArrowheads="1"/>
          </p:cNvSpPr>
          <p:nvPr/>
        </p:nvSpPr>
        <p:spPr bwMode="gray">
          <a:xfrm>
            <a:off x="8094502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加深空间观念印象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8" name="KSO_GN4"/>
          <p:cNvSpPr>
            <a:spLocks noChangeArrowheads="1"/>
          </p:cNvSpPr>
          <p:nvPr/>
        </p:nvSpPr>
        <p:spPr bwMode="gray">
          <a:xfrm>
            <a:off x="1130953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建立空间观念表象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29" name="KSO_GN3"/>
          <p:cNvSpPr>
            <a:spLocks noChangeArrowheads="1"/>
          </p:cNvSpPr>
          <p:nvPr/>
        </p:nvSpPr>
        <p:spPr bwMode="gray">
          <a:xfrm>
            <a:off x="5773319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发展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空间观念意识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0" name="KSO_GN4"/>
          <p:cNvSpPr>
            <a:spLocks noChangeArrowheads="1"/>
          </p:cNvSpPr>
          <p:nvPr/>
        </p:nvSpPr>
        <p:spPr bwMode="gray">
          <a:xfrm>
            <a:off x="3452136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培养空间观念能力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1" name="AutoShape 5"/>
          <p:cNvSpPr>
            <a:spLocks noChangeArrowheads="1"/>
          </p:cNvSpPr>
          <p:nvPr/>
        </p:nvSpPr>
        <p:spPr bwMode="auto">
          <a:xfrm>
            <a:off x="1679449" y="3483937"/>
            <a:ext cx="9623601" cy="1889279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42010" y="3650574"/>
            <a:ext cx="9289032" cy="1556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 smtClean="0">
                <a:latin typeface="+mn-ea"/>
              </a:rPr>
              <a:t>【</a:t>
            </a:r>
            <a:r>
              <a:rPr lang="zh-CN" altLang="en-US" sz="2200" dirty="0" smtClean="0">
                <a:latin typeface="+mn-ea"/>
              </a:rPr>
              <a:t>设计意图：以学生常玩的游戏“搭积木”为导入，激发了学生学习的兴趣，自然揭示了主题，利用学生已有的空间观念，使学生很快地投入到学习的氛围中，并为下面的学习做好铺垫。</a:t>
            </a:r>
            <a:r>
              <a:rPr lang="en-US" altLang="zh-CN" sz="2200" dirty="0" smtClean="0">
                <a:latin typeface="+mn-ea"/>
              </a:rPr>
              <a:t>】</a:t>
            </a:r>
            <a:endParaRPr lang="en-US" altLang="zh-CN" sz="2200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2010" y="1412776"/>
            <a:ext cx="8905724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/>
              </a:rPr>
              <a:t>师：同学们，你们玩过积木吗？淘气和笑笑玩了一个非常有趣的搭积木游戏，你们想不想也玩一玩。</a:t>
            </a:r>
          </a:p>
          <a:p>
            <a:pPr lvl="0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微软雅黑"/>
              </a:rPr>
              <a:t>师：这个游戏的题目就叫做</a:t>
            </a:r>
            <a:r>
              <a:rPr lang="en-US" altLang="zh-CN" sz="2200" dirty="0">
                <a:solidFill>
                  <a:prstClr val="black"/>
                </a:solidFill>
                <a:latin typeface="微软雅黑"/>
              </a:rPr>
              <a:t>《</a:t>
            </a:r>
            <a:r>
              <a:rPr lang="zh-CN" altLang="en-US" sz="2200" dirty="0">
                <a:solidFill>
                  <a:prstClr val="black"/>
                </a:solidFill>
                <a:latin typeface="微软雅黑"/>
              </a:rPr>
              <a:t>我说你搭</a:t>
            </a:r>
            <a:r>
              <a:rPr lang="en-US" altLang="zh-CN" sz="2200" dirty="0">
                <a:solidFill>
                  <a:prstClr val="black"/>
                </a:solidFill>
                <a:latin typeface="微软雅黑"/>
              </a:rPr>
              <a:t>》</a:t>
            </a:r>
            <a:r>
              <a:rPr lang="zh-CN" altLang="en-US" sz="2200" dirty="0">
                <a:solidFill>
                  <a:prstClr val="black"/>
                </a:solidFill>
                <a:latin typeface="微软雅黑"/>
              </a:rPr>
              <a:t>，教师板书课题。</a:t>
            </a:r>
            <a:endParaRPr lang="en-US" altLang="zh-CN" sz="2200" dirty="0">
              <a:solidFill>
                <a:prstClr val="black"/>
              </a:solidFill>
              <a:latin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177586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232126" y="153495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pic>
        <p:nvPicPr>
          <p:cNvPr id="36" name="图片 3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046" y="1006770"/>
            <a:ext cx="2854800" cy="217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7" name="图片 3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656" y="1006770"/>
            <a:ext cx="2854800" cy="217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8" name="图片 3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0266" y="1006770"/>
            <a:ext cx="2854800" cy="217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矩形 38"/>
          <p:cNvSpPr/>
          <p:nvPr/>
        </p:nvSpPr>
        <p:spPr>
          <a:xfrm>
            <a:off x="1891046" y="3408956"/>
            <a:ext cx="28418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n-ea"/>
              </a:rPr>
              <a:t>自主操作，几名同学向全班同学进行展示。</a:t>
            </a:r>
            <a:endParaRPr lang="zh-CN" altLang="en-US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 rot="10800000" flipV="1">
            <a:off x="5055654" y="3408956"/>
            <a:ext cx="28548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+mn-ea"/>
              </a:rPr>
              <a:t>经过学生的思考和讨论，选出③、④号</a:t>
            </a:r>
            <a:endParaRPr lang="zh-CN" altLang="en-US" dirty="0">
              <a:latin typeface="+mn-ea"/>
            </a:endParaRPr>
          </a:p>
        </p:txBody>
      </p:sp>
      <p:sp>
        <p:nvSpPr>
          <p:cNvPr id="42" name="矩形 41"/>
          <p:cNvSpPr/>
          <p:nvPr/>
        </p:nvSpPr>
        <p:spPr>
          <a:xfrm rot="10800000" flipV="1">
            <a:off x="8330356" y="3408956"/>
            <a:ext cx="274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+mn-ea"/>
              </a:rPr>
              <a:t>通过最后的指令</a:t>
            </a:r>
            <a:r>
              <a:rPr lang="zh-CN" altLang="zh-CN" dirty="0" smtClean="0">
                <a:latin typeface="+mn-ea"/>
              </a:rPr>
              <a:t>、</a:t>
            </a:r>
            <a:r>
              <a:rPr lang="zh-CN" altLang="en-US" dirty="0" smtClean="0">
                <a:latin typeface="+mn-ea"/>
              </a:rPr>
              <a:t>选择出所搭物体的形状</a:t>
            </a:r>
            <a:endParaRPr lang="zh-CN" altLang="en-US" dirty="0">
              <a:latin typeface="+mn-ea"/>
            </a:endParaRPr>
          </a:p>
        </p:txBody>
      </p:sp>
      <p:sp>
        <p:nvSpPr>
          <p:cNvPr id="45" name="AutoShape 5"/>
          <p:cNvSpPr>
            <a:spLocks noChangeArrowheads="1"/>
          </p:cNvSpPr>
          <p:nvPr/>
        </p:nvSpPr>
        <p:spPr bwMode="auto">
          <a:xfrm>
            <a:off x="1790433" y="4382852"/>
            <a:ext cx="9623601" cy="2091100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21665" y="4480530"/>
            <a:ext cx="9289032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【</a:t>
            </a:r>
            <a:r>
              <a:rPr lang="zh-CN" altLang="en-US" sz="2000" dirty="0">
                <a:latin typeface="+mn-ea"/>
              </a:rPr>
              <a:t>设计意图：通过指令搭出立体图形的游戏，促使学生尽可能想象出所有可能的情况，在这个过程中，学生边动手搭一搭、边想象、边选择、边排除，直到最后确定所搭物体的形状，充分激活了学生已有的认知经验，进一步培养学生的空间观念，激发了学生自主探究的学习热情。</a:t>
            </a:r>
            <a:r>
              <a:rPr lang="en-US" altLang="zh-CN" sz="2000" dirty="0">
                <a:latin typeface="+mn-ea"/>
              </a:rPr>
              <a:t>】</a:t>
            </a:r>
          </a:p>
        </p:txBody>
      </p:sp>
      <p:sp>
        <p:nvSpPr>
          <p:cNvPr id="31" name="KSO_GN5"/>
          <p:cNvSpPr>
            <a:spLocks noChangeArrowheads="1"/>
          </p:cNvSpPr>
          <p:nvPr/>
        </p:nvSpPr>
        <p:spPr bwMode="gray">
          <a:xfrm>
            <a:off x="10415686" y="244464"/>
            <a:ext cx="1490342" cy="43200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总结反思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2" name="KSO_GN4"/>
          <p:cNvSpPr>
            <a:spLocks noChangeArrowheads="1"/>
          </p:cNvSpPr>
          <p:nvPr/>
        </p:nvSpPr>
        <p:spPr bwMode="gray">
          <a:xfrm>
            <a:off x="8094502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加深空间观念印象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3" name="KSO_GN4"/>
          <p:cNvSpPr>
            <a:spLocks noChangeArrowheads="1"/>
          </p:cNvSpPr>
          <p:nvPr/>
        </p:nvSpPr>
        <p:spPr bwMode="gray">
          <a:xfrm>
            <a:off x="1130953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建立空间观念表象</a:t>
            </a:r>
          </a:p>
        </p:txBody>
      </p:sp>
      <p:sp>
        <p:nvSpPr>
          <p:cNvPr id="34" name="KSO_GN3"/>
          <p:cNvSpPr>
            <a:spLocks noChangeArrowheads="1"/>
          </p:cNvSpPr>
          <p:nvPr/>
        </p:nvSpPr>
        <p:spPr bwMode="gray">
          <a:xfrm>
            <a:off x="5773319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发展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空间观念意识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5" name="KSO_GN4"/>
          <p:cNvSpPr>
            <a:spLocks noChangeArrowheads="1"/>
          </p:cNvSpPr>
          <p:nvPr/>
        </p:nvSpPr>
        <p:spPr bwMode="gray">
          <a:xfrm>
            <a:off x="3452136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培养空间观念能力</a:t>
            </a:r>
          </a:p>
        </p:txBody>
      </p:sp>
    </p:spTree>
    <p:extLst>
      <p:ext uri="{BB962C8B-B14F-4D97-AF65-F5344CB8AC3E}">
        <p14:creationId xmlns:p14="http://schemas.microsoft.com/office/powerpoint/2010/main" val="113515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pic>
        <p:nvPicPr>
          <p:cNvPr id="31" name="内容占位符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357" y="1005961"/>
            <a:ext cx="3437785" cy="2578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" name="矩形 31"/>
          <p:cNvSpPr/>
          <p:nvPr/>
        </p:nvSpPr>
        <p:spPr>
          <a:xfrm>
            <a:off x="3144378" y="3789290"/>
            <a:ext cx="66659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400" dirty="0">
                <a:latin typeface="+mn-ea"/>
              </a:rPr>
              <a:t>自主操作，几名同学向全班同学进行展示。</a:t>
            </a:r>
            <a:endParaRPr lang="zh-CN" altLang="en-US" sz="2400" dirty="0">
              <a:latin typeface="+mn-ea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1745333" y="4526868"/>
            <a:ext cx="9623601" cy="1854460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58704" y="4653136"/>
            <a:ext cx="9289032" cy="15560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【</a:t>
            </a:r>
            <a:r>
              <a:rPr lang="zh-CN" altLang="en-US" sz="2200" dirty="0">
                <a:latin typeface="+mn-ea"/>
              </a:rPr>
              <a:t>设计意图：这一环节，通过让学生谈谈他们想到了什么，学生之间的互相补充，把可能的情况想全，整个过程是对学生空间想象能力和空间观念的提升</a:t>
            </a:r>
            <a:r>
              <a:rPr lang="en-US" altLang="zh-CN" sz="2200" dirty="0">
                <a:latin typeface="+mn-ea"/>
              </a:rPr>
              <a:t>】</a:t>
            </a:r>
          </a:p>
        </p:txBody>
      </p:sp>
      <p:sp>
        <p:nvSpPr>
          <p:cNvPr id="35" name="KSO_GN5"/>
          <p:cNvSpPr>
            <a:spLocks noChangeArrowheads="1"/>
          </p:cNvSpPr>
          <p:nvPr/>
        </p:nvSpPr>
        <p:spPr bwMode="gray">
          <a:xfrm>
            <a:off x="10415686" y="244464"/>
            <a:ext cx="1490342" cy="43200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总结反思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6" name="KSO_GN4"/>
          <p:cNvSpPr>
            <a:spLocks noChangeArrowheads="1"/>
          </p:cNvSpPr>
          <p:nvPr/>
        </p:nvSpPr>
        <p:spPr bwMode="gray">
          <a:xfrm>
            <a:off x="8094502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加深空间观念印象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7" name="KSO_GN4"/>
          <p:cNvSpPr>
            <a:spLocks noChangeArrowheads="1"/>
          </p:cNvSpPr>
          <p:nvPr/>
        </p:nvSpPr>
        <p:spPr bwMode="gray">
          <a:xfrm>
            <a:off x="1130953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建立空间观念表象</a:t>
            </a:r>
          </a:p>
        </p:txBody>
      </p:sp>
      <p:sp>
        <p:nvSpPr>
          <p:cNvPr id="38" name="KSO_GN3"/>
          <p:cNvSpPr>
            <a:spLocks noChangeArrowheads="1"/>
          </p:cNvSpPr>
          <p:nvPr/>
        </p:nvSpPr>
        <p:spPr bwMode="gray">
          <a:xfrm>
            <a:off x="5773319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发展空间观念意识</a:t>
            </a:r>
          </a:p>
        </p:txBody>
      </p:sp>
      <p:sp>
        <p:nvSpPr>
          <p:cNvPr id="39" name="KSO_GN4"/>
          <p:cNvSpPr>
            <a:spLocks noChangeArrowheads="1"/>
          </p:cNvSpPr>
          <p:nvPr/>
        </p:nvSpPr>
        <p:spPr bwMode="gray">
          <a:xfrm>
            <a:off x="3452136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培养空间观念能力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12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pic>
        <p:nvPicPr>
          <p:cNvPr id="22" name="内容占位符 3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359" y="1205001"/>
            <a:ext cx="3416191" cy="23769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" name="矩形 30"/>
          <p:cNvSpPr/>
          <p:nvPr/>
        </p:nvSpPr>
        <p:spPr>
          <a:xfrm>
            <a:off x="2533878" y="3732795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动手操作</a:t>
            </a:r>
            <a:r>
              <a:rPr lang="zh-CN" altLang="zh-CN" dirty="0" smtClean="0"/>
              <a:t>，</a:t>
            </a:r>
            <a:r>
              <a:rPr lang="zh-CN" altLang="en-US" dirty="0" smtClean="0"/>
              <a:t>独立思考，</a:t>
            </a:r>
            <a:r>
              <a:rPr lang="zh-CN" altLang="zh-CN" dirty="0" smtClean="0"/>
              <a:t>合作</a:t>
            </a:r>
            <a:r>
              <a:rPr lang="zh-CN" altLang="zh-CN" dirty="0"/>
              <a:t>交流。</a:t>
            </a:r>
            <a:endParaRPr lang="zh-CN" altLang="en-US" dirty="0"/>
          </a:p>
        </p:txBody>
      </p:sp>
      <p:sp>
        <p:nvSpPr>
          <p:cNvPr id="36" name="AutoShape 5"/>
          <p:cNvSpPr>
            <a:spLocks noChangeArrowheads="1"/>
          </p:cNvSpPr>
          <p:nvPr/>
        </p:nvSpPr>
        <p:spPr bwMode="auto">
          <a:xfrm>
            <a:off x="1545006" y="4293096"/>
            <a:ext cx="5624898" cy="1944216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45005" y="4304490"/>
            <a:ext cx="5624898" cy="1705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【设计意图：本题鼓励学生再次经历根据立体图形从不同角度观察到的形状，搭出这个立体图形的活动。根据淘气的指令搭一搭，再从不同方向观察，体会在相同的指令下搭出的立体图形的形状不一定相同。】</a:t>
            </a:r>
          </a:p>
        </p:txBody>
      </p:sp>
      <p:pic>
        <p:nvPicPr>
          <p:cNvPr id="33" name="图片 32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6706" y="1196752"/>
            <a:ext cx="3398661" cy="2371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4" name="矩形 33"/>
          <p:cNvSpPr/>
          <p:nvPr/>
        </p:nvSpPr>
        <p:spPr>
          <a:xfrm>
            <a:off x="8334957" y="3712408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 smtClean="0"/>
              <a:t>小组</a:t>
            </a:r>
            <a:r>
              <a:rPr lang="zh-CN" altLang="zh-CN" dirty="0"/>
              <a:t>讨论，全班展示</a:t>
            </a:r>
            <a:endParaRPr lang="zh-CN" altLang="en-US" dirty="0"/>
          </a:p>
        </p:txBody>
      </p:sp>
      <p:sp>
        <p:nvSpPr>
          <p:cNvPr id="37" name="AutoShape 5"/>
          <p:cNvSpPr>
            <a:spLocks noChangeArrowheads="1"/>
          </p:cNvSpPr>
          <p:nvPr/>
        </p:nvSpPr>
        <p:spPr bwMode="auto">
          <a:xfrm>
            <a:off x="7526134" y="4275938"/>
            <a:ext cx="3905937" cy="1944216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656049" y="4293096"/>
            <a:ext cx="3623733" cy="1289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 smtClean="0"/>
              <a:t>【设计意图：通过搭一搭、画一画的实践活动</a:t>
            </a:r>
            <a:r>
              <a:rPr lang="zh-CN" altLang="en-US" dirty="0" smtClean="0"/>
              <a:t>加深</a:t>
            </a:r>
            <a:r>
              <a:rPr lang="zh-CN" altLang="zh-CN" dirty="0" smtClean="0"/>
              <a:t>学生的空间观念</a:t>
            </a:r>
            <a:r>
              <a:rPr lang="zh-CN" altLang="en-US" dirty="0" smtClean="0"/>
              <a:t>印象</a:t>
            </a:r>
            <a:r>
              <a:rPr lang="zh-CN" altLang="zh-CN" dirty="0" smtClean="0"/>
              <a:t>。】</a:t>
            </a:r>
            <a:endParaRPr lang="zh-CN" altLang="zh-CN" dirty="0"/>
          </a:p>
        </p:txBody>
      </p:sp>
      <p:sp>
        <p:nvSpPr>
          <p:cNvPr id="38" name="KSO_GN5"/>
          <p:cNvSpPr>
            <a:spLocks noChangeArrowheads="1"/>
          </p:cNvSpPr>
          <p:nvPr/>
        </p:nvSpPr>
        <p:spPr bwMode="gray">
          <a:xfrm>
            <a:off x="10415686" y="244464"/>
            <a:ext cx="1490342" cy="43200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总结反思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9" name="KSO_GN4"/>
          <p:cNvSpPr>
            <a:spLocks noChangeArrowheads="1"/>
          </p:cNvSpPr>
          <p:nvPr/>
        </p:nvSpPr>
        <p:spPr bwMode="gray">
          <a:xfrm>
            <a:off x="8094502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加深空间观念印象</a:t>
            </a:r>
          </a:p>
        </p:txBody>
      </p:sp>
      <p:sp>
        <p:nvSpPr>
          <p:cNvPr id="40" name="KSO_GN4"/>
          <p:cNvSpPr>
            <a:spLocks noChangeArrowheads="1"/>
          </p:cNvSpPr>
          <p:nvPr/>
        </p:nvSpPr>
        <p:spPr bwMode="gray">
          <a:xfrm>
            <a:off x="1130953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建立空间观念表象</a:t>
            </a:r>
          </a:p>
        </p:txBody>
      </p:sp>
      <p:sp>
        <p:nvSpPr>
          <p:cNvPr id="42" name="KSO_GN3"/>
          <p:cNvSpPr>
            <a:spLocks noChangeArrowheads="1"/>
          </p:cNvSpPr>
          <p:nvPr/>
        </p:nvSpPr>
        <p:spPr bwMode="gray">
          <a:xfrm>
            <a:off x="5773319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发展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空间观念意识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44" name="KSO_GN4"/>
          <p:cNvSpPr>
            <a:spLocks noChangeArrowheads="1"/>
          </p:cNvSpPr>
          <p:nvPr/>
        </p:nvSpPr>
        <p:spPr bwMode="gray">
          <a:xfrm>
            <a:off x="3452136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培养空间观念能力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1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31" name="AutoShape 5"/>
          <p:cNvSpPr>
            <a:spLocks noChangeArrowheads="1"/>
          </p:cNvSpPr>
          <p:nvPr/>
        </p:nvSpPr>
        <p:spPr bwMode="auto">
          <a:xfrm>
            <a:off x="4503112" y="3118644"/>
            <a:ext cx="7064702" cy="3118667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580127" y="3140968"/>
            <a:ext cx="6851891" cy="2943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 smtClean="0"/>
              <a:t>【设计意图：通过学生对知识上的回顾和总结，教师了解了学生对知识的掌握情况。这个环节，让学生对本节课的知识重新进行梳理，得到反思，进一步发展了学生的空间观念。学生通过对自己在课堂上的操作活动、观察、交流等过程中的表现，进行的自我评价，使学生找到了自己的不足，增强了学习的信心。】</a:t>
            </a:r>
            <a:endParaRPr lang="zh-CN" altLang="zh-CN" sz="21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503" y="2406566"/>
            <a:ext cx="2844793" cy="43170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46486" y="1594099"/>
            <a:ext cx="60928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800" b="1" dirty="0"/>
              <a:t>今天这节课，你有什么收获？</a:t>
            </a:r>
            <a:endParaRPr lang="en-US" altLang="zh-CN" sz="2800" b="1" dirty="0"/>
          </a:p>
          <a:p>
            <a:r>
              <a:rPr lang="zh-CN" altLang="zh-CN" sz="2800" b="1" dirty="0"/>
              <a:t>你能对自己的表现有什么评价吗？</a:t>
            </a:r>
            <a:endParaRPr lang="en-US" altLang="zh-CN" sz="2800" b="1" dirty="0"/>
          </a:p>
        </p:txBody>
      </p:sp>
      <p:sp>
        <p:nvSpPr>
          <p:cNvPr id="32" name="KSO_GN5"/>
          <p:cNvSpPr>
            <a:spLocks noChangeArrowheads="1"/>
          </p:cNvSpPr>
          <p:nvPr/>
        </p:nvSpPr>
        <p:spPr bwMode="gray">
          <a:xfrm>
            <a:off x="10415686" y="244464"/>
            <a:ext cx="1490342" cy="432000"/>
          </a:xfrm>
          <a:custGeom>
            <a:avLst/>
            <a:gdLst/>
            <a:ahLst/>
            <a:cxnLst/>
            <a:rect l="l" t="t" r="r" b="b"/>
            <a:pathLst>
              <a:path w="1912938" h="619125">
                <a:moveTo>
                  <a:pt x="0" y="0"/>
                </a:moveTo>
                <a:lnTo>
                  <a:pt x="1912938" y="0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ln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总结反思</a:t>
            </a:r>
          </a:p>
        </p:txBody>
      </p:sp>
      <p:sp>
        <p:nvSpPr>
          <p:cNvPr id="33" name="KSO_GN4"/>
          <p:cNvSpPr>
            <a:spLocks noChangeArrowheads="1"/>
          </p:cNvSpPr>
          <p:nvPr/>
        </p:nvSpPr>
        <p:spPr bwMode="gray">
          <a:xfrm>
            <a:off x="8094502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加深空间观念印象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4" name="KSO_GN4"/>
          <p:cNvSpPr>
            <a:spLocks noChangeArrowheads="1"/>
          </p:cNvSpPr>
          <p:nvPr/>
        </p:nvSpPr>
        <p:spPr bwMode="gray">
          <a:xfrm>
            <a:off x="1130953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建立空间观念表象</a:t>
            </a:r>
          </a:p>
        </p:txBody>
      </p:sp>
      <p:sp>
        <p:nvSpPr>
          <p:cNvPr id="35" name="KSO_GN3"/>
          <p:cNvSpPr>
            <a:spLocks noChangeArrowheads="1"/>
          </p:cNvSpPr>
          <p:nvPr/>
        </p:nvSpPr>
        <p:spPr bwMode="gray">
          <a:xfrm>
            <a:off x="5773319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发展</a:t>
            </a: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空间观念意识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  <p:sp>
        <p:nvSpPr>
          <p:cNvPr id="36" name="KSO_GN4"/>
          <p:cNvSpPr>
            <a:spLocks noChangeArrowheads="1"/>
          </p:cNvSpPr>
          <p:nvPr/>
        </p:nvSpPr>
        <p:spPr bwMode="gray">
          <a:xfrm>
            <a:off x="3452136" y="260696"/>
            <a:ext cx="2371965" cy="432000"/>
          </a:xfrm>
          <a:custGeom>
            <a:avLst/>
            <a:gdLst/>
            <a:ahLst/>
            <a:cxnLst/>
            <a:rect l="l" t="t" r="r" b="b"/>
            <a:pathLst>
              <a:path w="2053431" h="619125">
                <a:moveTo>
                  <a:pt x="0" y="0"/>
                </a:moveTo>
                <a:lnTo>
                  <a:pt x="1912938" y="0"/>
                </a:lnTo>
                <a:lnTo>
                  <a:pt x="1912938" y="207229"/>
                </a:lnTo>
                <a:lnTo>
                  <a:pt x="2053431" y="313718"/>
                </a:lnTo>
                <a:lnTo>
                  <a:pt x="1912938" y="420207"/>
                </a:lnTo>
                <a:lnTo>
                  <a:pt x="1912938" y="619125"/>
                </a:lnTo>
                <a:lnTo>
                  <a:pt x="0" y="619125"/>
                </a:lnTo>
                <a:lnTo>
                  <a:pt x="0" y="438859"/>
                </a:lnTo>
                <a:lnTo>
                  <a:pt x="165100" y="313718"/>
                </a:lnTo>
                <a:lnTo>
                  <a:pt x="0" y="188578"/>
                </a:lnTo>
                <a:close/>
              </a:path>
            </a:pathLst>
          </a:custGeom>
          <a:solidFill>
            <a:srgbClr val="9C9AA8"/>
          </a:solidFill>
          <a:ln w="3175">
            <a:noFill/>
          </a:ln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117" tIns="64058" rIns="128117" bIns="64058" anchor="ctr"/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Arial" panose="020B0604020202020204" pitchFamily="34" charset="0"/>
              </a:rPr>
              <a:t>培养空间观念能力</a:t>
            </a:r>
            <a:endParaRPr lang="zh-CN" altLang="en-US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39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  <a:ea typeface="微软雅黑"/>
              </a:rPr>
              <a:t>课后作业</a:t>
            </a:r>
            <a:endParaRPr lang="zh-CN" altLang="en-US" b="1" kern="0" dirty="0">
              <a:solidFill>
                <a:srgbClr val="C00000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过程设计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1510" y="2043704"/>
            <a:ext cx="3073016" cy="47619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20611125">
            <a:off x="9282193" y="3943950"/>
            <a:ext cx="2183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3">
                    <a:lumMod val="75000"/>
                  </a:schemeClr>
                </a:solidFill>
                <a:latin typeface="Cooper Black" panose="0208090404030B020404" pitchFamily="18" charset="0"/>
                <a:cs typeface="Aharoni" panose="02010803020104030203" pitchFamily="2" charset="-79"/>
              </a:rPr>
              <a:t>homework</a:t>
            </a:r>
          </a:p>
        </p:txBody>
      </p:sp>
      <p:sp>
        <p:nvSpPr>
          <p:cNvPr id="26" name="AutoShape 5"/>
          <p:cNvSpPr>
            <a:spLocks noChangeArrowheads="1"/>
          </p:cNvSpPr>
          <p:nvPr/>
        </p:nvSpPr>
        <p:spPr bwMode="auto">
          <a:xfrm>
            <a:off x="1998311" y="4077072"/>
            <a:ext cx="5897095" cy="942943"/>
          </a:xfrm>
          <a:prstGeom prst="roundRect">
            <a:avLst>
              <a:gd name="adj" fmla="val 0"/>
            </a:avLst>
          </a:prstGeom>
          <a:solidFill>
            <a:srgbClr val="F79646">
              <a:lumMod val="40000"/>
              <a:lumOff val="60000"/>
              <a:alpha val="13000"/>
            </a:srgbClr>
          </a:solidFill>
          <a:ln w="25400" cap="flat" cmpd="sng" algn="ctr">
            <a:solidFill>
              <a:srgbClr val="F79646">
                <a:lumMod val="75000"/>
              </a:srgbClr>
            </a:solidFill>
            <a:prstDash val="solid"/>
          </a:ln>
          <a:effectLst>
            <a:outerShdw blurRad="50800" dist="38100" dir="18900000" algn="bl" rotWithShape="0">
              <a:srgbClr val="F79646">
                <a:alpha val="40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ysClr val="window" lastClr="FFFFFF"/>
            </a:contourClr>
          </a:sp3d>
        </p:spPr>
        <p:txBody>
          <a:bodyPr anchor="ctr">
            <a:sp3d/>
          </a:bodyPr>
          <a:lstStyle/>
          <a:p>
            <a:pPr marL="0" marR="0" lvl="2" indent="0" algn="l" defTabSz="914400" rtl="0" eaLnBrk="0" fontAlgn="ctr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kumimoji="0" lang="zh-CN" altLang="en-US" sz="105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210424" y="1997593"/>
            <a:ext cx="63498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课后请同学们根据我们今天所学习的内容</a:t>
            </a:r>
            <a:r>
              <a:rPr lang="zh-CN" altLang="en-US" sz="2400" dirty="0" smtClean="0">
                <a:latin typeface="+mn-ea"/>
              </a:rPr>
              <a:t>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自己</a:t>
            </a:r>
            <a:r>
              <a:rPr lang="zh-CN" altLang="en-US" sz="2400" dirty="0">
                <a:latin typeface="+mn-ea"/>
              </a:rPr>
              <a:t>也创编一个数学游戏，分享到班级</a:t>
            </a:r>
            <a:r>
              <a:rPr lang="zh-CN" altLang="en-US" sz="2400" dirty="0" smtClean="0">
                <a:latin typeface="+mn-ea"/>
              </a:rPr>
              <a:t>群里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+mn-ea"/>
              </a:rPr>
              <a:t>和</a:t>
            </a:r>
            <a:r>
              <a:rPr lang="zh-CN" altLang="en-US" sz="2400" dirty="0">
                <a:latin typeface="+mn-ea"/>
              </a:rPr>
              <a:t>大家一起分享</a:t>
            </a:r>
            <a:r>
              <a:rPr lang="zh-CN" altLang="en-US" sz="2400" dirty="0" smtClean="0">
                <a:latin typeface="+mn-ea"/>
              </a:rPr>
              <a:t>！</a:t>
            </a:r>
            <a:endParaRPr lang="en-US" altLang="zh-CN" sz="2400" dirty="0" smtClean="0"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2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+mn-ea"/>
              </a:rPr>
              <a:t>【</a:t>
            </a:r>
            <a:r>
              <a:rPr lang="zh-CN" altLang="en-US" sz="2400" dirty="0">
                <a:latin typeface="+mn-ea"/>
              </a:rPr>
              <a:t>设计意图：融会贯通，学以致用。</a:t>
            </a:r>
            <a:r>
              <a:rPr lang="en-US" altLang="zh-CN" sz="2400" dirty="0">
                <a:latin typeface="+mn-ea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70392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教学过程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3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19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课后作业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20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>
                <a:solidFill>
                  <a:srgbClr val="C00000"/>
                </a:solidFill>
                <a:latin typeface="Times New Roman"/>
                <a:ea typeface="微软雅黑"/>
              </a:rPr>
              <a:t>板书</a:t>
            </a:r>
          </a:p>
        </p:txBody>
      </p:sp>
      <p:sp>
        <p:nvSpPr>
          <p:cNvPr id="21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过程设计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750" y="646579"/>
            <a:ext cx="9073008" cy="56627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5992" y="1963866"/>
            <a:ext cx="7439694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4500" kern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我说你搭</a:t>
            </a:r>
            <a:endParaRPr lang="en-US" altLang="zh-CN" sz="4500" kern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endParaRPr lang="en-US" altLang="zh-CN" sz="3200" kern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zh-CN" altLang="zh-CN" sz="3200" kern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正面</a:t>
            </a:r>
            <a:r>
              <a:rPr lang="zh-CN" altLang="zh-CN" sz="32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、上面和</a:t>
            </a:r>
            <a:r>
              <a:rPr lang="zh-CN" altLang="zh-CN" sz="3200" kern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侧面</a:t>
            </a:r>
            <a:r>
              <a:rPr lang="zh-CN" altLang="en-US" sz="3200" kern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　　</a:t>
            </a:r>
            <a:r>
              <a:rPr lang="zh-CN" altLang="zh-CN" sz="3200" kern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唯一</a:t>
            </a:r>
            <a:endParaRPr lang="zh-CN" altLang="zh-CN" sz="3200" kern="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一面</a:t>
            </a:r>
            <a:r>
              <a:rPr lang="zh-CN" altLang="en-US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　　　　　　　　　</a:t>
            </a:r>
            <a:r>
              <a:rPr lang="zh-CN" altLang="zh-CN" sz="32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</a:t>
            </a:r>
            <a:r>
              <a:rPr lang="zh-CN" altLang="zh-CN" sz="32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唯一</a:t>
            </a:r>
            <a:endParaRPr lang="zh-CN" altLang="en-US" sz="3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615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" y="-1"/>
            <a:ext cx="12190413" cy="6858001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35" name="矩形 34"/>
          <p:cNvSpPr/>
          <p:nvPr/>
        </p:nvSpPr>
        <p:spPr>
          <a:xfrm>
            <a:off x="-15240" y="-10468"/>
            <a:ext cx="12220111" cy="6868468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15240" y="2122388"/>
            <a:ext cx="2870086" cy="2592288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990750" y="1917873"/>
            <a:ext cx="2921114" cy="2921114"/>
            <a:chOff x="1883197" y="1917873"/>
            <a:chExt cx="2921114" cy="2921114"/>
          </a:xfrm>
        </p:grpSpPr>
        <p:grpSp>
          <p:nvGrpSpPr>
            <p:cNvPr id="17" name="组合 16"/>
            <p:cNvGrpSpPr/>
            <p:nvPr/>
          </p:nvGrpSpPr>
          <p:grpSpPr>
            <a:xfrm>
              <a:off x="1883197" y="1917873"/>
              <a:ext cx="2921114" cy="2921114"/>
              <a:chOff x="1883197" y="1917873"/>
              <a:chExt cx="2921114" cy="292111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1883197" y="1917873"/>
                <a:ext cx="2921114" cy="2921114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1778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2016745" y="2056288"/>
                <a:ext cx="2674764" cy="2674764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15240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566496" y="376987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课程设计</a:t>
              </a:r>
              <a:endPara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2942841" y="2472186"/>
              <a:ext cx="831742" cy="1155055"/>
              <a:chOff x="8032306" y="5624901"/>
              <a:chExt cx="429201" cy="596039"/>
            </a:xfrm>
            <a:solidFill>
              <a:schemeClr val="bg1"/>
            </a:solidFill>
          </p:grpSpPr>
          <p:sp>
            <p:nvSpPr>
              <p:cNvPr id="10" name="Freeform 276"/>
              <p:cNvSpPr>
                <a:spLocks/>
              </p:cNvSpPr>
              <p:nvPr/>
            </p:nvSpPr>
            <p:spPr bwMode="auto">
              <a:xfrm>
                <a:off x="8032306" y="5715047"/>
                <a:ext cx="429201" cy="505893"/>
              </a:xfrm>
              <a:custGeom>
                <a:avLst/>
                <a:gdLst>
                  <a:gd name="T0" fmla="*/ 166 w 203"/>
                  <a:gd name="T1" fmla="*/ 0 h 239"/>
                  <a:gd name="T2" fmla="*/ 166 w 203"/>
                  <a:gd name="T3" fmla="*/ 22 h 239"/>
                  <a:gd name="T4" fmla="*/ 181 w 203"/>
                  <a:gd name="T5" fmla="*/ 37 h 239"/>
                  <a:gd name="T6" fmla="*/ 181 w 203"/>
                  <a:gd name="T7" fmla="*/ 203 h 239"/>
                  <a:gd name="T8" fmla="*/ 166 w 203"/>
                  <a:gd name="T9" fmla="*/ 218 h 239"/>
                  <a:gd name="T10" fmla="*/ 36 w 203"/>
                  <a:gd name="T11" fmla="*/ 218 h 239"/>
                  <a:gd name="T12" fmla="*/ 22 w 203"/>
                  <a:gd name="T13" fmla="*/ 203 h 239"/>
                  <a:gd name="T14" fmla="*/ 22 w 203"/>
                  <a:gd name="T15" fmla="*/ 37 h 239"/>
                  <a:gd name="T16" fmla="*/ 36 w 203"/>
                  <a:gd name="T17" fmla="*/ 22 h 239"/>
                  <a:gd name="T18" fmla="*/ 36 w 203"/>
                  <a:gd name="T19" fmla="*/ 0 h 239"/>
                  <a:gd name="T20" fmla="*/ 0 w 203"/>
                  <a:gd name="T21" fmla="*/ 37 h 239"/>
                  <a:gd name="T22" fmla="*/ 0 w 203"/>
                  <a:gd name="T23" fmla="*/ 203 h 239"/>
                  <a:gd name="T24" fmla="*/ 36 w 203"/>
                  <a:gd name="T25" fmla="*/ 239 h 239"/>
                  <a:gd name="T26" fmla="*/ 166 w 203"/>
                  <a:gd name="T27" fmla="*/ 239 h 239"/>
                  <a:gd name="T28" fmla="*/ 203 w 203"/>
                  <a:gd name="T29" fmla="*/ 203 h 239"/>
                  <a:gd name="T30" fmla="*/ 203 w 203"/>
                  <a:gd name="T31" fmla="*/ 37 h 239"/>
                  <a:gd name="T32" fmla="*/ 166 w 203"/>
                  <a:gd name="T33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3" h="239">
                    <a:moveTo>
                      <a:pt x="166" y="0"/>
                    </a:moveTo>
                    <a:cubicBezTo>
                      <a:pt x="166" y="22"/>
                      <a:pt x="166" y="22"/>
                      <a:pt x="166" y="22"/>
                    </a:cubicBezTo>
                    <a:cubicBezTo>
                      <a:pt x="174" y="22"/>
                      <a:pt x="181" y="29"/>
                      <a:pt x="181" y="37"/>
                    </a:cubicBezTo>
                    <a:cubicBezTo>
                      <a:pt x="181" y="203"/>
                      <a:pt x="181" y="203"/>
                      <a:pt x="181" y="203"/>
                    </a:cubicBezTo>
                    <a:cubicBezTo>
                      <a:pt x="181" y="211"/>
                      <a:pt x="174" y="218"/>
                      <a:pt x="166" y="218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28" y="218"/>
                      <a:pt x="22" y="211"/>
                      <a:pt x="22" y="203"/>
                    </a:cubicBezTo>
                    <a:cubicBezTo>
                      <a:pt x="22" y="37"/>
                      <a:pt x="22" y="37"/>
                      <a:pt x="22" y="37"/>
                    </a:cubicBezTo>
                    <a:cubicBezTo>
                      <a:pt x="22" y="29"/>
                      <a:pt x="28" y="22"/>
                      <a:pt x="36" y="22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7"/>
                      <a:pt x="0" y="37"/>
                    </a:cubicBezTo>
                    <a:cubicBezTo>
                      <a:pt x="0" y="203"/>
                      <a:pt x="0" y="203"/>
                      <a:pt x="0" y="203"/>
                    </a:cubicBezTo>
                    <a:cubicBezTo>
                      <a:pt x="0" y="223"/>
                      <a:pt x="16" y="239"/>
                      <a:pt x="36" y="239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186" y="239"/>
                      <a:pt x="203" y="223"/>
                      <a:pt x="203" y="203"/>
                    </a:cubicBezTo>
                    <a:cubicBezTo>
                      <a:pt x="203" y="37"/>
                      <a:pt x="203" y="37"/>
                      <a:pt x="203" y="37"/>
                    </a:cubicBezTo>
                    <a:cubicBezTo>
                      <a:pt x="203" y="17"/>
                      <a:pt x="186" y="0"/>
                      <a:pt x="16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277"/>
              <p:cNvSpPr>
                <a:spLocks/>
              </p:cNvSpPr>
              <p:nvPr/>
            </p:nvSpPr>
            <p:spPr bwMode="auto">
              <a:xfrm>
                <a:off x="8139943" y="5624901"/>
                <a:ext cx="213928" cy="137237"/>
              </a:xfrm>
              <a:custGeom>
                <a:avLst/>
                <a:gdLst>
                  <a:gd name="T0" fmla="*/ 101 w 101"/>
                  <a:gd name="T1" fmla="*/ 29 h 65"/>
                  <a:gd name="T2" fmla="*/ 79 w 101"/>
                  <a:gd name="T3" fmla="*/ 29 h 65"/>
                  <a:gd name="T4" fmla="*/ 50 w 101"/>
                  <a:gd name="T5" fmla="*/ 0 h 65"/>
                  <a:gd name="T6" fmla="*/ 21 w 101"/>
                  <a:gd name="T7" fmla="*/ 29 h 65"/>
                  <a:gd name="T8" fmla="*/ 0 w 101"/>
                  <a:gd name="T9" fmla="*/ 29 h 65"/>
                  <a:gd name="T10" fmla="*/ 0 w 101"/>
                  <a:gd name="T11" fmla="*/ 65 h 65"/>
                  <a:gd name="T12" fmla="*/ 101 w 101"/>
                  <a:gd name="T13" fmla="*/ 65 h 65"/>
                  <a:gd name="T14" fmla="*/ 101 w 101"/>
                  <a:gd name="T15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1" h="65">
                    <a:moveTo>
                      <a:pt x="101" y="29"/>
                    </a:moveTo>
                    <a:cubicBezTo>
                      <a:pt x="79" y="29"/>
                      <a:pt x="79" y="29"/>
                      <a:pt x="79" y="29"/>
                    </a:cubicBezTo>
                    <a:cubicBezTo>
                      <a:pt x="79" y="13"/>
                      <a:pt x="66" y="0"/>
                      <a:pt x="50" y="0"/>
                    </a:cubicBezTo>
                    <a:cubicBezTo>
                      <a:pt x="34" y="0"/>
                      <a:pt x="21" y="13"/>
                      <a:pt x="21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01" y="65"/>
                      <a:pt x="101" y="65"/>
                      <a:pt x="101" y="65"/>
                    </a:cubicBezTo>
                    <a:lnTo>
                      <a:pt x="101" y="2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Rectangle 278"/>
              <p:cNvSpPr>
                <a:spLocks noChangeArrowheads="1"/>
              </p:cNvSpPr>
              <p:nvPr/>
            </p:nvSpPr>
            <p:spPr bwMode="auto">
              <a:xfrm>
                <a:off x="8123797" y="5837484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Rectangle 279"/>
              <p:cNvSpPr>
                <a:spLocks noChangeArrowheads="1"/>
              </p:cNvSpPr>
              <p:nvPr/>
            </p:nvSpPr>
            <p:spPr bwMode="auto">
              <a:xfrm>
                <a:off x="8123797" y="5914175"/>
                <a:ext cx="244874" cy="32291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Rectangle 280"/>
              <p:cNvSpPr>
                <a:spLocks noChangeArrowheads="1"/>
              </p:cNvSpPr>
              <p:nvPr/>
            </p:nvSpPr>
            <p:spPr bwMode="auto">
              <a:xfrm>
                <a:off x="8123797" y="5992211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281"/>
              <p:cNvSpPr>
                <a:spLocks noChangeArrowheads="1"/>
              </p:cNvSpPr>
              <p:nvPr/>
            </p:nvSpPr>
            <p:spPr bwMode="auto">
              <a:xfrm>
                <a:off x="8123797" y="6068903"/>
                <a:ext cx="244874" cy="29600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27" name="矩形 4"/>
          <p:cNvSpPr/>
          <p:nvPr/>
        </p:nvSpPr>
        <p:spPr>
          <a:xfrm>
            <a:off x="11207774" y="2122388"/>
            <a:ext cx="982639" cy="2592288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144314" y="2000460"/>
            <a:ext cx="4667091" cy="815360"/>
            <a:chOff x="5144314" y="1951724"/>
            <a:chExt cx="4667091" cy="815360"/>
          </a:xfrm>
        </p:grpSpPr>
        <p:sp>
          <p:nvSpPr>
            <p:cNvPr id="19" name="圆角矩形 18"/>
            <p:cNvSpPr/>
            <p:nvPr/>
          </p:nvSpPr>
          <p:spPr>
            <a:xfrm>
              <a:off x="5679584" y="2033260"/>
              <a:ext cx="4131821" cy="652288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  <a:prstDash val="sys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7754" tIns="81280" rIns="81280" bIns="8128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 教学分析</a:t>
              </a: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5144314" y="1951724"/>
              <a:ext cx="815360" cy="815360"/>
              <a:chOff x="4911864" y="1542948"/>
              <a:chExt cx="815360" cy="815360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4911864" y="1542948"/>
                <a:ext cx="815360" cy="81536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1778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29" name="椭圆 28"/>
              <p:cNvSpPr/>
              <p:nvPr/>
            </p:nvSpPr>
            <p:spPr>
              <a:xfrm>
                <a:off x="4954899" y="1600329"/>
                <a:ext cx="729290" cy="72929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15240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3600" dirty="0" smtClean="0">
                    <a:latin typeface="+mn-ea"/>
                  </a:rPr>
                  <a:t>1</a:t>
                </a:r>
                <a:endParaRPr lang="en-US" altLang="zh-CN" sz="3600" dirty="0">
                  <a:latin typeface="+mn-ea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518286" y="2991126"/>
            <a:ext cx="4393344" cy="815360"/>
            <a:chOff x="5518286" y="2930326"/>
            <a:chExt cx="4393344" cy="815360"/>
          </a:xfrm>
        </p:grpSpPr>
        <p:sp>
          <p:nvSpPr>
            <p:cNvPr id="21" name="圆角矩形 20"/>
            <p:cNvSpPr/>
            <p:nvPr/>
          </p:nvSpPr>
          <p:spPr>
            <a:xfrm>
              <a:off x="6053556" y="3011862"/>
              <a:ext cx="3858074" cy="652288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  <a:prstDash val="sys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7754" tIns="81280" rIns="81280" bIns="8128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>
                  <a:solidFill>
                    <a:srgbClr val="348BFE"/>
                  </a:solidFill>
                  <a:latin typeface="+mn-ea"/>
                </a:rPr>
                <a:t> </a:t>
              </a:r>
              <a:r>
                <a:rPr lang="zh-CN" altLang="en-US" sz="3200" kern="12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教学策略</a:t>
              </a: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5518286" y="2930326"/>
              <a:ext cx="815360" cy="815360"/>
              <a:chOff x="5285836" y="2521550"/>
              <a:chExt cx="815360" cy="815360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85836" y="2521550"/>
                <a:ext cx="815360" cy="81536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1778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30" name="椭圆 29"/>
              <p:cNvSpPr/>
              <p:nvPr/>
            </p:nvSpPr>
            <p:spPr>
              <a:xfrm>
                <a:off x="5319544" y="2564585"/>
                <a:ext cx="729290" cy="72929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15240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accent2">
                        <a:lumMod val="50000"/>
                      </a:schemeClr>
                    </a:solidFill>
                    <a:latin typeface="+mn-ea"/>
                  </a:rPr>
                  <a:t>2</a:t>
                </a:r>
                <a:endParaRPr lang="en-US" altLang="zh-CN" sz="3600" dirty="0">
                  <a:solidFill>
                    <a:schemeClr val="accent2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144314" y="3981792"/>
            <a:ext cx="4667091" cy="815360"/>
            <a:chOff x="5144314" y="3933056"/>
            <a:chExt cx="4667091" cy="815360"/>
          </a:xfrm>
        </p:grpSpPr>
        <p:sp>
          <p:nvSpPr>
            <p:cNvPr id="25" name="圆角矩形 24"/>
            <p:cNvSpPr/>
            <p:nvPr/>
          </p:nvSpPr>
          <p:spPr>
            <a:xfrm>
              <a:off x="5679584" y="4014592"/>
              <a:ext cx="4131821" cy="652288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chemeClr val="tx2"/>
              </a:solidFill>
              <a:prstDash val="sysDash"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17754" tIns="81280" rIns="81280" bIns="81280" numCol="1" spcCol="1270" anchor="ctr" anchorCtr="0">
              <a:noAutofit/>
            </a:bodyPr>
            <a:lstStyle/>
            <a:p>
              <a:pPr lvl="0" algn="l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200" kern="1200" dirty="0">
                  <a:solidFill>
                    <a:srgbClr val="348BFE"/>
                  </a:solidFill>
                  <a:latin typeface="+mn-ea"/>
                </a:rPr>
                <a:t> </a:t>
              </a:r>
              <a:r>
                <a:rPr lang="zh-CN" altLang="en-US" sz="3200" kern="1200" dirty="0" smtClean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教学</a:t>
              </a:r>
              <a:r>
                <a:rPr lang="zh-CN" altLang="en-US" sz="3200" dirty="0">
                  <a:solidFill>
                    <a:schemeClr val="accent1">
                      <a:lumMod val="75000"/>
                    </a:schemeClr>
                  </a:solidFill>
                  <a:latin typeface="+mn-ea"/>
                </a:rPr>
                <a:t>过程</a:t>
              </a:r>
              <a:endParaRPr lang="zh-CN" altLang="en-US" sz="3200" kern="1200" dirty="0">
                <a:solidFill>
                  <a:schemeClr val="accent1">
                    <a:lumMod val="75000"/>
                  </a:schemeClr>
                </a:solidFill>
                <a:latin typeface="+mn-ea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144314" y="3933056"/>
              <a:ext cx="815360" cy="815360"/>
              <a:chOff x="4911864" y="4478755"/>
              <a:chExt cx="815360" cy="81536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911864" y="4478755"/>
                <a:ext cx="815360" cy="81536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/>
                  </a:gs>
                  <a:gs pos="0">
                    <a:srgbClr val="E0E0E0"/>
                  </a:gs>
                </a:gsLst>
                <a:lin ang="8100000" scaled="0"/>
                <a:tileRect/>
              </a:gradFill>
              <a:ln w="34925">
                <a:gradFill>
                  <a:gsLst>
                    <a:gs pos="100000">
                      <a:schemeClr val="bg1">
                        <a:lumMod val="85000"/>
                      </a:schemeClr>
                    </a:gs>
                    <a:gs pos="0">
                      <a:schemeClr val="bg1"/>
                    </a:gs>
                  </a:gsLst>
                  <a:lin ang="8100000" scaled="0"/>
                </a:gradFill>
              </a:ln>
              <a:effectLst>
                <a:outerShdw blurRad="203200" dist="1778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sp>
          <p:sp>
            <p:nvSpPr>
              <p:cNvPr id="32" name="椭圆 31"/>
              <p:cNvSpPr/>
              <p:nvPr/>
            </p:nvSpPr>
            <p:spPr>
              <a:xfrm>
                <a:off x="4954899" y="4530867"/>
                <a:ext cx="729290" cy="72929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  <a:ln w="152400">
                <a:noFill/>
              </a:ln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accent2">
                        <a:lumMod val="50000"/>
                      </a:schemeClr>
                    </a:solidFill>
                    <a:latin typeface="+mn-ea"/>
                  </a:rPr>
                  <a:t>3</a:t>
                </a:r>
                <a:endParaRPr lang="en-US" altLang="zh-CN" sz="3600" dirty="0">
                  <a:solidFill>
                    <a:schemeClr val="accent2">
                      <a:lumMod val="50000"/>
                    </a:schemeClr>
                  </a:solidFill>
                  <a:latin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21321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A_图片 101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994476"/>
            <a:ext cx="12287894" cy="2732822"/>
          </a:xfrm>
          <a:prstGeom prst="rect">
            <a:avLst/>
          </a:prstGeom>
        </p:spPr>
      </p:pic>
      <p:sp>
        <p:nvSpPr>
          <p:cNvPr id="5" name="PA_任意多边形 4"/>
          <p:cNvSpPr/>
          <p:nvPr>
            <p:custDataLst>
              <p:tags r:id="rId2"/>
            </p:custDataLst>
          </p:nvPr>
        </p:nvSpPr>
        <p:spPr>
          <a:xfrm>
            <a:off x="6540709" y="4972398"/>
            <a:ext cx="2723976" cy="1928282"/>
          </a:xfrm>
          <a:custGeom>
            <a:avLst/>
            <a:gdLst>
              <a:gd name="connsiteX0" fmla="*/ 1600421 w 2561915"/>
              <a:gd name="connsiteY0" fmla="*/ 0 h 1813560"/>
              <a:gd name="connsiteX1" fmla="*/ 15461 w 2561915"/>
              <a:gd name="connsiteY1" fmla="*/ 457200 h 1813560"/>
              <a:gd name="connsiteX2" fmla="*/ 2453861 w 2561915"/>
              <a:gd name="connsiteY2" fmla="*/ 1036320 h 1813560"/>
              <a:gd name="connsiteX3" fmla="*/ 1905221 w 2561915"/>
              <a:gd name="connsiteY3" fmla="*/ 1813560 h 1813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1915" h="1813560">
                <a:moveTo>
                  <a:pt x="1600421" y="0"/>
                </a:moveTo>
                <a:cubicBezTo>
                  <a:pt x="736821" y="142240"/>
                  <a:pt x="-126779" y="284480"/>
                  <a:pt x="15461" y="457200"/>
                </a:cubicBezTo>
                <a:cubicBezTo>
                  <a:pt x="157701" y="629920"/>
                  <a:pt x="2138901" y="810260"/>
                  <a:pt x="2453861" y="1036320"/>
                </a:cubicBezTo>
                <a:cubicBezTo>
                  <a:pt x="2768821" y="1262380"/>
                  <a:pt x="2337021" y="1537970"/>
                  <a:pt x="1905221" y="1813560"/>
                </a:cubicBezTo>
              </a:path>
            </a:pathLst>
          </a:custGeom>
          <a:noFill/>
          <a:ln w="28575">
            <a:solidFill>
              <a:schemeClr val="tx2"/>
            </a:solidFill>
          </a:ln>
          <a:effectLst>
            <a:outerShdw blurRad="431800" dist="152400" dir="4920000" algn="t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PA_组合 22"/>
          <p:cNvGrpSpPr/>
          <p:nvPr>
            <p:custDataLst>
              <p:tags r:id="rId3"/>
            </p:custDataLst>
          </p:nvPr>
        </p:nvGrpSpPr>
        <p:grpSpPr>
          <a:xfrm>
            <a:off x="8191203" y="917283"/>
            <a:ext cx="3808659" cy="4073874"/>
            <a:chOff x="3697445" y="1092422"/>
            <a:chExt cx="4453657" cy="5233050"/>
          </a:xfrm>
        </p:grpSpPr>
        <p:sp>
          <p:nvSpPr>
            <p:cNvPr id="25" name="任意多边形 24"/>
            <p:cNvSpPr/>
            <p:nvPr/>
          </p:nvSpPr>
          <p:spPr>
            <a:xfrm>
              <a:off x="3697445" y="5826490"/>
              <a:ext cx="544345" cy="498982"/>
            </a:xfrm>
            <a:custGeom>
              <a:avLst/>
              <a:gdLst>
                <a:gd name="connsiteX0" fmla="*/ 140677 w 436098"/>
                <a:gd name="connsiteY0" fmla="*/ 0 h 436098"/>
                <a:gd name="connsiteX1" fmla="*/ 0 w 436098"/>
                <a:gd name="connsiteY1" fmla="*/ 436098 h 436098"/>
                <a:gd name="connsiteX2" fmla="*/ 436098 w 436098"/>
                <a:gd name="connsiteY2" fmla="*/ 253218 h 436098"/>
                <a:gd name="connsiteX3" fmla="*/ 140677 w 436098"/>
                <a:gd name="connsiteY3" fmla="*/ 0 h 436098"/>
                <a:gd name="connsiteX0" fmla="*/ 152400 w 447821"/>
                <a:gd name="connsiteY0" fmla="*/ 0 h 443359"/>
                <a:gd name="connsiteX1" fmla="*/ 11723 w 447821"/>
                <a:gd name="connsiteY1" fmla="*/ 436098 h 443359"/>
                <a:gd name="connsiteX2" fmla="*/ 447821 w 447821"/>
                <a:gd name="connsiteY2" fmla="*/ 253218 h 443359"/>
                <a:gd name="connsiteX3" fmla="*/ 152400 w 447821"/>
                <a:gd name="connsiteY3" fmla="*/ 0 h 443359"/>
                <a:gd name="connsiteX0" fmla="*/ 145159 w 440580"/>
                <a:gd name="connsiteY0" fmla="*/ 0 h 440404"/>
                <a:gd name="connsiteX1" fmla="*/ 4482 w 440580"/>
                <a:gd name="connsiteY1" fmla="*/ 436098 h 440404"/>
                <a:gd name="connsiteX2" fmla="*/ 440580 w 440580"/>
                <a:gd name="connsiteY2" fmla="*/ 253218 h 440404"/>
                <a:gd name="connsiteX3" fmla="*/ 145159 w 440580"/>
                <a:gd name="connsiteY3" fmla="*/ 0 h 440404"/>
                <a:gd name="connsiteX0" fmla="*/ 144257 w 439678"/>
                <a:gd name="connsiteY0" fmla="*/ 0 h 440404"/>
                <a:gd name="connsiteX1" fmla="*/ 3580 w 439678"/>
                <a:gd name="connsiteY1" fmla="*/ 436098 h 440404"/>
                <a:gd name="connsiteX2" fmla="*/ 439678 w 439678"/>
                <a:gd name="connsiteY2" fmla="*/ 253218 h 440404"/>
                <a:gd name="connsiteX3" fmla="*/ 144257 w 439678"/>
                <a:gd name="connsiteY3" fmla="*/ 0 h 440404"/>
                <a:gd name="connsiteX0" fmla="*/ 144257 w 439678"/>
                <a:gd name="connsiteY0" fmla="*/ 0 h 440221"/>
                <a:gd name="connsiteX1" fmla="*/ 3580 w 439678"/>
                <a:gd name="connsiteY1" fmla="*/ 436098 h 440221"/>
                <a:gd name="connsiteX2" fmla="*/ 439678 w 439678"/>
                <a:gd name="connsiteY2" fmla="*/ 253218 h 440221"/>
                <a:gd name="connsiteX3" fmla="*/ 144257 w 439678"/>
                <a:gd name="connsiteY3" fmla="*/ 0 h 440221"/>
                <a:gd name="connsiteX0" fmla="*/ 125608 w 421029"/>
                <a:gd name="connsiteY0" fmla="*/ 0 h 443970"/>
                <a:gd name="connsiteX1" fmla="*/ 4122 w 421029"/>
                <a:gd name="connsiteY1" fmla="*/ 439937 h 443970"/>
                <a:gd name="connsiteX2" fmla="*/ 421029 w 421029"/>
                <a:gd name="connsiteY2" fmla="*/ 253218 h 443970"/>
                <a:gd name="connsiteX3" fmla="*/ 125608 w 421029"/>
                <a:gd name="connsiteY3" fmla="*/ 0 h 443970"/>
                <a:gd name="connsiteX0" fmla="*/ 131274 w 426695"/>
                <a:gd name="connsiteY0" fmla="*/ 0 h 447824"/>
                <a:gd name="connsiteX1" fmla="*/ 9788 w 426695"/>
                <a:gd name="connsiteY1" fmla="*/ 439937 h 447824"/>
                <a:gd name="connsiteX2" fmla="*/ 426695 w 426695"/>
                <a:gd name="connsiteY2" fmla="*/ 253218 h 447824"/>
                <a:gd name="connsiteX3" fmla="*/ 131274 w 426695"/>
                <a:gd name="connsiteY3" fmla="*/ 0 h 447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6695" h="447824">
                  <a:moveTo>
                    <a:pt x="131274" y="0"/>
                  </a:moveTo>
                  <a:cubicBezTo>
                    <a:pt x="89297" y="126436"/>
                    <a:pt x="-35610" y="393896"/>
                    <a:pt x="9788" y="439937"/>
                  </a:cubicBezTo>
                  <a:cubicBezTo>
                    <a:pt x="55186" y="485978"/>
                    <a:pt x="303454" y="318224"/>
                    <a:pt x="426695" y="253218"/>
                  </a:cubicBezTo>
                  <a:lnTo>
                    <a:pt x="131274" y="0"/>
                  </a:lnTo>
                  <a:close/>
                </a:path>
              </a:pathLst>
            </a:custGeom>
            <a:gradFill>
              <a:gsLst>
                <a:gs pos="54000">
                  <a:srgbClr val="030301"/>
                </a:gs>
                <a:gs pos="0">
                  <a:srgbClr val="ADAEAE"/>
                </a:gs>
                <a:gs pos="100000">
                  <a:srgbClr val="323232"/>
                </a:gs>
              </a:gsLst>
              <a:lin ang="2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605110">
              <a:off x="4524901" y="4680260"/>
              <a:ext cx="317148" cy="1041518"/>
            </a:xfrm>
            <a:prstGeom prst="rect">
              <a:avLst/>
            </a:prstGeom>
            <a:gradFill>
              <a:gsLst>
                <a:gs pos="66000">
                  <a:srgbClr val="80CBD0"/>
                </a:gs>
                <a:gs pos="31000">
                  <a:srgbClr val="5BABB1"/>
                </a:gs>
                <a:gs pos="30000">
                  <a:srgbClr val="80CBD0"/>
                </a:gs>
                <a:gs pos="67000">
                  <a:srgbClr val="499399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3819134" y="4926484"/>
              <a:ext cx="552205" cy="1028179"/>
            </a:xfrm>
            <a:custGeom>
              <a:avLst/>
              <a:gdLst>
                <a:gd name="connsiteX0" fmla="*/ 307609 w 438238"/>
                <a:gd name="connsiteY0" fmla="*/ 0 h 813269"/>
                <a:gd name="connsiteX1" fmla="*/ 0 w 438238"/>
                <a:gd name="connsiteY1" fmla="*/ 779558 h 813269"/>
                <a:gd name="connsiteX2" fmla="*/ 67421 w 438238"/>
                <a:gd name="connsiteY2" fmla="*/ 813269 h 813269"/>
                <a:gd name="connsiteX3" fmla="*/ 438238 w 438238"/>
                <a:gd name="connsiteY3" fmla="*/ 168553 h 813269"/>
                <a:gd name="connsiteX4" fmla="*/ 307609 w 438238"/>
                <a:gd name="connsiteY4" fmla="*/ 0 h 813269"/>
                <a:gd name="connsiteX0" fmla="*/ 307609 w 438238"/>
                <a:gd name="connsiteY0" fmla="*/ 2779 h 816048"/>
                <a:gd name="connsiteX1" fmla="*/ 0 w 438238"/>
                <a:gd name="connsiteY1" fmla="*/ 782337 h 816048"/>
                <a:gd name="connsiteX2" fmla="*/ 67421 w 438238"/>
                <a:gd name="connsiteY2" fmla="*/ 816048 h 816048"/>
                <a:gd name="connsiteX3" fmla="*/ 438238 w 438238"/>
                <a:gd name="connsiteY3" fmla="*/ 171332 h 816048"/>
                <a:gd name="connsiteX4" fmla="*/ 307609 w 438238"/>
                <a:gd name="connsiteY4" fmla="*/ 2779 h 81604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238" h="815978">
                  <a:moveTo>
                    <a:pt x="307609" y="2709"/>
                  </a:moveTo>
                  <a:lnTo>
                    <a:pt x="0" y="782267"/>
                  </a:lnTo>
                  <a:cubicBezTo>
                    <a:pt x="30902" y="776648"/>
                    <a:pt x="57588" y="771030"/>
                    <a:pt x="67421" y="815978"/>
                  </a:cubicBezTo>
                  <a:lnTo>
                    <a:pt x="438238" y="171262"/>
                  </a:lnTo>
                  <a:cubicBezTo>
                    <a:pt x="360984" y="119292"/>
                    <a:pt x="435428" y="-21169"/>
                    <a:pt x="307609" y="2709"/>
                  </a:cubicBezTo>
                  <a:close/>
                </a:path>
              </a:pathLst>
            </a:custGeom>
            <a:solidFill>
              <a:srgbClr val="F5D5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3903592" y="5143168"/>
              <a:ext cx="891787" cy="971670"/>
            </a:xfrm>
            <a:custGeom>
              <a:avLst/>
              <a:gdLst>
                <a:gd name="connsiteX0" fmla="*/ 307609 w 438238"/>
                <a:gd name="connsiteY0" fmla="*/ 0 h 813269"/>
                <a:gd name="connsiteX1" fmla="*/ 0 w 438238"/>
                <a:gd name="connsiteY1" fmla="*/ 779558 h 813269"/>
                <a:gd name="connsiteX2" fmla="*/ 67421 w 438238"/>
                <a:gd name="connsiteY2" fmla="*/ 813269 h 813269"/>
                <a:gd name="connsiteX3" fmla="*/ 438238 w 438238"/>
                <a:gd name="connsiteY3" fmla="*/ 168553 h 813269"/>
                <a:gd name="connsiteX4" fmla="*/ 307609 w 438238"/>
                <a:gd name="connsiteY4" fmla="*/ 0 h 813269"/>
                <a:gd name="connsiteX0" fmla="*/ 307609 w 438238"/>
                <a:gd name="connsiteY0" fmla="*/ 2779 h 816048"/>
                <a:gd name="connsiteX1" fmla="*/ 0 w 438238"/>
                <a:gd name="connsiteY1" fmla="*/ 782337 h 816048"/>
                <a:gd name="connsiteX2" fmla="*/ 67421 w 438238"/>
                <a:gd name="connsiteY2" fmla="*/ 816048 h 816048"/>
                <a:gd name="connsiteX3" fmla="*/ 438238 w 438238"/>
                <a:gd name="connsiteY3" fmla="*/ 171332 h 816048"/>
                <a:gd name="connsiteX4" fmla="*/ 307609 w 438238"/>
                <a:gd name="connsiteY4" fmla="*/ 2779 h 81604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96099 w 526728"/>
                <a:gd name="connsiteY0" fmla="*/ 2709 h 815978"/>
                <a:gd name="connsiteX1" fmla="*/ 0 w 526728"/>
                <a:gd name="connsiteY1" fmla="*/ 655852 h 815978"/>
                <a:gd name="connsiteX2" fmla="*/ 155911 w 526728"/>
                <a:gd name="connsiteY2" fmla="*/ 815978 h 815978"/>
                <a:gd name="connsiteX3" fmla="*/ 526728 w 526728"/>
                <a:gd name="connsiteY3" fmla="*/ 171262 h 815978"/>
                <a:gd name="connsiteX4" fmla="*/ 396099 w 526728"/>
                <a:gd name="connsiteY4" fmla="*/ 2709 h 815978"/>
                <a:gd name="connsiteX0" fmla="*/ 375030 w 526728"/>
                <a:gd name="connsiteY0" fmla="*/ 3028 h 799442"/>
                <a:gd name="connsiteX1" fmla="*/ 0 w 526728"/>
                <a:gd name="connsiteY1" fmla="*/ 639316 h 799442"/>
                <a:gd name="connsiteX2" fmla="*/ 155911 w 526728"/>
                <a:gd name="connsiteY2" fmla="*/ 799442 h 799442"/>
                <a:gd name="connsiteX3" fmla="*/ 526728 w 526728"/>
                <a:gd name="connsiteY3" fmla="*/ 154726 h 799442"/>
                <a:gd name="connsiteX4" fmla="*/ 375030 w 526728"/>
                <a:gd name="connsiteY4" fmla="*/ 3028 h 799442"/>
                <a:gd name="connsiteX0" fmla="*/ 375030 w 703709"/>
                <a:gd name="connsiteY0" fmla="*/ 1578 h 797992"/>
                <a:gd name="connsiteX1" fmla="*/ 0 w 703709"/>
                <a:gd name="connsiteY1" fmla="*/ 637866 h 797992"/>
                <a:gd name="connsiteX2" fmla="*/ 155911 w 703709"/>
                <a:gd name="connsiteY2" fmla="*/ 797992 h 797992"/>
                <a:gd name="connsiteX3" fmla="*/ 703709 w 703709"/>
                <a:gd name="connsiteY3" fmla="*/ 283905 h 797992"/>
                <a:gd name="connsiteX4" fmla="*/ 375030 w 703709"/>
                <a:gd name="connsiteY4" fmla="*/ 1578 h 797992"/>
                <a:gd name="connsiteX0" fmla="*/ 375030 w 703709"/>
                <a:gd name="connsiteY0" fmla="*/ 1578 h 768495"/>
                <a:gd name="connsiteX1" fmla="*/ 0 w 703709"/>
                <a:gd name="connsiteY1" fmla="*/ 637866 h 768495"/>
                <a:gd name="connsiteX2" fmla="*/ 155911 w 703709"/>
                <a:gd name="connsiteY2" fmla="*/ 768495 h 768495"/>
                <a:gd name="connsiteX3" fmla="*/ 703709 w 703709"/>
                <a:gd name="connsiteY3" fmla="*/ 283905 h 768495"/>
                <a:gd name="connsiteX4" fmla="*/ 375030 w 703709"/>
                <a:gd name="connsiteY4" fmla="*/ 1578 h 768495"/>
                <a:gd name="connsiteX0" fmla="*/ 375030 w 703709"/>
                <a:gd name="connsiteY0" fmla="*/ 1578 h 772709"/>
                <a:gd name="connsiteX1" fmla="*/ 0 w 703709"/>
                <a:gd name="connsiteY1" fmla="*/ 637866 h 772709"/>
                <a:gd name="connsiteX2" fmla="*/ 143270 w 703709"/>
                <a:gd name="connsiteY2" fmla="*/ 772709 h 772709"/>
                <a:gd name="connsiteX3" fmla="*/ 703709 w 703709"/>
                <a:gd name="connsiteY3" fmla="*/ 283905 h 772709"/>
                <a:gd name="connsiteX4" fmla="*/ 375030 w 703709"/>
                <a:gd name="connsiteY4" fmla="*/ 1578 h 772709"/>
                <a:gd name="connsiteX0" fmla="*/ 375030 w 703709"/>
                <a:gd name="connsiteY0" fmla="*/ 1578 h 772709"/>
                <a:gd name="connsiteX1" fmla="*/ 0 w 703709"/>
                <a:gd name="connsiteY1" fmla="*/ 637866 h 772709"/>
                <a:gd name="connsiteX2" fmla="*/ 143270 w 703709"/>
                <a:gd name="connsiteY2" fmla="*/ 772709 h 772709"/>
                <a:gd name="connsiteX3" fmla="*/ 703709 w 703709"/>
                <a:gd name="connsiteY3" fmla="*/ 283905 h 772709"/>
                <a:gd name="connsiteX4" fmla="*/ 375030 w 703709"/>
                <a:gd name="connsiteY4" fmla="*/ 1578 h 772709"/>
                <a:gd name="connsiteX0" fmla="*/ 362388 w 691067"/>
                <a:gd name="connsiteY0" fmla="*/ 1578 h 772709"/>
                <a:gd name="connsiteX1" fmla="*/ 0 w 691067"/>
                <a:gd name="connsiteY1" fmla="*/ 646294 h 772709"/>
                <a:gd name="connsiteX2" fmla="*/ 130628 w 691067"/>
                <a:gd name="connsiteY2" fmla="*/ 772709 h 772709"/>
                <a:gd name="connsiteX3" fmla="*/ 691067 w 691067"/>
                <a:gd name="connsiteY3" fmla="*/ 283905 h 772709"/>
                <a:gd name="connsiteX4" fmla="*/ 362388 w 691067"/>
                <a:gd name="connsiteY4" fmla="*/ 1578 h 772709"/>
                <a:gd name="connsiteX0" fmla="*/ 362388 w 691067"/>
                <a:gd name="connsiteY0" fmla="*/ 1578 h 772709"/>
                <a:gd name="connsiteX1" fmla="*/ 0 w 691067"/>
                <a:gd name="connsiteY1" fmla="*/ 646294 h 772709"/>
                <a:gd name="connsiteX2" fmla="*/ 130628 w 691067"/>
                <a:gd name="connsiteY2" fmla="*/ 772709 h 772709"/>
                <a:gd name="connsiteX3" fmla="*/ 691067 w 691067"/>
                <a:gd name="connsiteY3" fmla="*/ 283905 h 772709"/>
                <a:gd name="connsiteX4" fmla="*/ 362388 w 691067"/>
                <a:gd name="connsiteY4" fmla="*/ 1578 h 772709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362388 w 691067"/>
                <a:gd name="connsiteY4" fmla="*/ 0 h 771131"/>
                <a:gd name="connsiteX0" fmla="*/ 362388 w 713332"/>
                <a:gd name="connsiteY0" fmla="*/ 36271 h 807402"/>
                <a:gd name="connsiteX1" fmla="*/ 0 w 713332"/>
                <a:gd name="connsiteY1" fmla="*/ 680987 h 807402"/>
                <a:gd name="connsiteX2" fmla="*/ 130628 w 713332"/>
                <a:gd name="connsiteY2" fmla="*/ 807402 h 807402"/>
                <a:gd name="connsiteX3" fmla="*/ 691067 w 713332"/>
                <a:gd name="connsiteY3" fmla="*/ 318598 h 807402"/>
                <a:gd name="connsiteX4" fmla="*/ 606088 w 713332"/>
                <a:gd name="connsiteY4" fmla="*/ 86136 h 807402"/>
                <a:gd name="connsiteX5" fmla="*/ 362388 w 713332"/>
                <a:gd name="connsiteY5" fmla="*/ 36271 h 807402"/>
                <a:gd name="connsiteX0" fmla="*/ 362388 w 713332"/>
                <a:gd name="connsiteY0" fmla="*/ 36271 h 807402"/>
                <a:gd name="connsiteX1" fmla="*/ 0 w 713332"/>
                <a:gd name="connsiteY1" fmla="*/ 680987 h 807402"/>
                <a:gd name="connsiteX2" fmla="*/ 130628 w 713332"/>
                <a:gd name="connsiteY2" fmla="*/ 807402 h 807402"/>
                <a:gd name="connsiteX3" fmla="*/ 691067 w 713332"/>
                <a:gd name="connsiteY3" fmla="*/ 318598 h 807402"/>
                <a:gd name="connsiteX4" fmla="*/ 606088 w 713332"/>
                <a:gd name="connsiteY4" fmla="*/ 86136 h 807402"/>
                <a:gd name="connsiteX5" fmla="*/ 362388 w 713332"/>
                <a:gd name="connsiteY5" fmla="*/ 36271 h 807402"/>
                <a:gd name="connsiteX0" fmla="*/ 362388 w 691067"/>
                <a:gd name="connsiteY0" fmla="*/ 36271 h 807402"/>
                <a:gd name="connsiteX1" fmla="*/ 0 w 691067"/>
                <a:gd name="connsiteY1" fmla="*/ 680987 h 807402"/>
                <a:gd name="connsiteX2" fmla="*/ 130628 w 691067"/>
                <a:gd name="connsiteY2" fmla="*/ 807402 h 807402"/>
                <a:gd name="connsiteX3" fmla="*/ 691067 w 691067"/>
                <a:gd name="connsiteY3" fmla="*/ 318598 h 807402"/>
                <a:gd name="connsiteX4" fmla="*/ 606088 w 691067"/>
                <a:gd name="connsiteY4" fmla="*/ 86136 h 807402"/>
                <a:gd name="connsiteX5" fmla="*/ 362388 w 691067"/>
                <a:gd name="connsiteY5" fmla="*/ 36271 h 807402"/>
                <a:gd name="connsiteX0" fmla="*/ 362388 w 691067"/>
                <a:gd name="connsiteY0" fmla="*/ 35817 h 806948"/>
                <a:gd name="connsiteX1" fmla="*/ 0 w 691067"/>
                <a:gd name="connsiteY1" fmla="*/ 680533 h 806948"/>
                <a:gd name="connsiteX2" fmla="*/ 130628 w 691067"/>
                <a:gd name="connsiteY2" fmla="*/ 806948 h 806948"/>
                <a:gd name="connsiteX3" fmla="*/ 691067 w 691067"/>
                <a:gd name="connsiteY3" fmla="*/ 318144 h 806948"/>
                <a:gd name="connsiteX4" fmla="*/ 606088 w 691067"/>
                <a:gd name="connsiteY4" fmla="*/ 85682 h 806948"/>
                <a:gd name="connsiteX5" fmla="*/ 362388 w 691067"/>
                <a:gd name="connsiteY5" fmla="*/ 35817 h 806948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606088 w 691067"/>
                <a:gd name="connsiteY4" fmla="*/ 49865 h 771131"/>
                <a:gd name="connsiteX5" fmla="*/ 362388 w 691067"/>
                <a:gd name="connsiteY5" fmla="*/ 0 h 771131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606088 w 691067"/>
                <a:gd name="connsiteY4" fmla="*/ 49865 h 771131"/>
                <a:gd name="connsiteX5" fmla="*/ 362388 w 691067"/>
                <a:gd name="connsiteY5" fmla="*/ 0 h 771131"/>
                <a:gd name="connsiteX0" fmla="*/ 362388 w 691067"/>
                <a:gd name="connsiteY0" fmla="*/ 0 h 771131"/>
                <a:gd name="connsiteX1" fmla="*/ 0 w 691067"/>
                <a:gd name="connsiteY1" fmla="*/ 644716 h 771131"/>
                <a:gd name="connsiteX2" fmla="*/ 130628 w 691067"/>
                <a:gd name="connsiteY2" fmla="*/ 771131 h 771131"/>
                <a:gd name="connsiteX3" fmla="*/ 691067 w 691067"/>
                <a:gd name="connsiteY3" fmla="*/ 282327 h 771131"/>
                <a:gd name="connsiteX4" fmla="*/ 606088 w 691067"/>
                <a:gd name="connsiteY4" fmla="*/ 49865 h 771131"/>
                <a:gd name="connsiteX5" fmla="*/ 362388 w 691067"/>
                <a:gd name="connsiteY5" fmla="*/ 0 h 771131"/>
                <a:gd name="connsiteX0" fmla="*/ 371913 w 700592"/>
                <a:gd name="connsiteY0" fmla="*/ 0 h 771131"/>
                <a:gd name="connsiteX1" fmla="*/ 0 w 700592"/>
                <a:gd name="connsiteY1" fmla="*/ 644716 h 771131"/>
                <a:gd name="connsiteX2" fmla="*/ 140153 w 700592"/>
                <a:gd name="connsiteY2" fmla="*/ 771131 h 771131"/>
                <a:gd name="connsiteX3" fmla="*/ 700592 w 700592"/>
                <a:gd name="connsiteY3" fmla="*/ 282327 h 771131"/>
                <a:gd name="connsiteX4" fmla="*/ 615613 w 700592"/>
                <a:gd name="connsiteY4" fmla="*/ 49865 h 771131"/>
                <a:gd name="connsiteX5" fmla="*/ 371913 w 700592"/>
                <a:gd name="connsiteY5" fmla="*/ 0 h 771131"/>
                <a:gd name="connsiteX0" fmla="*/ 371913 w 707736"/>
                <a:gd name="connsiteY0" fmla="*/ 0 h 771131"/>
                <a:gd name="connsiteX1" fmla="*/ 0 w 707736"/>
                <a:gd name="connsiteY1" fmla="*/ 644716 h 771131"/>
                <a:gd name="connsiteX2" fmla="*/ 140153 w 707736"/>
                <a:gd name="connsiteY2" fmla="*/ 771131 h 771131"/>
                <a:gd name="connsiteX3" fmla="*/ 707736 w 707736"/>
                <a:gd name="connsiteY3" fmla="*/ 289471 h 771131"/>
                <a:gd name="connsiteX4" fmla="*/ 615613 w 707736"/>
                <a:gd name="connsiteY4" fmla="*/ 49865 h 771131"/>
                <a:gd name="connsiteX5" fmla="*/ 371913 w 707736"/>
                <a:gd name="connsiteY5" fmla="*/ 0 h 771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07736" h="771131">
                  <a:moveTo>
                    <a:pt x="371913" y="0"/>
                  </a:moveTo>
                  <a:lnTo>
                    <a:pt x="0" y="644716"/>
                  </a:lnTo>
                  <a:cubicBezTo>
                    <a:pt x="77254" y="634883"/>
                    <a:pt x="168245" y="679831"/>
                    <a:pt x="140153" y="771131"/>
                  </a:cubicBezTo>
                  <a:lnTo>
                    <a:pt x="707736" y="289471"/>
                  </a:lnTo>
                  <a:cubicBezTo>
                    <a:pt x="655649" y="215613"/>
                    <a:pt x="671583" y="98110"/>
                    <a:pt x="615613" y="49865"/>
                  </a:cubicBezTo>
                  <a:cubicBezTo>
                    <a:pt x="559643" y="1620"/>
                    <a:pt x="484867" y="56770"/>
                    <a:pt x="371913" y="0"/>
                  </a:cubicBezTo>
                  <a:close/>
                </a:path>
              </a:pathLst>
            </a:custGeom>
            <a:solidFill>
              <a:srgbClr val="E5C59C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4771185" flipH="1">
              <a:off x="4270306" y="5309401"/>
              <a:ext cx="552205" cy="1028179"/>
            </a:xfrm>
            <a:custGeom>
              <a:avLst/>
              <a:gdLst>
                <a:gd name="connsiteX0" fmla="*/ 307609 w 438238"/>
                <a:gd name="connsiteY0" fmla="*/ 0 h 813269"/>
                <a:gd name="connsiteX1" fmla="*/ 0 w 438238"/>
                <a:gd name="connsiteY1" fmla="*/ 779558 h 813269"/>
                <a:gd name="connsiteX2" fmla="*/ 67421 w 438238"/>
                <a:gd name="connsiteY2" fmla="*/ 813269 h 813269"/>
                <a:gd name="connsiteX3" fmla="*/ 438238 w 438238"/>
                <a:gd name="connsiteY3" fmla="*/ 168553 h 813269"/>
                <a:gd name="connsiteX4" fmla="*/ 307609 w 438238"/>
                <a:gd name="connsiteY4" fmla="*/ 0 h 813269"/>
                <a:gd name="connsiteX0" fmla="*/ 307609 w 438238"/>
                <a:gd name="connsiteY0" fmla="*/ 2779 h 816048"/>
                <a:gd name="connsiteX1" fmla="*/ 0 w 438238"/>
                <a:gd name="connsiteY1" fmla="*/ 782337 h 816048"/>
                <a:gd name="connsiteX2" fmla="*/ 67421 w 438238"/>
                <a:gd name="connsiteY2" fmla="*/ 816048 h 816048"/>
                <a:gd name="connsiteX3" fmla="*/ 438238 w 438238"/>
                <a:gd name="connsiteY3" fmla="*/ 171332 h 816048"/>
                <a:gd name="connsiteX4" fmla="*/ 307609 w 438238"/>
                <a:gd name="connsiteY4" fmla="*/ 2779 h 81604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  <a:gd name="connsiteX0" fmla="*/ 307609 w 438238"/>
                <a:gd name="connsiteY0" fmla="*/ 2709 h 815978"/>
                <a:gd name="connsiteX1" fmla="*/ 0 w 438238"/>
                <a:gd name="connsiteY1" fmla="*/ 782267 h 815978"/>
                <a:gd name="connsiteX2" fmla="*/ 67421 w 438238"/>
                <a:gd name="connsiteY2" fmla="*/ 815978 h 815978"/>
                <a:gd name="connsiteX3" fmla="*/ 438238 w 438238"/>
                <a:gd name="connsiteY3" fmla="*/ 171262 h 815978"/>
                <a:gd name="connsiteX4" fmla="*/ 307609 w 438238"/>
                <a:gd name="connsiteY4" fmla="*/ 2709 h 8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8238" h="815978">
                  <a:moveTo>
                    <a:pt x="307609" y="2709"/>
                  </a:moveTo>
                  <a:lnTo>
                    <a:pt x="0" y="782267"/>
                  </a:lnTo>
                  <a:cubicBezTo>
                    <a:pt x="30902" y="776648"/>
                    <a:pt x="57588" y="771030"/>
                    <a:pt x="67421" y="815978"/>
                  </a:cubicBezTo>
                  <a:lnTo>
                    <a:pt x="438238" y="171262"/>
                  </a:lnTo>
                  <a:cubicBezTo>
                    <a:pt x="360984" y="119292"/>
                    <a:pt x="435428" y="-21169"/>
                    <a:pt x="307609" y="2709"/>
                  </a:cubicBezTo>
                  <a:close/>
                </a:path>
              </a:pathLst>
            </a:custGeom>
            <a:solidFill>
              <a:srgbClr val="B6806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 flipV="1">
              <a:off x="4589785" y="3927865"/>
              <a:ext cx="512358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1" name="直接连接符 30"/>
            <p:cNvCxnSpPr/>
            <p:nvPr/>
          </p:nvCxnSpPr>
          <p:spPr>
            <a:xfrm flipH="1" flipV="1">
              <a:off x="5102145" y="3927865"/>
              <a:ext cx="81868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2" name="直接连接符 31"/>
            <p:cNvCxnSpPr/>
            <p:nvPr/>
          </p:nvCxnSpPr>
          <p:spPr>
            <a:xfrm flipH="1">
              <a:off x="4589785" y="4563005"/>
              <a:ext cx="594226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3" name="直接连接符 32"/>
            <p:cNvCxnSpPr/>
            <p:nvPr/>
          </p:nvCxnSpPr>
          <p:spPr>
            <a:xfrm>
              <a:off x="5184012" y="4563005"/>
              <a:ext cx="131647" cy="63801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4" name="直接连接符 33"/>
            <p:cNvCxnSpPr/>
            <p:nvPr/>
          </p:nvCxnSpPr>
          <p:spPr>
            <a:xfrm>
              <a:off x="4589785" y="4653740"/>
              <a:ext cx="725874" cy="54728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5" name="直接连接符 34"/>
            <p:cNvCxnSpPr/>
            <p:nvPr/>
          </p:nvCxnSpPr>
          <p:spPr>
            <a:xfrm flipH="1">
              <a:off x="4886899" y="4563005"/>
              <a:ext cx="297112" cy="319008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6" name="直接连接符 35"/>
            <p:cNvCxnSpPr/>
            <p:nvPr/>
          </p:nvCxnSpPr>
          <p:spPr>
            <a:xfrm flipH="1">
              <a:off x="5184011" y="4245436"/>
              <a:ext cx="494586" cy="317570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7" name="直接连接符 36"/>
            <p:cNvCxnSpPr/>
            <p:nvPr/>
          </p:nvCxnSpPr>
          <p:spPr>
            <a:xfrm flipV="1">
              <a:off x="5315661" y="4722509"/>
              <a:ext cx="362935" cy="47851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5184012" y="4563005"/>
              <a:ext cx="494584" cy="1595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39" name="直接连接符 38"/>
            <p:cNvCxnSpPr/>
            <p:nvPr/>
          </p:nvCxnSpPr>
          <p:spPr>
            <a:xfrm flipH="1">
              <a:off x="5678597" y="4018600"/>
              <a:ext cx="635139" cy="72576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0" name="直接连接符 39"/>
            <p:cNvCxnSpPr/>
            <p:nvPr/>
          </p:nvCxnSpPr>
          <p:spPr>
            <a:xfrm flipV="1">
              <a:off x="5678597" y="4018600"/>
              <a:ext cx="635139" cy="2268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1" name="直接连接符 40"/>
            <p:cNvCxnSpPr/>
            <p:nvPr/>
          </p:nvCxnSpPr>
          <p:spPr>
            <a:xfrm flipH="1" flipV="1">
              <a:off x="5431303" y="3655663"/>
              <a:ext cx="247292" cy="5897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2" name="直接连接符 41"/>
            <p:cNvCxnSpPr/>
            <p:nvPr/>
          </p:nvCxnSpPr>
          <p:spPr>
            <a:xfrm flipH="1" flipV="1">
              <a:off x="5102145" y="3927865"/>
              <a:ext cx="576452" cy="31757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3" name="直接连接符 42"/>
            <p:cNvCxnSpPr/>
            <p:nvPr/>
          </p:nvCxnSpPr>
          <p:spPr>
            <a:xfrm flipV="1">
              <a:off x="5102145" y="3655663"/>
              <a:ext cx="329160" cy="29488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>
            <a:xfrm flipH="1">
              <a:off x="5431303" y="3201991"/>
              <a:ext cx="247292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5" name="直接连接符 44"/>
            <p:cNvCxnSpPr/>
            <p:nvPr/>
          </p:nvCxnSpPr>
          <p:spPr>
            <a:xfrm flipH="1" flipV="1">
              <a:off x="5678597" y="3201991"/>
              <a:ext cx="453669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6" name="直接连接符 45"/>
            <p:cNvCxnSpPr/>
            <p:nvPr/>
          </p:nvCxnSpPr>
          <p:spPr>
            <a:xfrm flipV="1">
              <a:off x="5678597" y="3383460"/>
              <a:ext cx="453671" cy="8619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7" name="直接连接符 46"/>
            <p:cNvCxnSpPr/>
            <p:nvPr/>
          </p:nvCxnSpPr>
          <p:spPr>
            <a:xfrm flipV="1">
              <a:off x="5431303" y="3383460"/>
              <a:ext cx="700964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8" name="直接连接符 47"/>
            <p:cNvCxnSpPr/>
            <p:nvPr/>
          </p:nvCxnSpPr>
          <p:spPr>
            <a:xfrm flipV="1">
              <a:off x="5678597" y="4245437"/>
              <a:ext cx="0" cy="498928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49" name="直接连接符 48"/>
            <p:cNvCxnSpPr/>
            <p:nvPr/>
          </p:nvCxnSpPr>
          <p:spPr>
            <a:xfrm flipH="1">
              <a:off x="5678598" y="3292726"/>
              <a:ext cx="998073" cy="93085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0" name="直接连接符 49"/>
            <p:cNvCxnSpPr/>
            <p:nvPr/>
          </p:nvCxnSpPr>
          <p:spPr>
            <a:xfrm flipH="1">
              <a:off x="6313737" y="3292726"/>
              <a:ext cx="362935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1" name="直接连接符 50"/>
            <p:cNvCxnSpPr/>
            <p:nvPr/>
          </p:nvCxnSpPr>
          <p:spPr>
            <a:xfrm flipH="1">
              <a:off x="6313736" y="2657587"/>
              <a:ext cx="998076" cy="136101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2" name="直接连接符 51"/>
            <p:cNvCxnSpPr/>
            <p:nvPr/>
          </p:nvCxnSpPr>
          <p:spPr>
            <a:xfrm flipV="1">
              <a:off x="6132267" y="3292726"/>
              <a:ext cx="544406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3" name="直接连接符 52"/>
            <p:cNvCxnSpPr/>
            <p:nvPr/>
          </p:nvCxnSpPr>
          <p:spPr>
            <a:xfrm>
              <a:off x="6132269" y="2657587"/>
              <a:ext cx="0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4" name="直接连接符 53"/>
            <p:cNvCxnSpPr/>
            <p:nvPr/>
          </p:nvCxnSpPr>
          <p:spPr>
            <a:xfrm flipV="1">
              <a:off x="5678597" y="2657587"/>
              <a:ext cx="453674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5" name="直接连接符 54"/>
            <p:cNvCxnSpPr/>
            <p:nvPr/>
          </p:nvCxnSpPr>
          <p:spPr>
            <a:xfrm flipH="1">
              <a:off x="6132267" y="2022448"/>
              <a:ext cx="544406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6" name="直接连接符 55"/>
            <p:cNvCxnSpPr/>
            <p:nvPr/>
          </p:nvCxnSpPr>
          <p:spPr>
            <a:xfrm flipH="1">
              <a:off x="6676673" y="1568776"/>
              <a:ext cx="362937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7" name="直接连接符 56"/>
            <p:cNvCxnSpPr/>
            <p:nvPr/>
          </p:nvCxnSpPr>
          <p:spPr>
            <a:xfrm flipH="1">
              <a:off x="7039608" y="1205840"/>
              <a:ext cx="544406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8" name="直接连接符 57"/>
            <p:cNvCxnSpPr/>
            <p:nvPr/>
          </p:nvCxnSpPr>
          <p:spPr>
            <a:xfrm flipH="1" flipV="1">
              <a:off x="7584014" y="1205840"/>
              <a:ext cx="453671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59" name="直接连接符 58"/>
            <p:cNvCxnSpPr/>
            <p:nvPr/>
          </p:nvCxnSpPr>
          <p:spPr>
            <a:xfrm flipV="1">
              <a:off x="7765482" y="1568776"/>
              <a:ext cx="272202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0" name="直接连接符 59"/>
            <p:cNvCxnSpPr/>
            <p:nvPr/>
          </p:nvCxnSpPr>
          <p:spPr>
            <a:xfrm flipV="1">
              <a:off x="7311812" y="2203917"/>
              <a:ext cx="453671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1" name="直接连接符 60"/>
            <p:cNvCxnSpPr/>
            <p:nvPr/>
          </p:nvCxnSpPr>
          <p:spPr>
            <a:xfrm flipV="1">
              <a:off x="6676673" y="2839056"/>
              <a:ext cx="181467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2" name="直接连接符 61"/>
            <p:cNvCxnSpPr/>
            <p:nvPr/>
          </p:nvCxnSpPr>
          <p:spPr>
            <a:xfrm flipH="1">
              <a:off x="6868705" y="2657587"/>
              <a:ext cx="443105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3" name="直接连接符 62"/>
            <p:cNvCxnSpPr/>
            <p:nvPr/>
          </p:nvCxnSpPr>
          <p:spPr>
            <a:xfrm flipH="1" flipV="1">
              <a:off x="7493280" y="1840980"/>
              <a:ext cx="272202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4" name="直接连接符 63"/>
            <p:cNvCxnSpPr/>
            <p:nvPr/>
          </p:nvCxnSpPr>
          <p:spPr>
            <a:xfrm flipV="1">
              <a:off x="7493280" y="1205840"/>
              <a:ext cx="90735" cy="63513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5" name="直接连接符 64"/>
            <p:cNvCxnSpPr/>
            <p:nvPr/>
          </p:nvCxnSpPr>
          <p:spPr>
            <a:xfrm flipH="1">
              <a:off x="7493280" y="1568776"/>
              <a:ext cx="544406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6" name="直接连接符 65"/>
            <p:cNvCxnSpPr/>
            <p:nvPr/>
          </p:nvCxnSpPr>
          <p:spPr>
            <a:xfrm flipH="1" flipV="1">
              <a:off x="7039608" y="1568776"/>
              <a:ext cx="453671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7" name="直接连接符 66"/>
            <p:cNvCxnSpPr/>
            <p:nvPr/>
          </p:nvCxnSpPr>
          <p:spPr>
            <a:xfrm>
              <a:off x="7039608" y="1568776"/>
              <a:ext cx="181469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8" name="直接连接符 67"/>
            <p:cNvCxnSpPr/>
            <p:nvPr/>
          </p:nvCxnSpPr>
          <p:spPr>
            <a:xfrm flipH="1">
              <a:off x="7221077" y="1840980"/>
              <a:ext cx="272202" cy="272202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69" name="直接连接符 68"/>
            <p:cNvCxnSpPr/>
            <p:nvPr/>
          </p:nvCxnSpPr>
          <p:spPr>
            <a:xfrm flipH="1" flipV="1">
              <a:off x="7221077" y="2113182"/>
              <a:ext cx="544406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0" name="直接连接符 69"/>
            <p:cNvCxnSpPr/>
            <p:nvPr/>
          </p:nvCxnSpPr>
          <p:spPr>
            <a:xfrm flipH="1" flipV="1">
              <a:off x="7221077" y="2113182"/>
              <a:ext cx="90733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1" name="直接连接符 70"/>
            <p:cNvCxnSpPr/>
            <p:nvPr/>
          </p:nvCxnSpPr>
          <p:spPr>
            <a:xfrm flipV="1">
              <a:off x="6868705" y="2113182"/>
              <a:ext cx="352371" cy="725874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2" name="直接连接符 71"/>
            <p:cNvCxnSpPr/>
            <p:nvPr/>
          </p:nvCxnSpPr>
          <p:spPr>
            <a:xfrm>
              <a:off x="6676673" y="2022448"/>
              <a:ext cx="544404" cy="90733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3" name="直接连接符 72"/>
            <p:cNvCxnSpPr/>
            <p:nvPr/>
          </p:nvCxnSpPr>
          <p:spPr>
            <a:xfrm>
              <a:off x="6676673" y="2022448"/>
              <a:ext cx="0" cy="453671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4" name="直接连接符 73"/>
            <p:cNvCxnSpPr/>
            <p:nvPr/>
          </p:nvCxnSpPr>
          <p:spPr>
            <a:xfrm flipH="1">
              <a:off x="6676673" y="2113182"/>
              <a:ext cx="544404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5" name="直接连接符 74"/>
            <p:cNvCxnSpPr/>
            <p:nvPr/>
          </p:nvCxnSpPr>
          <p:spPr>
            <a:xfrm flipH="1" flipV="1">
              <a:off x="6676673" y="2476119"/>
              <a:ext cx="192033" cy="362937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6" name="直接连接符 75"/>
            <p:cNvCxnSpPr/>
            <p:nvPr/>
          </p:nvCxnSpPr>
          <p:spPr>
            <a:xfrm flipV="1">
              <a:off x="6132267" y="2476119"/>
              <a:ext cx="544406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7" name="直接连接符 76"/>
            <p:cNvCxnSpPr/>
            <p:nvPr/>
          </p:nvCxnSpPr>
          <p:spPr>
            <a:xfrm flipH="1" flipV="1">
              <a:off x="6132267" y="2657587"/>
              <a:ext cx="736438" cy="181469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 flipH="1">
              <a:off x="6132267" y="2839056"/>
              <a:ext cx="725874" cy="544406"/>
            </a:xfrm>
            <a:prstGeom prst="line">
              <a:avLst/>
            </a:prstGeom>
            <a:noFill/>
            <a:ln w="19050" cap="flat" cmpd="sng" algn="ctr">
              <a:solidFill>
                <a:srgbClr val="80CBD0"/>
              </a:solidFill>
              <a:prstDash val="solid"/>
            </a:ln>
            <a:effectLst/>
          </p:spPr>
        </p:cxnSp>
        <p:sp>
          <p:nvSpPr>
            <p:cNvPr id="79" name="椭圆 78"/>
            <p:cNvSpPr/>
            <p:nvPr/>
          </p:nvSpPr>
          <p:spPr>
            <a:xfrm>
              <a:off x="7629381" y="2023651"/>
              <a:ext cx="272202" cy="272202"/>
            </a:xfrm>
            <a:prstGeom prst="ellipse">
              <a:avLst/>
            </a:prstGeom>
            <a:solidFill>
              <a:srgbClr val="F88A4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924267" y="1523409"/>
              <a:ext cx="226835" cy="226835"/>
            </a:xfrm>
            <a:prstGeom prst="ellipse">
              <a:avLst/>
            </a:prstGeom>
            <a:solidFill>
              <a:srgbClr val="05848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463806" y="1092422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6948875" y="1449546"/>
              <a:ext cx="226835" cy="226835"/>
            </a:xfrm>
            <a:prstGeom prst="ellipse">
              <a:avLst/>
            </a:prstGeom>
            <a:solidFill>
              <a:srgbClr val="414654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7425229" y="1772928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7060176" y="1931713"/>
              <a:ext cx="317570" cy="317570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7209926" y="2544169"/>
              <a:ext cx="226835" cy="226835"/>
            </a:xfrm>
            <a:prstGeom prst="ellipse">
              <a:avLst/>
            </a:prstGeom>
            <a:solidFill>
              <a:srgbClr val="058486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6563256" y="2348043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6622817" y="1955601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6709922" y="2682316"/>
              <a:ext cx="317570" cy="317570"/>
            </a:xfrm>
            <a:prstGeom prst="ellipse">
              <a:avLst/>
            </a:prstGeom>
            <a:solidFill>
              <a:srgbClr val="EB4A4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89" name="椭圆 88"/>
            <p:cNvSpPr/>
            <p:nvPr/>
          </p:nvSpPr>
          <p:spPr>
            <a:xfrm>
              <a:off x="5996165" y="2476119"/>
              <a:ext cx="317570" cy="317570"/>
            </a:xfrm>
            <a:prstGeom prst="ellipse">
              <a:avLst/>
            </a:prstGeom>
            <a:solidFill>
              <a:srgbClr val="FF99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5973482" y="3206216"/>
              <a:ext cx="317570" cy="317570"/>
            </a:xfrm>
            <a:prstGeom prst="ellipse">
              <a:avLst/>
            </a:prstGeom>
            <a:solidFill>
              <a:srgbClr val="3841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6545854" y="3224676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5640035" y="3138166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6223001" y="3993216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5315659" y="3542245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5" name="椭圆 94"/>
            <p:cNvSpPr/>
            <p:nvPr/>
          </p:nvSpPr>
          <p:spPr>
            <a:xfrm>
              <a:off x="5519813" y="4061266"/>
              <a:ext cx="317570" cy="317570"/>
            </a:xfrm>
            <a:prstGeom prst="ellipse">
              <a:avLst/>
            </a:prstGeom>
            <a:solidFill>
              <a:srgbClr val="F88A44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640035" y="4642757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4842681" y="4825663"/>
              <a:ext cx="136102" cy="136102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5008498" y="3834431"/>
              <a:ext cx="226835" cy="226835"/>
            </a:xfrm>
            <a:prstGeom prst="ellipse">
              <a:avLst/>
            </a:prstGeom>
            <a:solidFill>
              <a:srgbClr val="EB4A48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5070594" y="4449588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0" name="椭圆 99"/>
            <p:cNvSpPr/>
            <p:nvPr/>
          </p:nvSpPr>
          <p:spPr>
            <a:xfrm>
              <a:off x="4528761" y="4540321"/>
              <a:ext cx="226835" cy="226835"/>
            </a:xfrm>
            <a:prstGeom prst="ellipse">
              <a:avLst/>
            </a:prstGeom>
            <a:solidFill>
              <a:srgbClr val="74B7BD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5206093" y="5087602"/>
              <a:ext cx="226835" cy="226835"/>
            </a:xfrm>
            <a:prstGeom prst="ellipse">
              <a:avLst/>
            </a:prstGeom>
            <a:solidFill>
              <a:srgbClr val="384157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ea typeface="微软雅黑"/>
                <a:cs typeface="+mn-cs"/>
              </a:endParaRPr>
            </a:p>
          </p:txBody>
        </p:sp>
      </p:grpSp>
      <p:sp>
        <p:nvSpPr>
          <p:cNvPr id="2" name="PA_矩形 1"/>
          <p:cNvSpPr/>
          <p:nvPr>
            <p:custDataLst>
              <p:tags r:id="rId4"/>
            </p:custDataLst>
          </p:nvPr>
        </p:nvSpPr>
        <p:spPr>
          <a:xfrm>
            <a:off x="812057" y="2420432"/>
            <a:ext cx="8929628" cy="1619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7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感谢聆听与指导！</a:t>
            </a:r>
          </a:p>
        </p:txBody>
      </p:sp>
    </p:spTree>
    <p:extLst>
      <p:ext uri="{BB962C8B-B14F-4D97-AF65-F5344CB8AC3E}">
        <p14:creationId xmlns:p14="http://schemas.microsoft.com/office/powerpoint/2010/main" val="62549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分析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4672465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学情分析</a:t>
            </a:r>
          </a:p>
        </p:txBody>
      </p:sp>
      <p:sp>
        <p:nvSpPr>
          <p:cNvPr id="46" name="五边形 11"/>
          <p:cNvSpPr/>
          <p:nvPr/>
        </p:nvSpPr>
        <p:spPr>
          <a:xfrm>
            <a:off x="110595" y="5382881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目标分析</a:t>
            </a:r>
          </a:p>
        </p:txBody>
      </p:sp>
      <p:sp>
        <p:nvSpPr>
          <p:cNvPr id="47" name="五边形 12"/>
          <p:cNvSpPr/>
          <p:nvPr/>
        </p:nvSpPr>
        <p:spPr>
          <a:xfrm>
            <a:off x="110595" y="609329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重难点分析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396204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教材分析</a:t>
            </a:r>
          </a:p>
        </p:txBody>
      </p:sp>
      <p:sp>
        <p:nvSpPr>
          <p:cNvPr id="76" name="五边形 9"/>
          <p:cNvSpPr/>
          <p:nvPr/>
        </p:nvSpPr>
        <p:spPr>
          <a:xfrm>
            <a:off x="110595" y="3251633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设计意图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6734" y="1053548"/>
            <a:ext cx="92890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200" dirty="0" smtClean="0">
                <a:latin typeface="+mn-ea"/>
              </a:rPr>
              <a:t>学生</a:t>
            </a:r>
            <a:r>
              <a:rPr lang="zh-CN" altLang="en-US" sz="2200" dirty="0">
                <a:latin typeface="+mn-ea"/>
              </a:rPr>
              <a:t>经历用正方体搭立体图形的操作与观察活动，积累观察物体的活动经验，发展空间观念，以突出学生的活动性、过程</a:t>
            </a:r>
            <a:r>
              <a:rPr lang="zh-CN" altLang="en-US" sz="2200" dirty="0" smtClean="0">
                <a:latin typeface="+mn-ea"/>
              </a:rPr>
              <a:t>性和</a:t>
            </a:r>
            <a:r>
              <a:rPr lang="zh-CN" altLang="en-US" sz="2200" dirty="0">
                <a:latin typeface="+mn-ea"/>
              </a:rPr>
              <a:t>体验性的编排，初步培养学生的空间观念</a:t>
            </a:r>
            <a:r>
              <a:rPr lang="zh-CN" altLang="en-US" sz="2200" dirty="0" smtClean="0">
                <a:latin typeface="+mn-ea"/>
              </a:rPr>
              <a:t>；</a:t>
            </a:r>
            <a:endParaRPr lang="en-US" altLang="zh-CN" sz="22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200" dirty="0" smtClean="0">
                <a:latin typeface="+mn-ea"/>
              </a:rPr>
              <a:t>通过</a:t>
            </a:r>
            <a:r>
              <a:rPr lang="zh-CN" altLang="en-US" sz="2200" dirty="0">
                <a:latin typeface="+mn-ea"/>
              </a:rPr>
              <a:t>观察、想象、分析和推理等多种具体活动，发展学生的空间观念</a:t>
            </a:r>
            <a:r>
              <a:rPr lang="zh-CN" altLang="en-US" sz="2200" dirty="0" smtClean="0">
                <a:latin typeface="+mn-ea"/>
              </a:rPr>
              <a:t>；</a:t>
            </a:r>
            <a:endParaRPr lang="en-US" altLang="zh-CN" sz="22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200" dirty="0" smtClean="0">
                <a:latin typeface="+mn-ea"/>
              </a:rPr>
              <a:t>本</a:t>
            </a:r>
            <a:r>
              <a:rPr lang="zh-CN" altLang="en-US" sz="2200" dirty="0">
                <a:latin typeface="+mn-ea"/>
              </a:rPr>
              <a:t>节课重视引导学生开展操作活动，不断积累和发展学生观察物体的数学活动经验。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9180" y="3997654"/>
            <a:ext cx="3350876" cy="236493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783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分析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4672465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学情分析</a:t>
            </a:r>
          </a:p>
        </p:txBody>
      </p:sp>
      <p:sp>
        <p:nvSpPr>
          <p:cNvPr id="46" name="五边形 11"/>
          <p:cNvSpPr/>
          <p:nvPr/>
        </p:nvSpPr>
        <p:spPr>
          <a:xfrm>
            <a:off x="110595" y="5382881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目标分析</a:t>
            </a:r>
          </a:p>
        </p:txBody>
      </p:sp>
      <p:sp>
        <p:nvSpPr>
          <p:cNvPr id="47" name="五边形 12"/>
          <p:cNvSpPr/>
          <p:nvPr/>
        </p:nvSpPr>
        <p:spPr>
          <a:xfrm>
            <a:off x="110595" y="609329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重难点分析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396204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>
                <a:solidFill>
                  <a:srgbClr val="C00000"/>
                </a:solidFill>
                <a:latin typeface="Times New Roman"/>
              </a:rPr>
              <a:t>教材分析</a:t>
            </a:r>
          </a:p>
        </p:txBody>
      </p:sp>
      <p:sp>
        <p:nvSpPr>
          <p:cNvPr id="76" name="五边形 9"/>
          <p:cNvSpPr/>
          <p:nvPr/>
        </p:nvSpPr>
        <p:spPr>
          <a:xfrm>
            <a:off x="110595" y="3251633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设计意图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46734" y="1053548"/>
            <a:ext cx="9289032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200" dirty="0">
                <a:latin typeface="+mn-ea"/>
              </a:rPr>
              <a:t>本节课是在上节课从三个位置观察简单立体图形的基础上，教科书设计了“我说你搭”的两个问题</a:t>
            </a:r>
            <a:r>
              <a:rPr lang="zh-CN" altLang="en-US" sz="2200" dirty="0" smtClean="0">
                <a:latin typeface="+mn-ea"/>
              </a:rPr>
              <a:t>：</a:t>
            </a:r>
            <a:endParaRPr lang="en-US" altLang="zh-CN" sz="2200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+mn-ea"/>
              </a:rPr>
              <a:t>第一</a:t>
            </a:r>
            <a:r>
              <a:rPr lang="zh-CN" altLang="en-US" sz="2200" dirty="0">
                <a:latin typeface="+mn-ea"/>
              </a:rPr>
              <a:t>个问题是体验用</a:t>
            </a:r>
            <a:r>
              <a:rPr lang="en-US" altLang="zh-CN" sz="2200" dirty="0">
                <a:latin typeface="+mn-ea"/>
              </a:rPr>
              <a:t>3</a:t>
            </a:r>
            <a:r>
              <a:rPr lang="zh-CN" altLang="en-US" sz="2200" dirty="0">
                <a:latin typeface="+mn-ea"/>
              </a:rPr>
              <a:t>个以上正方体搭立体图形，一般需要根据从立体图形的正面、上面和侧面三个位置观察到的特征，才能确定所搭的立体图形</a:t>
            </a:r>
            <a:r>
              <a:rPr lang="zh-CN" altLang="en-US" sz="2200" dirty="0" smtClean="0">
                <a:latin typeface="+mn-ea"/>
              </a:rPr>
              <a:t>；</a:t>
            </a:r>
            <a:endParaRPr lang="en-US" altLang="zh-CN" sz="2200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200" dirty="0" smtClean="0">
                <a:latin typeface="+mn-ea"/>
              </a:rPr>
              <a:t>第二</a:t>
            </a:r>
            <a:r>
              <a:rPr lang="zh-CN" altLang="en-US" sz="2200" dirty="0">
                <a:latin typeface="+mn-ea"/>
              </a:rPr>
              <a:t>个问题是进一步体会仅根据立体图形的正面形状搭立体图形，所搭的立体图形的形状有多种可能性，是不唯一。</a:t>
            </a:r>
          </a:p>
        </p:txBody>
      </p:sp>
      <p:pic>
        <p:nvPicPr>
          <p:cNvPr id="36" name="Picture 36" descr="2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9582" y="4700700"/>
            <a:ext cx="1463807" cy="202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36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分析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4672465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>
                <a:solidFill>
                  <a:srgbClr val="C00000"/>
                </a:solidFill>
                <a:latin typeface="Times New Roman"/>
                <a:ea typeface="微软雅黑"/>
              </a:rPr>
              <a:t>学情分析</a:t>
            </a:r>
          </a:p>
        </p:txBody>
      </p:sp>
      <p:sp>
        <p:nvSpPr>
          <p:cNvPr id="46" name="五边形 11"/>
          <p:cNvSpPr/>
          <p:nvPr/>
        </p:nvSpPr>
        <p:spPr>
          <a:xfrm>
            <a:off x="110595" y="5382881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目标分析</a:t>
            </a:r>
          </a:p>
        </p:txBody>
      </p:sp>
      <p:sp>
        <p:nvSpPr>
          <p:cNvPr id="47" name="五边形 12"/>
          <p:cNvSpPr/>
          <p:nvPr/>
        </p:nvSpPr>
        <p:spPr>
          <a:xfrm>
            <a:off x="110595" y="609329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重难点分析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396204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教材分析</a:t>
            </a:r>
          </a:p>
        </p:txBody>
      </p:sp>
      <p:sp>
        <p:nvSpPr>
          <p:cNvPr id="76" name="五边形 9"/>
          <p:cNvSpPr/>
          <p:nvPr/>
        </p:nvSpPr>
        <p:spPr>
          <a:xfrm>
            <a:off x="110595" y="3251633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设计意图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46734" y="1053548"/>
            <a:ext cx="9289032" cy="2063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>
                <a:latin typeface="+mn-ea"/>
              </a:rPr>
              <a:t>四年级的学生空间想象能力快速提升，学生在低年级的学习中，已经学习了从两个方向、三个方向观察物体， 本节课通过引导让学生在观察、实验操作、比较、应用中不断丰富空间知觉，逐步积累几何形体的表象。培养了他们对生活的感知能力，发展了学生的空间观念。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099" y="3739532"/>
            <a:ext cx="4972053" cy="304431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71470" y="3926345"/>
            <a:ext cx="2444289" cy="245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15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分析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4672465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学情分析</a:t>
            </a:r>
          </a:p>
        </p:txBody>
      </p:sp>
      <p:sp>
        <p:nvSpPr>
          <p:cNvPr id="46" name="五边形 11"/>
          <p:cNvSpPr/>
          <p:nvPr/>
        </p:nvSpPr>
        <p:spPr>
          <a:xfrm>
            <a:off x="110595" y="5382881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>
                <a:solidFill>
                  <a:srgbClr val="C00000"/>
                </a:solidFill>
                <a:latin typeface="Times New Roman"/>
                <a:ea typeface="微软雅黑"/>
              </a:rPr>
              <a:t>目标分析</a:t>
            </a:r>
          </a:p>
        </p:txBody>
      </p:sp>
      <p:sp>
        <p:nvSpPr>
          <p:cNvPr id="47" name="五边形 12"/>
          <p:cNvSpPr/>
          <p:nvPr/>
        </p:nvSpPr>
        <p:spPr>
          <a:xfrm>
            <a:off x="110595" y="609329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重难点分析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396204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教材分析</a:t>
            </a:r>
          </a:p>
        </p:txBody>
      </p:sp>
      <p:sp>
        <p:nvSpPr>
          <p:cNvPr id="76" name="五边形 9"/>
          <p:cNvSpPr/>
          <p:nvPr/>
        </p:nvSpPr>
        <p:spPr>
          <a:xfrm>
            <a:off x="110595" y="3251633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设计意图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46734" y="1053548"/>
            <a:ext cx="9289032" cy="3079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1</a:t>
            </a:r>
            <a:r>
              <a:rPr lang="zh-CN" altLang="en-US" sz="2200" dirty="0">
                <a:latin typeface="+mn-ea"/>
              </a:rPr>
              <a:t>、经历搭立体图形的操作过程，体会必须根据立体图形的正面、上面和侧面（左面或右面）的形状特征，才能确定所搭的立体图形。</a:t>
            </a: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2</a:t>
            </a:r>
            <a:r>
              <a:rPr lang="zh-CN" altLang="en-US" sz="2200" dirty="0">
                <a:latin typeface="+mn-ea"/>
              </a:rPr>
              <a:t>、结合搭立体图形的活动，进一步体验仅根据立体图形某一面（如正面）的形状，所搭的立体图形是不唯一的。</a:t>
            </a:r>
          </a:p>
          <a:p>
            <a:pPr>
              <a:lnSpc>
                <a:spcPct val="150000"/>
              </a:lnSpc>
            </a:pPr>
            <a:r>
              <a:rPr lang="en-US" altLang="zh-CN" sz="2200" dirty="0">
                <a:latin typeface="+mn-ea"/>
              </a:rPr>
              <a:t>3</a:t>
            </a:r>
            <a:r>
              <a:rPr lang="zh-CN" altLang="en-US" sz="2200" dirty="0">
                <a:latin typeface="+mn-ea"/>
              </a:rPr>
              <a:t>、通过操作活动，不断积累和发展学生观察物体的数学活动经验，发展学生的空间观念。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8533809" y="4243056"/>
            <a:ext cx="2343061" cy="2066264"/>
            <a:chOff x="8903518" y="4272067"/>
            <a:chExt cx="2429985" cy="2142919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2" name="Freeform 8"/>
            <p:cNvSpPr>
              <a:spLocks/>
            </p:cNvSpPr>
            <p:nvPr/>
          </p:nvSpPr>
          <p:spPr bwMode="auto">
            <a:xfrm>
              <a:off x="8907785" y="4272067"/>
              <a:ext cx="1203354" cy="696720"/>
            </a:xfrm>
            <a:custGeom>
              <a:avLst/>
              <a:gdLst/>
              <a:ahLst/>
              <a:cxnLst>
                <a:cxn ang="0">
                  <a:pos x="1551" y="449"/>
                </a:cxn>
                <a:cxn ang="0">
                  <a:pos x="778" y="898"/>
                </a:cxn>
                <a:cxn ang="0">
                  <a:pos x="0" y="449"/>
                </a:cxn>
                <a:cxn ang="0">
                  <a:pos x="773" y="0"/>
                </a:cxn>
                <a:cxn ang="0">
                  <a:pos x="1551" y="449"/>
                </a:cxn>
              </a:cxnLst>
              <a:rect l="0" t="0" r="r" b="b"/>
              <a:pathLst>
                <a:path w="1551" h="898">
                  <a:moveTo>
                    <a:pt x="1551" y="449"/>
                  </a:moveTo>
                  <a:lnTo>
                    <a:pt x="778" y="898"/>
                  </a:lnTo>
                  <a:lnTo>
                    <a:pt x="0" y="449"/>
                  </a:lnTo>
                  <a:lnTo>
                    <a:pt x="773" y="0"/>
                  </a:lnTo>
                  <a:lnTo>
                    <a:pt x="1551" y="449"/>
                  </a:lnTo>
                  <a:close/>
                </a:path>
              </a:pathLst>
            </a:custGeom>
            <a:solidFill>
              <a:srgbClr val="44A9DF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9516445" y="4978873"/>
              <a:ext cx="605169" cy="1087752"/>
            </a:xfrm>
            <a:custGeom>
              <a:avLst/>
              <a:gdLst/>
              <a:ahLst/>
              <a:cxnLst>
                <a:cxn ang="0">
                  <a:pos x="780" y="450"/>
                </a:cxn>
                <a:cxn ang="0">
                  <a:pos x="780" y="1402"/>
                </a:cxn>
                <a:cxn ang="0">
                  <a:pos x="0" y="953"/>
                </a:cxn>
                <a:cxn ang="0">
                  <a:pos x="2" y="0"/>
                </a:cxn>
                <a:cxn ang="0">
                  <a:pos x="780" y="450"/>
                </a:cxn>
              </a:cxnLst>
              <a:rect l="0" t="0" r="r" b="b"/>
              <a:pathLst>
                <a:path w="780" h="1402">
                  <a:moveTo>
                    <a:pt x="780" y="450"/>
                  </a:moveTo>
                  <a:lnTo>
                    <a:pt x="780" y="1402"/>
                  </a:lnTo>
                  <a:lnTo>
                    <a:pt x="0" y="953"/>
                  </a:lnTo>
                  <a:lnTo>
                    <a:pt x="2" y="0"/>
                  </a:lnTo>
                  <a:lnTo>
                    <a:pt x="780" y="450"/>
                  </a:lnTo>
                  <a:close/>
                </a:path>
              </a:pathLst>
            </a:custGeom>
            <a:solidFill>
              <a:srgbClr val="F09723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9514118" y="4625082"/>
              <a:ext cx="1204130" cy="697496"/>
            </a:xfrm>
            <a:custGeom>
              <a:avLst/>
              <a:gdLst/>
              <a:ahLst/>
              <a:cxnLst>
                <a:cxn ang="0">
                  <a:pos x="1552" y="449"/>
                </a:cxn>
                <a:cxn ang="0">
                  <a:pos x="778" y="899"/>
                </a:cxn>
                <a:cxn ang="0">
                  <a:pos x="0" y="449"/>
                </a:cxn>
                <a:cxn ang="0">
                  <a:pos x="773" y="0"/>
                </a:cxn>
                <a:cxn ang="0">
                  <a:pos x="1552" y="449"/>
                </a:cxn>
              </a:cxnLst>
              <a:rect l="0" t="0" r="r" b="b"/>
              <a:pathLst>
                <a:path w="1552" h="899">
                  <a:moveTo>
                    <a:pt x="1552" y="449"/>
                  </a:moveTo>
                  <a:lnTo>
                    <a:pt x="778" y="899"/>
                  </a:lnTo>
                  <a:lnTo>
                    <a:pt x="0" y="449"/>
                  </a:lnTo>
                  <a:lnTo>
                    <a:pt x="773" y="0"/>
                  </a:lnTo>
                  <a:lnTo>
                    <a:pt x="1552" y="449"/>
                  </a:lnTo>
                  <a:close/>
                </a:path>
              </a:pathLst>
            </a:custGeom>
            <a:solidFill>
              <a:srgbClr val="F7EA6A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10124717" y="4974994"/>
              <a:ext cx="1204130" cy="696720"/>
            </a:xfrm>
            <a:custGeom>
              <a:avLst/>
              <a:gdLst/>
              <a:ahLst/>
              <a:cxnLst>
                <a:cxn ang="0">
                  <a:pos x="1552" y="449"/>
                </a:cxn>
                <a:cxn ang="0">
                  <a:pos x="779" y="898"/>
                </a:cxn>
                <a:cxn ang="0">
                  <a:pos x="0" y="449"/>
                </a:cxn>
                <a:cxn ang="0">
                  <a:pos x="774" y="0"/>
                </a:cxn>
                <a:cxn ang="0">
                  <a:pos x="1552" y="449"/>
                </a:cxn>
              </a:cxnLst>
              <a:rect l="0" t="0" r="r" b="b"/>
              <a:pathLst>
                <a:path w="1552" h="898">
                  <a:moveTo>
                    <a:pt x="1552" y="449"/>
                  </a:moveTo>
                  <a:lnTo>
                    <a:pt x="779" y="898"/>
                  </a:lnTo>
                  <a:lnTo>
                    <a:pt x="0" y="449"/>
                  </a:lnTo>
                  <a:lnTo>
                    <a:pt x="774" y="0"/>
                  </a:lnTo>
                  <a:lnTo>
                    <a:pt x="1552" y="449"/>
                  </a:lnTo>
                  <a:close/>
                </a:path>
              </a:pathLst>
            </a:custGeom>
            <a:solidFill>
              <a:srgbClr val="44A9DF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8903518" y="4624307"/>
              <a:ext cx="605169" cy="1087752"/>
            </a:xfrm>
            <a:custGeom>
              <a:avLst/>
              <a:gdLst/>
              <a:ahLst/>
              <a:cxnLst>
                <a:cxn ang="0">
                  <a:pos x="780" y="450"/>
                </a:cxn>
                <a:cxn ang="0">
                  <a:pos x="780" y="1402"/>
                </a:cxn>
                <a:cxn ang="0">
                  <a:pos x="0" y="953"/>
                </a:cxn>
                <a:cxn ang="0">
                  <a:pos x="2" y="0"/>
                </a:cxn>
                <a:cxn ang="0">
                  <a:pos x="780" y="450"/>
                </a:cxn>
              </a:cxnLst>
              <a:rect l="0" t="0" r="r" b="b"/>
              <a:pathLst>
                <a:path w="780" h="1402">
                  <a:moveTo>
                    <a:pt x="780" y="450"/>
                  </a:moveTo>
                  <a:lnTo>
                    <a:pt x="780" y="1402"/>
                  </a:lnTo>
                  <a:lnTo>
                    <a:pt x="0" y="953"/>
                  </a:lnTo>
                  <a:lnTo>
                    <a:pt x="2" y="0"/>
                  </a:lnTo>
                  <a:lnTo>
                    <a:pt x="780" y="450"/>
                  </a:lnTo>
                  <a:close/>
                </a:path>
              </a:pathLst>
            </a:custGeom>
            <a:solidFill>
              <a:srgbClr val="1B5593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10124717" y="5327234"/>
              <a:ext cx="605169" cy="1087752"/>
            </a:xfrm>
            <a:custGeom>
              <a:avLst/>
              <a:gdLst/>
              <a:ahLst/>
              <a:cxnLst>
                <a:cxn ang="0">
                  <a:pos x="780" y="450"/>
                </a:cxn>
                <a:cxn ang="0">
                  <a:pos x="780" y="1402"/>
                </a:cxn>
                <a:cxn ang="0">
                  <a:pos x="0" y="953"/>
                </a:cxn>
                <a:cxn ang="0">
                  <a:pos x="2" y="0"/>
                </a:cxn>
                <a:cxn ang="0">
                  <a:pos x="780" y="450"/>
                </a:cxn>
              </a:cxnLst>
              <a:rect l="0" t="0" r="r" b="b"/>
              <a:pathLst>
                <a:path w="780" h="1402">
                  <a:moveTo>
                    <a:pt x="780" y="450"/>
                  </a:moveTo>
                  <a:lnTo>
                    <a:pt x="780" y="1402"/>
                  </a:lnTo>
                  <a:lnTo>
                    <a:pt x="0" y="953"/>
                  </a:lnTo>
                  <a:lnTo>
                    <a:pt x="2" y="0"/>
                  </a:lnTo>
                  <a:lnTo>
                    <a:pt x="780" y="450"/>
                  </a:lnTo>
                  <a:close/>
                </a:path>
              </a:pathLst>
            </a:custGeom>
            <a:solidFill>
              <a:srgbClr val="1B5593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9"/>
            <p:cNvSpPr>
              <a:spLocks/>
            </p:cNvSpPr>
            <p:nvPr/>
          </p:nvSpPr>
          <p:spPr bwMode="auto">
            <a:xfrm>
              <a:off x="10732989" y="5323576"/>
              <a:ext cx="600514" cy="1087752"/>
            </a:xfrm>
            <a:custGeom>
              <a:avLst/>
              <a:gdLst/>
              <a:ahLst/>
              <a:cxnLst>
                <a:cxn ang="0">
                  <a:pos x="774" y="0"/>
                </a:cxn>
                <a:cxn ang="0">
                  <a:pos x="774" y="953"/>
                </a:cxn>
                <a:cxn ang="0">
                  <a:pos x="0" y="1402"/>
                </a:cxn>
                <a:cxn ang="0">
                  <a:pos x="0" y="450"/>
                </a:cxn>
                <a:cxn ang="0">
                  <a:pos x="774" y="0"/>
                </a:cxn>
              </a:cxnLst>
              <a:rect l="0" t="0" r="r" b="b"/>
              <a:pathLst>
                <a:path w="774" h="1402">
                  <a:moveTo>
                    <a:pt x="774" y="0"/>
                  </a:moveTo>
                  <a:lnTo>
                    <a:pt x="774" y="953"/>
                  </a:lnTo>
                  <a:lnTo>
                    <a:pt x="0" y="1402"/>
                  </a:lnTo>
                  <a:lnTo>
                    <a:pt x="0" y="450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678678" y="4864390"/>
            <a:ext cx="1273852" cy="1517502"/>
            <a:chOff x="7427231" y="5252645"/>
            <a:chExt cx="1208786" cy="1439991"/>
          </a:xfr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7427231" y="5252645"/>
              <a:ext cx="1204130" cy="696720"/>
            </a:xfrm>
            <a:custGeom>
              <a:avLst/>
              <a:gdLst/>
              <a:ahLst/>
              <a:cxnLst>
                <a:cxn ang="0">
                  <a:pos x="1552" y="449"/>
                </a:cxn>
                <a:cxn ang="0">
                  <a:pos x="779" y="898"/>
                </a:cxn>
                <a:cxn ang="0">
                  <a:pos x="0" y="449"/>
                </a:cxn>
                <a:cxn ang="0">
                  <a:pos x="774" y="0"/>
                </a:cxn>
                <a:cxn ang="0">
                  <a:pos x="1552" y="449"/>
                </a:cxn>
              </a:cxnLst>
              <a:rect l="0" t="0" r="r" b="b"/>
              <a:pathLst>
                <a:path w="1552" h="898">
                  <a:moveTo>
                    <a:pt x="1552" y="449"/>
                  </a:moveTo>
                  <a:lnTo>
                    <a:pt x="779" y="898"/>
                  </a:lnTo>
                  <a:lnTo>
                    <a:pt x="0" y="449"/>
                  </a:lnTo>
                  <a:lnTo>
                    <a:pt x="774" y="0"/>
                  </a:lnTo>
                  <a:lnTo>
                    <a:pt x="1552" y="449"/>
                  </a:lnTo>
                  <a:close/>
                </a:path>
              </a:pathLst>
            </a:custGeom>
            <a:solidFill>
              <a:srgbClr val="44A9DF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7427231" y="5604884"/>
              <a:ext cx="605169" cy="1087752"/>
            </a:xfrm>
            <a:custGeom>
              <a:avLst/>
              <a:gdLst/>
              <a:ahLst/>
              <a:cxnLst>
                <a:cxn ang="0">
                  <a:pos x="780" y="450"/>
                </a:cxn>
                <a:cxn ang="0">
                  <a:pos x="780" y="1402"/>
                </a:cxn>
                <a:cxn ang="0">
                  <a:pos x="0" y="953"/>
                </a:cxn>
                <a:cxn ang="0">
                  <a:pos x="2" y="0"/>
                </a:cxn>
                <a:cxn ang="0">
                  <a:pos x="780" y="450"/>
                </a:cxn>
              </a:cxnLst>
              <a:rect l="0" t="0" r="r" b="b"/>
              <a:pathLst>
                <a:path w="780" h="1402">
                  <a:moveTo>
                    <a:pt x="780" y="450"/>
                  </a:moveTo>
                  <a:lnTo>
                    <a:pt x="780" y="1402"/>
                  </a:lnTo>
                  <a:lnTo>
                    <a:pt x="0" y="953"/>
                  </a:lnTo>
                  <a:lnTo>
                    <a:pt x="2" y="0"/>
                  </a:lnTo>
                  <a:lnTo>
                    <a:pt x="780" y="450"/>
                  </a:lnTo>
                  <a:close/>
                </a:path>
              </a:pathLst>
            </a:custGeom>
            <a:solidFill>
              <a:srgbClr val="1B5593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8035503" y="5601227"/>
              <a:ext cx="600514" cy="1087752"/>
            </a:xfrm>
            <a:custGeom>
              <a:avLst/>
              <a:gdLst/>
              <a:ahLst/>
              <a:cxnLst>
                <a:cxn ang="0">
                  <a:pos x="774" y="0"/>
                </a:cxn>
                <a:cxn ang="0">
                  <a:pos x="774" y="953"/>
                </a:cxn>
                <a:cxn ang="0">
                  <a:pos x="0" y="1402"/>
                </a:cxn>
                <a:cxn ang="0">
                  <a:pos x="0" y="450"/>
                </a:cxn>
                <a:cxn ang="0">
                  <a:pos x="774" y="0"/>
                </a:cxn>
              </a:cxnLst>
              <a:rect l="0" t="0" r="r" b="b"/>
              <a:pathLst>
                <a:path w="774" h="1402">
                  <a:moveTo>
                    <a:pt x="774" y="0"/>
                  </a:moveTo>
                  <a:lnTo>
                    <a:pt x="774" y="953"/>
                  </a:lnTo>
                  <a:lnTo>
                    <a:pt x="0" y="1402"/>
                  </a:lnTo>
                  <a:lnTo>
                    <a:pt x="0" y="450"/>
                  </a:lnTo>
                  <a:lnTo>
                    <a:pt x="774" y="0"/>
                  </a:lnTo>
                  <a:close/>
                </a:path>
              </a:pathLst>
            </a:custGeom>
            <a:solidFill>
              <a:srgbClr val="0070C0"/>
            </a:solidFill>
            <a:ln w="9525">
              <a:noFill/>
              <a:round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3440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分析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4672465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学情分析</a:t>
            </a:r>
          </a:p>
        </p:txBody>
      </p:sp>
      <p:sp>
        <p:nvSpPr>
          <p:cNvPr id="46" name="五边形 11"/>
          <p:cNvSpPr/>
          <p:nvPr/>
        </p:nvSpPr>
        <p:spPr>
          <a:xfrm>
            <a:off x="110595" y="5382881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  <a:ea typeface="微软雅黑"/>
              </a:rPr>
              <a:t>目标分析</a:t>
            </a:r>
          </a:p>
        </p:txBody>
      </p:sp>
      <p:sp>
        <p:nvSpPr>
          <p:cNvPr id="47" name="五边形 12"/>
          <p:cNvSpPr/>
          <p:nvPr/>
        </p:nvSpPr>
        <p:spPr>
          <a:xfrm>
            <a:off x="110595" y="609329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>
                <a:solidFill>
                  <a:srgbClr val="C00000"/>
                </a:solidFill>
                <a:latin typeface="Times New Roman"/>
                <a:ea typeface="微软雅黑"/>
              </a:rPr>
              <a:t>重难点分析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396204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教材分析</a:t>
            </a:r>
          </a:p>
        </p:txBody>
      </p:sp>
      <p:sp>
        <p:nvSpPr>
          <p:cNvPr id="76" name="五边形 9"/>
          <p:cNvSpPr/>
          <p:nvPr/>
        </p:nvSpPr>
        <p:spPr>
          <a:xfrm>
            <a:off x="110595" y="3251633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设计意图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981466" y="1227526"/>
            <a:ext cx="1561787" cy="1562353"/>
            <a:chOff x="1403649" y="1535626"/>
            <a:chExt cx="1260000" cy="1260000"/>
          </a:xfrm>
        </p:grpSpPr>
        <p:sp>
          <p:nvSpPr>
            <p:cNvPr id="21" name="MH_Other_8"/>
            <p:cNvSpPr/>
            <p:nvPr>
              <p:custDataLst>
                <p:tags r:id="rId3"/>
              </p:custDataLst>
            </p:nvPr>
          </p:nvSpPr>
          <p:spPr>
            <a:xfrm>
              <a:off x="1403649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MH_Other_9"/>
            <p:cNvSpPr/>
            <p:nvPr>
              <p:custDataLst>
                <p:tags r:id="rId4"/>
              </p:custDataLst>
            </p:nvPr>
          </p:nvSpPr>
          <p:spPr>
            <a:xfrm>
              <a:off x="1497813" y="1636114"/>
              <a:ext cx="1080141" cy="1079750"/>
            </a:xfrm>
            <a:prstGeom prst="ellipse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3500000" scaled="1"/>
              <a:tileRect/>
            </a:gra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6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32"/>
            <p:cNvSpPr txBox="1"/>
            <p:nvPr/>
          </p:nvSpPr>
          <p:spPr>
            <a:xfrm>
              <a:off x="1671466" y="1832945"/>
              <a:ext cx="707668" cy="744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教学</a:t>
              </a:r>
              <a:endParaRPr lang="en-US" altLang="zh-CN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重点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971117" y="3843412"/>
            <a:ext cx="1561787" cy="1562353"/>
            <a:chOff x="1403649" y="1535626"/>
            <a:chExt cx="1260000" cy="1260000"/>
          </a:xfrm>
        </p:grpSpPr>
        <p:sp>
          <p:nvSpPr>
            <p:cNvPr id="33" name="MH_Other_8"/>
            <p:cNvSpPr/>
            <p:nvPr>
              <p:custDataLst>
                <p:tags r:id="rId1"/>
              </p:custDataLst>
            </p:nvPr>
          </p:nvSpPr>
          <p:spPr>
            <a:xfrm>
              <a:off x="1403649" y="1535626"/>
              <a:ext cx="1260000" cy="1260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MH_Other_9"/>
            <p:cNvSpPr/>
            <p:nvPr>
              <p:custDataLst>
                <p:tags r:id="rId2"/>
              </p:custDataLst>
            </p:nvPr>
          </p:nvSpPr>
          <p:spPr>
            <a:xfrm>
              <a:off x="1497813" y="1636114"/>
              <a:ext cx="1080141" cy="1079750"/>
            </a:xfrm>
            <a:prstGeom prst="ellipse">
              <a:avLst/>
            </a:prstGeom>
            <a:gradFill flip="none" rotWithShape="1"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13500000" scaled="1"/>
              <a:tileRect/>
            </a:gra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3600"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5" name="TextBox 32"/>
            <p:cNvSpPr txBox="1"/>
            <p:nvPr/>
          </p:nvSpPr>
          <p:spPr>
            <a:xfrm>
              <a:off x="1671466" y="1832945"/>
              <a:ext cx="707668" cy="7446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7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教学</a:t>
              </a:r>
              <a:endParaRPr lang="en-US" altLang="zh-CN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  <a:p>
              <a:pPr algn="ctr"/>
              <a:r>
                <a:rPr lang="zh-CN" altLang="en-US" sz="27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难点</a:t>
              </a:r>
              <a:endParaRPr lang="zh-CN" altLang="en-US" sz="27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4615165" y="1742251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根据指令搭出立体图形</a:t>
            </a:r>
          </a:p>
        </p:txBody>
      </p:sp>
      <p:sp>
        <p:nvSpPr>
          <p:cNvPr id="5" name="矩形 4"/>
          <p:cNvSpPr/>
          <p:nvPr/>
        </p:nvSpPr>
        <p:spPr>
          <a:xfrm>
            <a:off x="4609919" y="4133856"/>
            <a:ext cx="341632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根据同一观察图</a:t>
            </a:r>
            <a:r>
              <a:rPr lang="zh-CN" altLang="en-US" sz="2800" dirty="0" smtClean="0"/>
              <a:t>，</a:t>
            </a:r>
            <a:endParaRPr lang="en-US" altLang="zh-CN" sz="2800" dirty="0" smtClean="0"/>
          </a:p>
          <a:p>
            <a:r>
              <a:rPr lang="zh-CN" altLang="en-US" sz="2800" dirty="0" smtClean="0"/>
              <a:t>搭出不同</a:t>
            </a:r>
            <a:r>
              <a:rPr lang="zh-CN" altLang="en-US" sz="2800" dirty="0"/>
              <a:t>的立体</a:t>
            </a:r>
            <a:r>
              <a:rPr lang="zh-CN" altLang="en-US" sz="2800" dirty="0" smtClean="0"/>
              <a:t>图形</a:t>
            </a:r>
            <a:endParaRPr lang="zh-CN" altLang="en-US" sz="2800" dirty="0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40709" y="3448818"/>
            <a:ext cx="5544801" cy="340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754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教学策略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教法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46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学法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</a:rPr>
              <a:t>过程设计</a:t>
            </a:r>
            <a:endParaRPr lang="zh-CN" altLang="en-US" kern="0" dirty="0">
              <a:solidFill>
                <a:schemeClr val="tx2"/>
              </a:solidFill>
              <a:latin typeface="Times New Roman"/>
            </a:endParaRPr>
          </a:p>
        </p:txBody>
      </p:sp>
      <p:sp>
        <p:nvSpPr>
          <p:cNvPr id="76" name="五边形 9"/>
          <p:cNvSpPr/>
          <p:nvPr/>
        </p:nvSpPr>
        <p:spPr>
          <a:xfrm>
            <a:off x="110595" y="357301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>
                <a:solidFill>
                  <a:srgbClr val="C00000"/>
                </a:solidFill>
                <a:latin typeface="Times New Roman"/>
              </a:rPr>
              <a:t>教学资源</a:t>
            </a:r>
          </a:p>
        </p:txBody>
      </p:sp>
      <p:sp>
        <p:nvSpPr>
          <p:cNvPr id="6" name="矩形 5"/>
          <p:cNvSpPr/>
          <p:nvPr/>
        </p:nvSpPr>
        <p:spPr>
          <a:xfrm>
            <a:off x="1846734" y="1053548"/>
            <a:ext cx="9289032" cy="54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C00000"/>
              </a:buClr>
              <a:buFont typeface="Wingdings" panose="05000000000000000000" pitchFamily="2" charset="2"/>
              <a:buChar char="l"/>
            </a:pPr>
            <a:r>
              <a:rPr lang="zh-CN" altLang="en-US" sz="2200" dirty="0">
                <a:latin typeface="+mn-ea"/>
              </a:rPr>
              <a:t>新世纪小学数学网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3631"/>
          <a:stretch/>
        </p:blipFill>
        <p:spPr>
          <a:xfrm>
            <a:off x="2272011" y="1702027"/>
            <a:ext cx="7495603" cy="40632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reflection blurRad="6350" stA="50000" endA="300" endPos="38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75526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6" descr="多边形背景"/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" y="-1"/>
            <a:ext cx="12190412" cy="6858000"/>
          </a:xfrm>
          <a:prstGeom prst="rect">
            <a:avLst/>
          </a:prstGeom>
          <a:solidFill>
            <a:srgbClr val="F6F4F5"/>
          </a:solidFill>
        </p:spPr>
      </p:pic>
      <p:sp>
        <p:nvSpPr>
          <p:cNvPr id="25" name="矩形 24"/>
          <p:cNvSpPr/>
          <p:nvPr/>
        </p:nvSpPr>
        <p:spPr>
          <a:xfrm>
            <a:off x="1188774" y="260648"/>
            <a:ext cx="10577154" cy="6408712"/>
          </a:xfrm>
          <a:prstGeom prst="rect">
            <a:avLst/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11982118" y="0"/>
            <a:ext cx="208295" cy="6858000"/>
            <a:chOff x="11982118" y="0"/>
            <a:chExt cx="208295" cy="6858000"/>
          </a:xfrm>
        </p:grpSpPr>
        <p:sp>
          <p:nvSpPr>
            <p:cNvPr id="17" name="矩形 4"/>
            <p:cNvSpPr/>
            <p:nvPr/>
          </p:nvSpPr>
          <p:spPr>
            <a:xfrm>
              <a:off x="12059133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矩形 4"/>
            <p:cNvSpPr/>
            <p:nvPr/>
          </p:nvSpPr>
          <p:spPr>
            <a:xfrm>
              <a:off x="11982118" y="0"/>
              <a:ext cx="131280" cy="6858000"/>
            </a:xfrm>
            <a:custGeom>
              <a:avLst/>
              <a:gdLst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70086 w 2870086"/>
                <a:gd name="connsiteY2" fmla="*/ 2592288 h 2592288"/>
                <a:gd name="connsiteX3" fmla="*/ 0 w 2870086"/>
                <a:gd name="connsiteY3" fmla="*/ 2592288 h 2592288"/>
                <a:gd name="connsiteX4" fmla="*/ 0 w 2870086"/>
                <a:gd name="connsiteY4" fmla="*/ 0 h 2592288"/>
                <a:gd name="connsiteX0" fmla="*/ 0 w 2870086"/>
                <a:gd name="connsiteY0" fmla="*/ 0 h 2592288"/>
                <a:gd name="connsiteX1" fmla="*/ 2870086 w 2870086"/>
                <a:gd name="connsiteY1" fmla="*/ 0 h 2592288"/>
                <a:gd name="connsiteX2" fmla="*/ 2865120 w 2870086"/>
                <a:gd name="connsiteY2" fmla="*/ 1306612 h 2592288"/>
                <a:gd name="connsiteX3" fmla="*/ 2870086 w 2870086"/>
                <a:gd name="connsiteY3" fmla="*/ 2592288 h 2592288"/>
                <a:gd name="connsiteX4" fmla="*/ 0 w 2870086"/>
                <a:gd name="connsiteY4" fmla="*/ 2592288 h 2592288"/>
                <a:gd name="connsiteX5" fmla="*/ 0 w 2870086"/>
                <a:gd name="connsiteY5" fmla="*/ 0 h 2592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870086" h="2592288">
                  <a:moveTo>
                    <a:pt x="0" y="0"/>
                  </a:moveTo>
                  <a:lnTo>
                    <a:pt x="2870086" y="0"/>
                  </a:lnTo>
                  <a:cubicBezTo>
                    <a:pt x="2868431" y="435537"/>
                    <a:pt x="2866775" y="871075"/>
                    <a:pt x="2865120" y="1306612"/>
                  </a:cubicBezTo>
                  <a:cubicBezTo>
                    <a:pt x="2866775" y="1735171"/>
                    <a:pt x="2868431" y="2163729"/>
                    <a:pt x="2870086" y="2592288"/>
                  </a:cubicBezTo>
                  <a:lnTo>
                    <a:pt x="0" y="25922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C6FF">
                <a:alpha val="45098"/>
              </a:srgbClr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矩形 4"/>
          <p:cNvSpPr/>
          <p:nvPr/>
        </p:nvSpPr>
        <p:spPr>
          <a:xfrm>
            <a:off x="0" y="-13937"/>
            <a:ext cx="982639" cy="6885383"/>
          </a:xfrm>
          <a:custGeom>
            <a:avLst/>
            <a:gdLst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70086 w 2870086"/>
              <a:gd name="connsiteY2" fmla="*/ 2592288 h 2592288"/>
              <a:gd name="connsiteX3" fmla="*/ 0 w 2870086"/>
              <a:gd name="connsiteY3" fmla="*/ 2592288 h 2592288"/>
              <a:gd name="connsiteX4" fmla="*/ 0 w 2870086"/>
              <a:gd name="connsiteY4" fmla="*/ 0 h 2592288"/>
              <a:gd name="connsiteX0" fmla="*/ 0 w 2870086"/>
              <a:gd name="connsiteY0" fmla="*/ 0 h 2592288"/>
              <a:gd name="connsiteX1" fmla="*/ 2870086 w 2870086"/>
              <a:gd name="connsiteY1" fmla="*/ 0 h 2592288"/>
              <a:gd name="connsiteX2" fmla="*/ 2865120 w 2870086"/>
              <a:gd name="connsiteY2" fmla="*/ 1306612 h 2592288"/>
              <a:gd name="connsiteX3" fmla="*/ 2870086 w 2870086"/>
              <a:gd name="connsiteY3" fmla="*/ 2592288 h 2592288"/>
              <a:gd name="connsiteX4" fmla="*/ 0 w 2870086"/>
              <a:gd name="connsiteY4" fmla="*/ 2592288 h 2592288"/>
              <a:gd name="connsiteX5" fmla="*/ 0 w 2870086"/>
              <a:gd name="connsiteY5" fmla="*/ 0 h 259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70086" h="2592288">
                <a:moveTo>
                  <a:pt x="0" y="0"/>
                </a:moveTo>
                <a:lnTo>
                  <a:pt x="2870086" y="0"/>
                </a:lnTo>
                <a:cubicBezTo>
                  <a:pt x="2868431" y="435537"/>
                  <a:pt x="2866775" y="871075"/>
                  <a:pt x="2865120" y="1306612"/>
                </a:cubicBezTo>
                <a:cubicBezTo>
                  <a:pt x="2866775" y="1735171"/>
                  <a:pt x="2868431" y="2163729"/>
                  <a:pt x="2870086" y="2592288"/>
                </a:cubicBezTo>
                <a:lnTo>
                  <a:pt x="0" y="259228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206135" y="1057032"/>
            <a:ext cx="560313" cy="1955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422400">
              <a:lnSpc>
                <a:spcPct val="110000"/>
              </a:lnSpc>
              <a:spcBef>
                <a:spcPct val="0"/>
              </a:spcBef>
              <a:spcAft>
                <a:spcPts val="1800"/>
              </a:spcAft>
            </a:pP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ea"/>
              </a:rPr>
              <a:t>教学策略</a:t>
            </a:r>
            <a:endParaRPr lang="zh-CN" altLang="en-US" sz="28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ea"/>
            </a:endParaRPr>
          </a:p>
        </p:txBody>
      </p:sp>
      <p:sp>
        <p:nvSpPr>
          <p:cNvPr id="45" name="五边形 10"/>
          <p:cNvSpPr/>
          <p:nvPr/>
        </p:nvSpPr>
        <p:spPr>
          <a:xfrm>
            <a:off x="110595" y="5061182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教法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sp>
        <p:nvSpPr>
          <p:cNvPr id="46" name="五边形 11"/>
          <p:cNvSpPr/>
          <p:nvPr/>
        </p:nvSpPr>
        <p:spPr>
          <a:xfrm>
            <a:off x="110595" y="5805264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 smtClean="0">
                <a:solidFill>
                  <a:schemeClr val="tx2"/>
                </a:solidFill>
                <a:latin typeface="Times New Roman"/>
                <a:ea typeface="微软雅黑"/>
              </a:rPr>
              <a:t>学法</a:t>
            </a:r>
            <a:endParaRPr lang="zh-CN" altLang="en-US" kern="0" dirty="0">
              <a:solidFill>
                <a:schemeClr val="tx2"/>
              </a:solidFill>
              <a:latin typeface="Times New Roman"/>
              <a:ea typeface="微软雅黑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5250" y="110637"/>
            <a:ext cx="712138" cy="712138"/>
            <a:chOff x="4911864" y="1542948"/>
            <a:chExt cx="815360" cy="815360"/>
          </a:xfrm>
        </p:grpSpPr>
        <p:sp>
          <p:nvSpPr>
            <p:cNvPr id="49" name="椭圆 48"/>
            <p:cNvSpPr/>
            <p:nvPr/>
          </p:nvSpPr>
          <p:spPr>
            <a:xfrm>
              <a:off x="4911864" y="1542948"/>
              <a:ext cx="815360" cy="81536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50" name="椭圆 49"/>
            <p:cNvSpPr/>
            <p:nvPr/>
          </p:nvSpPr>
          <p:spPr>
            <a:xfrm>
              <a:off x="4954899" y="1592018"/>
              <a:ext cx="729290" cy="729290"/>
            </a:xfrm>
            <a:prstGeom prst="ellipse">
              <a:avLst/>
            </a:prstGeom>
            <a:gradFill flip="none"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  <a:tileRect/>
            </a:gradFill>
            <a:ln w="152400"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3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75" name="五边形 9"/>
          <p:cNvSpPr/>
          <p:nvPr/>
        </p:nvSpPr>
        <p:spPr>
          <a:xfrm>
            <a:off x="110595" y="4317099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b="1" kern="0" dirty="0" smtClean="0">
                <a:solidFill>
                  <a:srgbClr val="C00000"/>
                </a:solidFill>
                <a:latin typeface="Times New Roman"/>
              </a:rPr>
              <a:t>过程设计</a:t>
            </a:r>
            <a:endParaRPr lang="zh-CN" altLang="en-US" b="1" kern="0" dirty="0">
              <a:solidFill>
                <a:srgbClr val="C00000"/>
              </a:solidFill>
              <a:latin typeface="Times New Roman"/>
            </a:endParaRPr>
          </a:p>
        </p:txBody>
      </p:sp>
      <p:sp>
        <p:nvSpPr>
          <p:cNvPr id="76" name="五边形 9"/>
          <p:cNvSpPr/>
          <p:nvPr/>
        </p:nvSpPr>
        <p:spPr>
          <a:xfrm>
            <a:off x="110595" y="3573016"/>
            <a:ext cx="1507000" cy="432048"/>
          </a:xfrm>
          <a:prstGeom prst="homePlate">
            <a:avLst/>
          </a:prstGeom>
          <a:gradFill flip="none" rotWithShape="1">
            <a:gsLst>
              <a:gs pos="50000">
                <a:sysClr val="window" lastClr="FFFFFF">
                  <a:lumMod val="95000"/>
                </a:sysClr>
              </a:gs>
              <a:gs pos="100000">
                <a:sysClr val="window" lastClr="FFFFFF">
                  <a:lumMod val="75000"/>
                </a:sysClr>
              </a:gs>
              <a:gs pos="0">
                <a:sysClr val="window" lastClr="FFFFFF"/>
              </a:gs>
            </a:gsLst>
            <a:lin ang="18900000" scaled="0"/>
            <a:tileRect/>
          </a:gradFill>
          <a:ln w="22225" cap="flat" cmpd="sng" algn="ctr">
            <a:gradFill>
              <a:gsLst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anchor="ctr"/>
          <a:lstStyle/>
          <a:p>
            <a:pPr algn="ctr"/>
            <a:r>
              <a:rPr lang="zh-CN" altLang="en-US" kern="0" dirty="0">
                <a:solidFill>
                  <a:schemeClr val="tx2"/>
                </a:solidFill>
                <a:latin typeface="Times New Roman"/>
              </a:rPr>
              <a:t>教学资源</a:t>
            </a:r>
          </a:p>
        </p:txBody>
      </p:sp>
      <p:sp>
        <p:nvSpPr>
          <p:cNvPr id="19" name="MH_Other_4"/>
          <p:cNvSpPr/>
          <p:nvPr>
            <p:custDataLst>
              <p:tags r:id="rId1"/>
            </p:custDataLst>
          </p:nvPr>
        </p:nvSpPr>
        <p:spPr>
          <a:xfrm flipH="1">
            <a:off x="4274679" y="3066971"/>
            <a:ext cx="1111086" cy="2471104"/>
          </a:xfrm>
          <a:custGeom>
            <a:avLst/>
            <a:gdLst>
              <a:gd name="connsiteX0" fmla="*/ 221247 w 863600"/>
              <a:gd name="connsiteY0" fmla="*/ 0 h 1825043"/>
              <a:gd name="connsiteX1" fmla="*/ 0 w 863600"/>
              <a:gd name="connsiteY1" fmla="*/ 221247 h 1825043"/>
              <a:gd name="connsiteX2" fmla="*/ 0 w 863600"/>
              <a:gd name="connsiteY2" fmla="*/ 1013461 h 1825043"/>
              <a:gd name="connsiteX3" fmla="*/ 0 w 863600"/>
              <a:gd name="connsiteY3" fmla="*/ 1615441 h 1825043"/>
              <a:gd name="connsiteX4" fmla="*/ 0 w 863600"/>
              <a:gd name="connsiteY4" fmla="*/ 1825043 h 1825043"/>
              <a:gd name="connsiteX5" fmla="*/ 140965 w 863600"/>
              <a:gd name="connsiteY5" fmla="*/ 1825043 h 1825043"/>
              <a:gd name="connsiteX6" fmla="*/ 140965 w 863600"/>
              <a:gd name="connsiteY6" fmla="*/ 1013461 h 1825043"/>
              <a:gd name="connsiteX7" fmla="*/ 140965 w 863600"/>
              <a:gd name="connsiteY7" fmla="*/ 221247 h 1825043"/>
              <a:gd name="connsiteX8" fmla="*/ 221247 w 863600"/>
              <a:gd name="connsiteY8" fmla="*/ 140965 h 1825043"/>
              <a:gd name="connsiteX9" fmla="*/ 863600 w 863600"/>
              <a:gd name="connsiteY9" fmla="*/ 140965 h 1825043"/>
              <a:gd name="connsiteX10" fmla="*/ 863600 w 863600"/>
              <a:gd name="connsiteY10" fmla="*/ 1 h 182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3600" h="1825043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1013461"/>
                </a:lnTo>
                <a:lnTo>
                  <a:pt x="0" y="1615441"/>
                </a:lnTo>
                <a:lnTo>
                  <a:pt x="0" y="1825043"/>
                </a:lnTo>
                <a:lnTo>
                  <a:pt x="140965" y="1825043"/>
                </a:lnTo>
                <a:lnTo>
                  <a:pt x="140965" y="1013461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zh-CN" altLang="en-US" b="1">
              <a:latin typeface="+mn-ea"/>
            </a:endParaRPr>
          </a:p>
        </p:txBody>
      </p:sp>
      <p:sp>
        <p:nvSpPr>
          <p:cNvPr id="20" name="MH_Other_1"/>
          <p:cNvSpPr/>
          <p:nvPr>
            <p:custDataLst>
              <p:tags r:id="rId2"/>
            </p:custDataLst>
          </p:nvPr>
        </p:nvSpPr>
        <p:spPr>
          <a:xfrm>
            <a:off x="9520624" y="3918208"/>
            <a:ext cx="1111086" cy="1658327"/>
          </a:xfrm>
          <a:custGeom>
            <a:avLst/>
            <a:gdLst>
              <a:gd name="connsiteX0" fmla="*/ 221247 w 863600"/>
              <a:gd name="connsiteY0" fmla="*/ 0 h 1615441"/>
              <a:gd name="connsiteX1" fmla="*/ 863600 w 863600"/>
              <a:gd name="connsiteY1" fmla="*/ 1 h 1615441"/>
              <a:gd name="connsiteX2" fmla="*/ 863600 w 863600"/>
              <a:gd name="connsiteY2" fmla="*/ 140965 h 1615441"/>
              <a:gd name="connsiteX3" fmla="*/ 221247 w 863600"/>
              <a:gd name="connsiteY3" fmla="*/ 140965 h 1615441"/>
              <a:gd name="connsiteX4" fmla="*/ 140965 w 863600"/>
              <a:gd name="connsiteY4" fmla="*/ 221247 h 1615441"/>
              <a:gd name="connsiteX5" fmla="*/ 140964 w 863600"/>
              <a:gd name="connsiteY5" fmla="*/ 1615441 h 1615441"/>
              <a:gd name="connsiteX6" fmla="*/ 0 w 863600"/>
              <a:gd name="connsiteY6" fmla="*/ 1615441 h 1615441"/>
              <a:gd name="connsiteX7" fmla="*/ 0 w 863600"/>
              <a:gd name="connsiteY7" fmla="*/ 221247 h 1615441"/>
              <a:gd name="connsiteX8" fmla="*/ 221247 w 863600"/>
              <a:gd name="connsiteY8" fmla="*/ 0 h 1615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3600" h="161544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cubicBezTo>
                  <a:pt x="140965" y="685978"/>
                  <a:pt x="140964" y="1150710"/>
                  <a:pt x="140964" y="1615441"/>
                </a:cubicBezTo>
                <a:lnTo>
                  <a:pt x="0" y="161544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r>
              <a:rPr lang="en-US" altLang="zh-CN" b="1" dirty="0">
                <a:latin typeface="+mn-ea"/>
              </a:rPr>
              <a:t>·</a:t>
            </a:r>
            <a:endParaRPr lang="zh-CN" altLang="en-US" b="1" dirty="0">
              <a:latin typeface="+mn-ea"/>
            </a:endParaRPr>
          </a:p>
        </p:txBody>
      </p:sp>
      <p:sp>
        <p:nvSpPr>
          <p:cNvPr id="21" name="MH_Other_3"/>
          <p:cNvSpPr/>
          <p:nvPr>
            <p:custDataLst>
              <p:tags r:id="rId3"/>
            </p:custDataLst>
          </p:nvPr>
        </p:nvSpPr>
        <p:spPr>
          <a:xfrm flipH="1">
            <a:off x="2782838" y="4601992"/>
            <a:ext cx="1111086" cy="949861"/>
          </a:xfrm>
          <a:custGeom>
            <a:avLst/>
            <a:gdLst>
              <a:gd name="connsiteX0" fmla="*/ 221247 w 863600"/>
              <a:gd name="connsiteY0" fmla="*/ 0 h 746809"/>
              <a:gd name="connsiteX1" fmla="*/ 0 w 863600"/>
              <a:gd name="connsiteY1" fmla="*/ 221247 h 746809"/>
              <a:gd name="connsiteX2" fmla="*/ 0 w 863600"/>
              <a:gd name="connsiteY2" fmla="*/ 746809 h 746809"/>
              <a:gd name="connsiteX3" fmla="*/ 140965 w 863600"/>
              <a:gd name="connsiteY3" fmla="*/ 746809 h 746809"/>
              <a:gd name="connsiteX4" fmla="*/ 140965 w 863600"/>
              <a:gd name="connsiteY4" fmla="*/ 221247 h 746809"/>
              <a:gd name="connsiteX5" fmla="*/ 221247 w 863600"/>
              <a:gd name="connsiteY5" fmla="*/ 140965 h 746809"/>
              <a:gd name="connsiteX6" fmla="*/ 863600 w 863600"/>
              <a:gd name="connsiteY6" fmla="*/ 140965 h 746809"/>
              <a:gd name="connsiteX7" fmla="*/ 863600 w 863600"/>
              <a:gd name="connsiteY7" fmla="*/ 1 h 746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63600" h="746809">
                <a:moveTo>
                  <a:pt x="221247" y="0"/>
                </a:moveTo>
                <a:cubicBezTo>
                  <a:pt x="99056" y="0"/>
                  <a:pt x="0" y="99056"/>
                  <a:pt x="0" y="221247"/>
                </a:cubicBezTo>
                <a:lnTo>
                  <a:pt x="0" y="746809"/>
                </a:lnTo>
                <a:lnTo>
                  <a:pt x="140965" y="746809"/>
                </a:lnTo>
                <a:lnTo>
                  <a:pt x="140965" y="221247"/>
                </a:lnTo>
                <a:cubicBezTo>
                  <a:pt x="140965" y="176908"/>
                  <a:pt x="176908" y="140965"/>
                  <a:pt x="221247" y="140965"/>
                </a:cubicBezTo>
                <a:lnTo>
                  <a:pt x="863600" y="140965"/>
                </a:lnTo>
                <a:lnTo>
                  <a:pt x="863600" y="1"/>
                </a:ln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zh-CN" altLang="en-US" b="1">
              <a:latin typeface="+mn-ea"/>
            </a:endParaRPr>
          </a:p>
        </p:txBody>
      </p:sp>
      <p:sp>
        <p:nvSpPr>
          <p:cNvPr id="22" name="MH_Other_2"/>
          <p:cNvSpPr/>
          <p:nvPr>
            <p:custDataLst>
              <p:tags r:id="rId4"/>
            </p:custDataLst>
          </p:nvPr>
        </p:nvSpPr>
        <p:spPr>
          <a:xfrm>
            <a:off x="7728231" y="2079146"/>
            <a:ext cx="1111086" cy="3503975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63600" h="2741461">
                <a:moveTo>
                  <a:pt x="221247" y="0"/>
                </a:moveTo>
                <a:lnTo>
                  <a:pt x="863600" y="1"/>
                </a:lnTo>
                <a:lnTo>
                  <a:pt x="863600" y="14096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lnTo>
                  <a:pt x="0" y="1615441"/>
                </a:ln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zh-CN" altLang="en-US" b="1"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913302" y="3398514"/>
            <a:ext cx="1055863" cy="1056245"/>
            <a:chOff x="4229236" y="3968984"/>
            <a:chExt cx="792000" cy="792000"/>
          </a:xfrm>
        </p:grpSpPr>
        <p:sp>
          <p:nvSpPr>
            <p:cNvPr id="26" name="MH_Other_2"/>
            <p:cNvSpPr/>
            <p:nvPr>
              <p:custDataLst>
                <p:tags r:id="rId20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27" name="MH_Title_1"/>
            <p:cNvSpPr/>
            <p:nvPr>
              <p:custDataLst>
                <p:tags r:id="rId21"/>
              </p:custDataLst>
            </p:nvPr>
          </p:nvSpPr>
          <p:spPr>
            <a:xfrm>
              <a:off x="4294350" y="4041557"/>
              <a:ext cx="675088" cy="6748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3600" b="1" dirty="0">
                  <a:latin typeface="+mn-ea"/>
                </a:rPr>
                <a:t>用</a:t>
              </a:r>
              <a:endParaRPr lang="en-US" altLang="zh-CN" sz="3600" b="1" dirty="0"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501894" y="1662447"/>
            <a:ext cx="1055863" cy="1056245"/>
            <a:chOff x="4229236" y="3968984"/>
            <a:chExt cx="792000" cy="792000"/>
          </a:xfrm>
        </p:grpSpPr>
        <p:sp>
          <p:nvSpPr>
            <p:cNvPr id="29" name="MH_Other_2"/>
            <p:cNvSpPr/>
            <p:nvPr>
              <p:custDataLst>
                <p:tags r:id="rId18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0" name="MH_Title_1"/>
            <p:cNvSpPr/>
            <p:nvPr>
              <p:custDataLst>
                <p:tags r:id="rId19"/>
              </p:custDataLst>
            </p:nvPr>
          </p:nvSpPr>
          <p:spPr>
            <a:xfrm>
              <a:off x="4297960" y="4019853"/>
              <a:ext cx="675088" cy="674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3600" b="1" dirty="0">
                  <a:latin typeface="+mn-ea"/>
                </a:rPr>
                <a:t>评</a:t>
              </a:r>
              <a:endParaRPr lang="en-US" altLang="zh-CN" sz="3600" b="1" dirty="0"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404259" y="4055047"/>
            <a:ext cx="1055863" cy="1056245"/>
            <a:chOff x="4229236" y="3968984"/>
            <a:chExt cx="792000" cy="792000"/>
          </a:xfrm>
        </p:grpSpPr>
        <p:sp>
          <p:nvSpPr>
            <p:cNvPr id="32" name="MH_Other_2"/>
            <p:cNvSpPr/>
            <p:nvPr>
              <p:custDataLst>
                <p:tags r:id="rId16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3" name="MH_Title_1"/>
            <p:cNvSpPr/>
            <p:nvPr>
              <p:custDataLst>
                <p:tags r:id="rId17"/>
              </p:custDataLst>
            </p:nvPr>
          </p:nvSpPr>
          <p:spPr>
            <a:xfrm>
              <a:off x="4289113" y="4025468"/>
              <a:ext cx="675088" cy="6748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3600" b="1" dirty="0">
                  <a:latin typeface="+mn-ea"/>
                </a:rPr>
                <a:t>启</a:t>
              </a:r>
              <a:endParaRPr lang="en-US" altLang="zh-CN" sz="3600" b="1" dirty="0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03344" y="2470486"/>
            <a:ext cx="1055863" cy="1056245"/>
            <a:chOff x="4229236" y="3968984"/>
            <a:chExt cx="792000" cy="792000"/>
          </a:xfrm>
        </p:grpSpPr>
        <p:sp>
          <p:nvSpPr>
            <p:cNvPr id="35" name="MH_Other_2"/>
            <p:cNvSpPr/>
            <p:nvPr>
              <p:custDataLst>
                <p:tags r:id="rId14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36" name="MH_Title_1"/>
            <p:cNvSpPr/>
            <p:nvPr>
              <p:custDataLst>
                <p:tags r:id="rId15"/>
              </p:custDataLst>
            </p:nvPr>
          </p:nvSpPr>
          <p:spPr>
            <a:xfrm>
              <a:off x="4286648" y="4037848"/>
              <a:ext cx="675088" cy="674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3600" b="1" dirty="0" smtClean="0">
                  <a:latin typeface="+mn-ea"/>
                </a:rPr>
                <a:t>问</a:t>
              </a:r>
              <a:endParaRPr lang="en-US" altLang="zh-CN" sz="3600" b="1" dirty="0">
                <a:latin typeface="+mn-ea"/>
              </a:endParaRPr>
            </a:p>
          </p:txBody>
        </p:sp>
      </p:grpSp>
      <p:sp>
        <p:nvSpPr>
          <p:cNvPr id="37" name="MH_Text_1"/>
          <p:cNvSpPr/>
          <p:nvPr>
            <p:custDataLst>
              <p:tags r:id="rId5"/>
            </p:custDataLst>
          </p:nvPr>
        </p:nvSpPr>
        <p:spPr>
          <a:xfrm>
            <a:off x="5599810" y="5811850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课中导学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8" name="MH_Text_1"/>
          <p:cNvSpPr/>
          <p:nvPr>
            <p:custDataLst>
              <p:tags r:id="rId6"/>
            </p:custDataLst>
          </p:nvPr>
        </p:nvSpPr>
        <p:spPr>
          <a:xfrm>
            <a:off x="2317719" y="5815957"/>
            <a:ext cx="2269138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课前自学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39" name="MH_Text_1"/>
          <p:cNvSpPr/>
          <p:nvPr>
            <p:custDataLst>
              <p:tags r:id="rId7"/>
            </p:custDataLst>
          </p:nvPr>
        </p:nvSpPr>
        <p:spPr>
          <a:xfrm>
            <a:off x="8665276" y="5805709"/>
            <a:ext cx="2496051" cy="387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59981" tIns="0" rIns="159981" bIns="0" rtlCol="0" anchor="t">
            <a:noAutofit/>
          </a:bodyPr>
          <a:lstStyle/>
          <a:p>
            <a:pPr marL="380990" indent="-380990">
              <a:lnSpc>
                <a:spcPct val="120000"/>
              </a:lnSpc>
              <a:buClr>
                <a:schemeClr val="accent2"/>
              </a:buClr>
              <a:buFont typeface="Wingdings" panose="05000000000000000000" pitchFamily="2" charset="2"/>
              <a:buChar char="n"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lt"/>
              </a:rPr>
              <a:t>课后拓展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lt"/>
            </a:endParaRPr>
          </a:p>
        </p:txBody>
      </p:sp>
      <p:sp>
        <p:nvSpPr>
          <p:cNvPr id="40" name="MH_Other_2"/>
          <p:cNvSpPr/>
          <p:nvPr>
            <p:custDataLst>
              <p:tags r:id="rId8"/>
            </p:custDataLst>
          </p:nvPr>
        </p:nvSpPr>
        <p:spPr>
          <a:xfrm>
            <a:off x="6406040" y="1540781"/>
            <a:ext cx="284651" cy="3981283"/>
          </a:xfrm>
          <a:custGeom>
            <a:avLst/>
            <a:gdLst>
              <a:gd name="connsiteX0" fmla="*/ 221247 w 863600"/>
              <a:gd name="connsiteY0" fmla="*/ 0 h 2741461"/>
              <a:gd name="connsiteX1" fmla="*/ 863600 w 863600"/>
              <a:gd name="connsiteY1" fmla="*/ 1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  <a:gd name="connsiteX0" fmla="*/ 221247 w 863600"/>
              <a:gd name="connsiteY0" fmla="*/ 0 h 2741461"/>
              <a:gd name="connsiteX1" fmla="*/ 160952 w 863600"/>
              <a:gd name="connsiteY1" fmla="*/ 7156 h 2741461"/>
              <a:gd name="connsiteX2" fmla="*/ 863600 w 863600"/>
              <a:gd name="connsiteY2" fmla="*/ 140965 h 2741461"/>
              <a:gd name="connsiteX3" fmla="*/ 221247 w 863600"/>
              <a:gd name="connsiteY3" fmla="*/ 140965 h 2741461"/>
              <a:gd name="connsiteX4" fmla="*/ 140965 w 863600"/>
              <a:gd name="connsiteY4" fmla="*/ 221247 h 2741461"/>
              <a:gd name="connsiteX5" fmla="*/ 140965 w 863600"/>
              <a:gd name="connsiteY5" fmla="*/ 1013461 h 2741461"/>
              <a:gd name="connsiteX6" fmla="*/ 140965 w 863600"/>
              <a:gd name="connsiteY6" fmla="*/ 1013461 h 2741461"/>
              <a:gd name="connsiteX7" fmla="*/ 140965 w 863600"/>
              <a:gd name="connsiteY7" fmla="*/ 2741461 h 2741461"/>
              <a:gd name="connsiteX8" fmla="*/ 1 w 863600"/>
              <a:gd name="connsiteY8" fmla="*/ 2741461 h 2741461"/>
              <a:gd name="connsiteX9" fmla="*/ 0 w 863600"/>
              <a:gd name="connsiteY9" fmla="*/ 1615441 h 2741461"/>
              <a:gd name="connsiteX10" fmla="*/ 0 w 863600"/>
              <a:gd name="connsiteY10" fmla="*/ 1615441 h 2741461"/>
              <a:gd name="connsiteX11" fmla="*/ 0 w 863600"/>
              <a:gd name="connsiteY11" fmla="*/ 1013461 h 2741461"/>
              <a:gd name="connsiteX12" fmla="*/ 0 w 863600"/>
              <a:gd name="connsiteY12" fmla="*/ 221247 h 2741461"/>
              <a:gd name="connsiteX13" fmla="*/ 221247 w 863600"/>
              <a:gd name="connsiteY13" fmla="*/ 0 h 2741461"/>
              <a:gd name="connsiteX0" fmla="*/ 221247 w 221247"/>
              <a:gd name="connsiteY0" fmla="*/ 0 h 2741461"/>
              <a:gd name="connsiteX1" fmla="*/ 160952 w 221247"/>
              <a:gd name="connsiteY1" fmla="*/ 7156 h 2741461"/>
              <a:gd name="connsiteX2" fmla="*/ 144799 w 221247"/>
              <a:gd name="connsiteY2" fmla="*/ 169585 h 2741461"/>
              <a:gd name="connsiteX3" fmla="*/ 221247 w 221247"/>
              <a:gd name="connsiteY3" fmla="*/ 140965 h 2741461"/>
              <a:gd name="connsiteX4" fmla="*/ 140965 w 221247"/>
              <a:gd name="connsiteY4" fmla="*/ 221247 h 2741461"/>
              <a:gd name="connsiteX5" fmla="*/ 140965 w 221247"/>
              <a:gd name="connsiteY5" fmla="*/ 1013461 h 2741461"/>
              <a:gd name="connsiteX6" fmla="*/ 140965 w 221247"/>
              <a:gd name="connsiteY6" fmla="*/ 1013461 h 2741461"/>
              <a:gd name="connsiteX7" fmla="*/ 140965 w 221247"/>
              <a:gd name="connsiteY7" fmla="*/ 2741461 h 2741461"/>
              <a:gd name="connsiteX8" fmla="*/ 1 w 221247"/>
              <a:gd name="connsiteY8" fmla="*/ 2741461 h 2741461"/>
              <a:gd name="connsiteX9" fmla="*/ 0 w 221247"/>
              <a:gd name="connsiteY9" fmla="*/ 1615441 h 2741461"/>
              <a:gd name="connsiteX10" fmla="*/ 0 w 221247"/>
              <a:gd name="connsiteY10" fmla="*/ 1615441 h 2741461"/>
              <a:gd name="connsiteX11" fmla="*/ 0 w 221247"/>
              <a:gd name="connsiteY11" fmla="*/ 1013461 h 2741461"/>
              <a:gd name="connsiteX12" fmla="*/ 0 w 221247"/>
              <a:gd name="connsiteY12" fmla="*/ 221247 h 2741461"/>
              <a:gd name="connsiteX13" fmla="*/ 221247 w 221247"/>
              <a:gd name="connsiteY13" fmla="*/ 0 h 274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1247" h="2741461">
                <a:moveTo>
                  <a:pt x="221247" y="0"/>
                </a:moveTo>
                <a:lnTo>
                  <a:pt x="160952" y="7156"/>
                </a:lnTo>
                <a:lnTo>
                  <a:pt x="144799" y="169585"/>
                </a:lnTo>
                <a:lnTo>
                  <a:pt x="221247" y="140965"/>
                </a:lnTo>
                <a:cubicBezTo>
                  <a:pt x="176908" y="140965"/>
                  <a:pt x="140965" y="176908"/>
                  <a:pt x="140965" y="221247"/>
                </a:cubicBezTo>
                <a:lnTo>
                  <a:pt x="140965" y="1013461"/>
                </a:lnTo>
                <a:lnTo>
                  <a:pt x="140965" y="1013461"/>
                </a:lnTo>
                <a:lnTo>
                  <a:pt x="140965" y="2741461"/>
                </a:lnTo>
                <a:lnTo>
                  <a:pt x="1" y="2741461"/>
                </a:lnTo>
                <a:cubicBezTo>
                  <a:pt x="1" y="2366121"/>
                  <a:pt x="0" y="1990781"/>
                  <a:pt x="0" y="1615441"/>
                </a:cubicBezTo>
                <a:lnTo>
                  <a:pt x="0" y="1615441"/>
                </a:lnTo>
                <a:lnTo>
                  <a:pt x="0" y="1013461"/>
                </a:lnTo>
                <a:lnTo>
                  <a:pt x="0" y="221247"/>
                </a:lnTo>
                <a:cubicBezTo>
                  <a:pt x="0" y="99056"/>
                  <a:pt x="99056" y="0"/>
                  <a:pt x="221247" y="0"/>
                </a:cubicBezTo>
                <a:close/>
              </a:path>
            </a:pathLst>
          </a:custGeom>
          <a:solidFill>
            <a:srgbClr val="FFFFFF"/>
          </a:solidFill>
          <a:ln w="3175">
            <a:solidFill>
              <a:srgbClr val="EAEAEA"/>
            </a:solidFill>
          </a:ln>
          <a:effectLst>
            <a:outerShdw dist="381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/>
            <a:endParaRPr lang="zh-CN" altLang="en-US" b="1" dirty="0">
              <a:latin typeface="+mn-ea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938282" y="1339907"/>
            <a:ext cx="1055863" cy="1056245"/>
            <a:chOff x="4229236" y="3968984"/>
            <a:chExt cx="792000" cy="792000"/>
          </a:xfrm>
        </p:grpSpPr>
        <p:sp>
          <p:nvSpPr>
            <p:cNvPr id="44" name="MH_Other_2"/>
            <p:cNvSpPr/>
            <p:nvPr>
              <p:custDataLst>
                <p:tags r:id="rId12"/>
              </p:custDataLst>
            </p:nvPr>
          </p:nvSpPr>
          <p:spPr>
            <a:xfrm>
              <a:off x="4229236" y="3968984"/>
              <a:ext cx="792000" cy="792000"/>
            </a:xfrm>
            <a:prstGeom prst="ellipse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E0E0E0"/>
                </a:gs>
              </a:gsLst>
              <a:lin ang="8100000" scaled="0"/>
              <a:tileRect/>
            </a:gradFill>
            <a:ln w="3492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203200" dist="177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+mn-ea"/>
              </a:endParaRPr>
            </a:p>
          </p:txBody>
        </p:sp>
        <p:sp>
          <p:nvSpPr>
            <p:cNvPr id="47" name="MH_Title_1"/>
            <p:cNvSpPr/>
            <p:nvPr>
              <p:custDataLst>
                <p:tags r:id="rId13"/>
              </p:custDataLst>
            </p:nvPr>
          </p:nvSpPr>
          <p:spPr>
            <a:xfrm>
              <a:off x="4287108" y="4030346"/>
              <a:ext cx="675088" cy="6748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r>
                <a:rPr lang="zh-CN" altLang="en-US" sz="3600" b="1" dirty="0">
                  <a:latin typeface="+mn-ea"/>
                </a:rPr>
                <a:t>做</a:t>
              </a:r>
              <a:endParaRPr lang="en-US" altLang="zh-CN" sz="3600" b="1" dirty="0">
                <a:latin typeface="+mn-ea"/>
              </a:endParaRPr>
            </a:p>
          </p:txBody>
        </p:sp>
      </p:grpSp>
      <p:cxnSp>
        <p:nvCxnSpPr>
          <p:cNvPr id="51" name="MH_Other_9"/>
          <p:cNvCxnSpPr/>
          <p:nvPr>
            <p:custDataLst>
              <p:tags r:id="rId9"/>
            </p:custDataLst>
          </p:nvPr>
        </p:nvCxnSpPr>
        <p:spPr>
          <a:xfrm>
            <a:off x="3915580" y="5589240"/>
            <a:ext cx="5563468" cy="0"/>
          </a:xfrm>
          <a:prstGeom prst="line">
            <a:avLst/>
          </a:prstGeom>
          <a:solidFill>
            <a:srgbClr val="FFFFFF"/>
          </a:solidFill>
          <a:ln w="95250">
            <a:solidFill>
              <a:srgbClr val="FF0000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MH_Other_9"/>
          <p:cNvCxnSpPr/>
          <p:nvPr>
            <p:custDataLst>
              <p:tags r:id="rId10"/>
            </p:custDataLst>
          </p:nvPr>
        </p:nvCxnSpPr>
        <p:spPr>
          <a:xfrm>
            <a:off x="2282954" y="5593724"/>
            <a:ext cx="1632626" cy="0"/>
          </a:xfrm>
          <a:prstGeom prst="line">
            <a:avLst/>
          </a:prstGeom>
          <a:solidFill>
            <a:srgbClr val="FFFFFF"/>
          </a:solidFill>
          <a:ln w="95250">
            <a:solidFill>
              <a:srgbClr val="FFC000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MH_Other_9"/>
          <p:cNvCxnSpPr/>
          <p:nvPr>
            <p:custDataLst>
              <p:tags r:id="rId11"/>
            </p:custDataLst>
          </p:nvPr>
        </p:nvCxnSpPr>
        <p:spPr>
          <a:xfrm>
            <a:off x="9479048" y="5589240"/>
            <a:ext cx="1632626" cy="0"/>
          </a:xfrm>
          <a:prstGeom prst="line">
            <a:avLst/>
          </a:prstGeom>
          <a:solidFill>
            <a:srgbClr val="FFFFFF"/>
          </a:solidFill>
          <a:ln w="95250">
            <a:solidFill>
              <a:srgbClr val="FFC000"/>
            </a:solidFill>
          </a:ln>
          <a:effectLst>
            <a:outerShdw blurRad="63500" dist="38100" dir="8100000" algn="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564629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112100"/>
  <p:tag name="MH_LIBRARY" val="GRAPHIC"/>
  <p:tag name="MH_TYPE" val="Text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Other"/>
  <p:tag name="MH_ORDER" val="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Other"/>
  <p:tag name="MH_ORDER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Title"/>
  <p:tag name="MH_ORDER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SubTitle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Other"/>
  <p:tag name="MH_ORDER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Other"/>
  <p:tag name="MH_ORDER" val="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SubTitle"/>
  <p:tag name="MH_ORDER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Other"/>
  <p:tag name="MH_ORDER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SubTitle"/>
  <p:tag name="MH_ORDER" val="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Other"/>
  <p:tag name="MH_ORDER" val="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SubTitle"/>
  <p:tag name="MH_ORDER" val="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Title"/>
  <p:tag name="MH_ORDER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Other"/>
  <p:tag name="MH_ORDER" val="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90218173724"/>
  <p:tag name="MH_LIBRARY" val="GRAPHIC"/>
  <p:tag name="MH_TYPE" val="SubTitle"/>
  <p:tag name="MH_ORDER" val="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​​">
  <a:themeElements>
    <a:clrScheme name="自定义 2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16FFC"/>
      </a:accent1>
      <a:accent2>
        <a:srgbClr val="00ABF1"/>
      </a:accent2>
      <a:accent3>
        <a:srgbClr val="514F5C"/>
      </a:accent3>
      <a:accent4>
        <a:srgbClr val="F79646"/>
      </a:accent4>
      <a:accent5>
        <a:srgbClr val="3C8FFE"/>
      </a:accent5>
      <a:accent6>
        <a:srgbClr val="37C6FF"/>
      </a:accent6>
      <a:hlink>
        <a:srgbClr val="F79646"/>
      </a:hlink>
      <a:folHlink>
        <a:srgbClr val="800080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4925"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20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</TotalTime>
  <Words>976</Words>
  <Application>Microsoft Office PowerPoint</Application>
  <PresentationFormat>自定义</PresentationFormat>
  <Paragraphs>225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黑体</vt:lpstr>
      <vt:lpstr>Wingdings</vt:lpstr>
      <vt:lpstr>Franklin Gothic Medium</vt:lpstr>
      <vt:lpstr>Cooper Black</vt:lpstr>
      <vt:lpstr>Impact</vt:lpstr>
      <vt:lpstr>Times New Roman</vt:lpstr>
      <vt:lpstr>Calibri</vt:lpstr>
      <vt:lpstr>Franklin Gothic Book</vt:lpstr>
      <vt:lpstr>微软雅黑</vt:lpstr>
      <vt:lpstr>Aharoni</vt:lpstr>
      <vt:lpstr>楷体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bo</dc:creator>
  <cp:lastModifiedBy>LENOVO</cp:lastModifiedBy>
  <cp:revision>32</cp:revision>
  <dcterms:created xsi:type="dcterms:W3CDTF">2016-10-19T06:12:14Z</dcterms:created>
  <dcterms:modified xsi:type="dcterms:W3CDTF">2019-02-18T12:14:32Z</dcterms:modified>
</cp:coreProperties>
</file>