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6"/>
  </p:notesMasterIdLst>
  <p:sldIdLst>
    <p:sldId id="334" r:id="rId5"/>
    <p:sldId id="356" r:id="rId7"/>
    <p:sldId id="340" r:id="rId8"/>
    <p:sldId id="469" r:id="rId9"/>
    <p:sldId id="468" r:id="rId10"/>
    <p:sldId id="470" r:id="rId11"/>
    <p:sldId id="467" r:id="rId12"/>
    <p:sldId id="466" r:id="rId13"/>
    <p:sldId id="472" r:id="rId14"/>
    <p:sldId id="449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6D6D"/>
    <a:srgbClr val="888888"/>
    <a:srgbClr val="575757"/>
    <a:srgbClr val="C6C6C6"/>
    <a:srgbClr val="F1F1F1"/>
    <a:srgbClr val="AE935C"/>
    <a:srgbClr val="4B4B4B"/>
    <a:srgbClr val="7B7B7B"/>
    <a:srgbClr val="2E2E2E"/>
    <a:srgbClr val="9090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91" autoAdjust="0"/>
    <p:restoredTop sz="94660" autoAdjust="0"/>
  </p:normalViewPr>
  <p:slideViewPr>
    <p:cSldViewPr snapToGrid="0" showGuides="1">
      <p:cViewPr varScale="1">
        <p:scale>
          <a:sx n="68" d="100"/>
          <a:sy n="68" d="100"/>
        </p:scale>
        <p:origin x="750" y="54"/>
      </p:cViewPr>
      <p:guideLst>
        <p:guide orient="horz" pos="3543"/>
        <p:guide pos="7015"/>
        <p:guide pos="2865"/>
        <p:guide orient="horz" pos="1332"/>
        <p:guide orient="horz" pos="618"/>
        <p:guide orient="horz" pos="2837"/>
      </p:guideLst>
    </p:cSldViewPr>
  </p:slideViewPr>
  <p:outlineViewPr>
    <p:cViewPr>
      <p:scale>
        <a:sx n="33" d="100"/>
        <a:sy n="33" d="100"/>
      </p:scale>
      <p:origin x="0" y="-163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612137-4EF4-479C-8940-4F2596D052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D51DCF-1A24-4C08-ADA9-19AA60AC7F2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D51DCF-1A24-4C08-ADA9-19AA60AC7F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FAE3B-06F8-4E21-AAAF-5CD223138F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90D3F-A80B-43CD-AE82-434D9964B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FAE3B-06F8-4E21-AAAF-5CD223138F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90D3F-A80B-43CD-AE82-434D9964B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CE5B5-7D75-4607-9FEB-534131E1051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F7657-8F79-4E35-A58C-15D6F71E167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CE5B5-7D75-4607-9FEB-534131E1051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F7657-8F79-4E35-A58C-15D6F71E167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CE5B5-7D75-4607-9FEB-534131E1051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F7657-8F79-4E35-A58C-15D6F71E167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CE5B5-7D75-4607-9FEB-534131E1051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F7657-8F79-4E35-A58C-15D6F71E167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CE5B5-7D75-4607-9FEB-534131E1051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F7657-8F79-4E35-A58C-15D6F71E167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CE5B5-7D75-4607-9FEB-534131E1051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F7657-8F79-4E35-A58C-15D6F71E167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CE5B5-7D75-4607-9FEB-534131E1051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F7657-8F79-4E35-A58C-15D6F71E167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CE5B5-7D75-4607-9FEB-534131E1051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F7657-8F79-4E35-A58C-15D6F71E167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FAE3B-06F8-4E21-AAAF-5CD223138F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90D3F-A80B-43CD-AE82-434D9964B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CE5B5-7D75-4607-9FEB-534131E1051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F7657-8F79-4E35-A58C-15D6F71E167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CE5B5-7D75-4607-9FEB-534131E1051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F7657-8F79-4E35-A58C-15D6F71E167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CE5B5-7D75-4607-9FEB-534131E1051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F7657-8F79-4E35-A58C-15D6F71E167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2F1B1-5D95-4715-88C5-A1BF0081329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D0EED-DC31-4978-AE25-8B1A956A339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2F1B1-5D95-4715-88C5-A1BF0081329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D0EED-DC31-4978-AE25-8B1A956A339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2F1B1-5D95-4715-88C5-A1BF0081329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D0EED-DC31-4978-AE25-8B1A956A339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2F1B1-5D95-4715-88C5-A1BF0081329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D0EED-DC31-4978-AE25-8B1A956A339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2F1B1-5D95-4715-88C5-A1BF0081329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D0EED-DC31-4978-AE25-8B1A956A339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2F1B1-5D95-4715-88C5-A1BF0081329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D0EED-DC31-4978-AE25-8B1A956A339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2F1B1-5D95-4715-88C5-A1BF0081329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D0EED-DC31-4978-AE25-8B1A956A339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FAE3B-06F8-4E21-AAAF-5CD223138F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90D3F-A80B-43CD-AE82-434D9964B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2F1B1-5D95-4715-88C5-A1BF0081329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D0EED-DC31-4978-AE25-8B1A956A339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2F1B1-5D95-4715-88C5-A1BF0081329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D0EED-DC31-4978-AE25-8B1A956A339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2F1B1-5D95-4715-88C5-A1BF0081329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D0EED-DC31-4978-AE25-8B1A956A339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2F1B1-5D95-4715-88C5-A1BF0081329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D0EED-DC31-4978-AE25-8B1A956A339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FAE3B-06F8-4E21-AAAF-5CD223138F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90D3F-A80B-43CD-AE82-434D9964B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FAE3B-06F8-4E21-AAAF-5CD223138F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90D3F-A80B-43CD-AE82-434D9964B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FAE3B-06F8-4E21-AAAF-5CD223138F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90D3F-A80B-43CD-AE82-434D9964B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1">
          <a:blip r:embed="rId2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FAE3B-06F8-4E21-AAAF-5CD223138F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90D3F-A80B-43CD-AE82-434D9964B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FAE3B-06F8-4E21-AAAF-5CD223138F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90D3F-A80B-43CD-AE82-434D9964B43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CFAE3B-06F8-4E21-AAAF-5CD223138F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A90D3F-A80B-43CD-AE82-434D9964B43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DCE5B5-7D75-4607-9FEB-534131E1051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7F7657-8F79-4E35-A58C-15D6F71E167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12F1B1-5D95-4715-88C5-A1BF0081329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0D0EED-DC31-4978-AE25-8B1A956A339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-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543959" y="1303564"/>
            <a:ext cx="3347356" cy="4052207"/>
          </a:xfrm>
          <a:prstGeom prst="rect">
            <a:avLst/>
          </a:prstGeom>
          <a:noFill/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965325" y="2259965"/>
            <a:ext cx="250444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空间观念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 useBgFill="1">
        <p:nvSpPr>
          <p:cNvPr id="13" name="矩形 12"/>
          <p:cNvSpPr/>
          <p:nvPr/>
        </p:nvSpPr>
        <p:spPr>
          <a:xfrm>
            <a:off x="4368800" y="2660475"/>
            <a:ext cx="6832600" cy="2252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921327" y="2817344"/>
            <a:ext cx="7473043" cy="117094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5400" b="1" dirty="0">
                <a:solidFill>
                  <a:srgbClr val="AE93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5400" b="1" dirty="0">
                <a:solidFill>
                  <a:srgbClr val="AE935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我说你搭</a:t>
            </a:r>
            <a:r>
              <a:rPr lang="zh-CN" altLang="en-US" sz="5400" b="1" dirty="0">
                <a:solidFill>
                  <a:srgbClr val="AE93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》教学设计</a:t>
            </a:r>
            <a:endParaRPr lang="zh-CN" altLang="en-US" sz="5400" b="1" dirty="0">
              <a:solidFill>
                <a:srgbClr val="AE93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919513" y="3719942"/>
            <a:ext cx="7608207" cy="730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山西省运城市闻喜县明德小学张丽娜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034721" y="4504540"/>
            <a:ext cx="7261497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072821" y="2911046"/>
            <a:ext cx="1843314" cy="0"/>
          </a:xfrm>
          <a:prstGeom prst="line">
            <a:avLst/>
          </a:prstGeom>
          <a:ln w="31750">
            <a:solidFill>
              <a:srgbClr val="AE93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media1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93551" y="-7620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01"/>
                            </p:stCondLst>
                            <p:childTnLst>
                              <p:par>
                                <p:cTn id="2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01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151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651"/>
                            </p:stCondLst>
                            <p:childTnLst>
                              <p:par>
                                <p:cTn id="3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animBg="1"/>
      <p:bldP spid="7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-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543959" y="1303564"/>
            <a:ext cx="3347356" cy="4052207"/>
          </a:xfrm>
          <a:prstGeom prst="rect">
            <a:avLst/>
          </a:prstGeom>
          <a:noFill/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951807" y="1849471"/>
            <a:ext cx="2278743" cy="1170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endParaRPr lang="zh-CN" altLang="en-US" sz="5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 useBgFill="1">
        <p:nvSpPr>
          <p:cNvPr id="13" name="矩形 12"/>
          <p:cNvSpPr/>
          <p:nvPr/>
        </p:nvSpPr>
        <p:spPr>
          <a:xfrm>
            <a:off x="4368800" y="2660475"/>
            <a:ext cx="6832600" cy="22524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816011" y="2992046"/>
            <a:ext cx="7752259" cy="1370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6400" b="1" dirty="0">
                <a:solidFill>
                  <a:srgbClr val="AE935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zh-CN" altLang="en-US" sz="6400" b="1" dirty="0">
              <a:solidFill>
                <a:srgbClr val="AE935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034721" y="4504540"/>
            <a:ext cx="7261497" cy="0"/>
          </a:xfrm>
          <a:prstGeom prst="line">
            <a:avLst/>
          </a:prstGeom>
          <a:ln w="317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072821" y="2911046"/>
            <a:ext cx="1843314" cy="0"/>
          </a:xfrm>
          <a:prstGeom prst="line">
            <a:avLst/>
          </a:prstGeom>
          <a:ln w="31750">
            <a:solidFill>
              <a:srgbClr val="AE935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50"/>
                            </p:stCondLst>
                            <p:childTnLst>
                              <p:par>
                                <p:cTn id="2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6083970" y="1303739"/>
            <a:ext cx="630050" cy="742319"/>
            <a:chOff x="5747182" y="1069679"/>
            <a:chExt cx="630050" cy="742319"/>
          </a:xfrm>
        </p:grpSpPr>
        <p:sp>
          <p:nvSpPr>
            <p:cNvPr id="13" name="矩形 12"/>
            <p:cNvSpPr/>
            <p:nvPr/>
          </p:nvSpPr>
          <p:spPr>
            <a:xfrm>
              <a:off x="5747182" y="1104042"/>
              <a:ext cx="586508" cy="586508"/>
            </a:xfrm>
            <a:prstGeom prst="rect">
              <a:avLst/>
            </a:prstGeom>
            <a:solidFill>
              <a:srgbClr val="AE93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5790724" y="1069679"/>
              <a:ext cx="586508" cy="742319"/>
              <a:chOff x="5794963" y="967702"/>
              <a:chExt cx="586508" cy="742319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794963" y="1045607"/>
                <a:ext cx="586508" cy="586508"/>
              </a:xfrm>
              <a:prstGeom prst="rect">
                <a:avLst/>
              </a:prstGeom>
              <a:solidFill>
                <a:srgbClr val="AE935C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5862136" y="967702"/>
                <a:ext cx="452163" cy="7423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32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3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2" name="文本框 71"/>
          <p:cNvSpPr txBox="1"/>
          <p:nvPr/>
        </p:nvSpPr>
        <p:spPr>
          <a:xfrm>
            <a:off x="6940788" y="1303739"/>
            <a:ext cx="4005943" cy="811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spc="300" dirty="0">
                <a:solidFill>
                  <a:srgbClr val="5757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教材分析</a:t>
            </a:r>
            <a:endParaRPr lang="zh-CN" altLang="en-US" sz="3600" spc="300" dirty="0">
              <a:solidFill>
                <a:srgbClr val="5757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6083970" y="2216889"/>
            <a:ext cx="630050" cy="742319"/>
            <a:chOff x="5747182" y="1069679"/>
            <a:chExt cx="630050" cy="742319"/>
          </a:xfrm>
        </p:grpSpPr>
        <p:sp>
          <p:nvSpPr>
            <p:cNvPr id="52" name="矩形 51"/>
            <p:cNvSpPr/>
            <p:nvPr/>
          </p:nvSpPr>
          <p:spPr>
            <a:xfrm>
              <a:off x="5747182" y="1104042"/>
              <a:ext cx="586508" cy="586508"/>
            </a:xfrm>
            <a:prstGeom prst="rect">
              <a:avLst/>
            </a:prstGeom>
            <a:solidFill>
              <a:srgbClr val="AE93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5790724" y="1069679"/>
              <a:ext cx="586508" cy="742319"/>
              <a:chOff x="5794963" y="967702"/>
              <a:chExt cx="586508" cy="742319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5794963" y="1045607"/>
                <a:ext cx="586508" cy="586508"/>
              </a:xfrm>
              <a:prstGeom prst="rect">
                <a:avLst/>
              </a:prstGeom>
              <a:solidFill>
                <a:srgbClr val="AE935C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5862136" y="967702"/>
                <a:ext cx="452163" cy="7423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32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3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4" name="文本框 73"/>
          <p:cNvSpPr txBox="1"/>
          <p:nvPr/>
        </p:nvSpPr>
        <p:spPr>
          <a:xfrm>
            <a:off x="6940788" y="2264883"/>
            <a:ext cx="400594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solidFill>
                  <a:srgbClr val="5757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明确学习目标</a:t>
            </a:r>
            <a:endParaRPr lang="zh-CN" altLang="en-US" sz="3600" spc="300" dirty="0">
              <a:solidFill>
                <a:srgbClr val="5757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6083970" y="3130039"/>
            <a:ext cx="630050" cy="742319"/>
            <a:chOff x="5747182" y="1069679"/>
            <a:chExt cx="630050" cy="742319"/>
          </a:xfrm>
        </p:grpSpPr>
        <p:sp>
          <p:nvSpPr>
            <p:cNvPr id="57" name="矩形 56"/>
            <p:cNvSpPr/>
            <p:nvPr/>
          </p:nvSpPr>
          <p:spPr>
            <a:xfrm>
              <a:off x="5747182" y="1104042"/>
              <a:ext cx="586508" cy="586508"/>
            </a:xfrm>
            <a:prstGeom prst="rect">
              <a:avLst/>
            </a:prstGeom>
            <a:solidFill>
              <a:srgbClr val="AE93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5790724" y="1069679"/>
              <a:ext cx="586508" cy="742319"/>
              <a:chOff x="5794963" y="967702"/>
              <a:chExt cx="586508" cy="742319"/>
            </a:xfrm>
          </p:grpSpPr>
          <p:sp>
            <p:nvSpPr>
              <p:cNvPr id="59" name="矩形 58"/>
              <p:cNvSpPr/>
              <p:nvPr/>
            </p:nvSpPr>
            <p:spPr>
              <a:xfrm>
                <a:off x="5794963" y="1045607"/>
                <a:ext cx="586508" cy="586508"/>
              </a:xfrm>
              <a:prstGeom prst="rect">
                <a:avLst/>
              </a:prstGeom>
              <a:solidFill>
                <a:srgbClr val="AE935C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5862136" y="967702"/>
                <a:ext cx="452163" cy="7423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32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sz="3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5" name="文本框 74"/>
          <p:cNvSpPr txBox="1"/>
          <p:nvPr/>
        </p:nvSpPr>
        <p:spPr>
          <a:xfrm>
            <a:off x="6940788" y="3178033"/>
            <a:ext cx="400594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solidFill>
                  <a:srgbClr val="5757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明确重难点</a:t>
            </a:r>
            <a:endParaRPr lang="zh-CN" altLang="en-US" sz="3600" spc="300" dirty="0">
              <a:solidFill>
                <a:srgbClr val="5757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6083970" y="4043189"/>
            <a:ext cx="630050" cy="670120"/>
            <a:chOff x="5747182" y="1069679"/>
            <a:chExt cx="630050" cy="670120"/>
          </a:xfrm>
        </p:grpSpPr>
        <p:sp>
          <p:nvSpPr>
            <p:cNvPr id="62" name="矩形 61"/>
            <p:cNvSpPr/>
            <p:nvPr/>
          </p:nvSpPr>
          <p:spPr>
            <a:xfrm>
              <a:off x="5747182" y="1104042"/>
              <a:ext cx="586508" cy="586508"/>
            </a:xfrm>
            <a:prstGeom prst="rect">
              <a:avLst/>
            </a:prstGeom>
            <a:solidFill>
              <a:srgbClr val="AE93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5790724" y="1069679"/>
              <a:ext cx="586508" cy="670120"/>
              <a:chOff x="5794963" y="967702"/>
              <a:chExt cx="586508" cy="670120"/>
            </a:xfrm>
          </p:grpSpPr>
          <p:sp>
            <p:nvSpPr>
              <p:cNvPr id="64" name="矩形 63"/>
              <p:cNvSpPr/>
              <p:nvPr/>
            </p:nvSpPr>
            <p:spPr>
              <a:xfrm>
                <a:off x="5794963" y="1045607"/>
                <a:ext cx="586508" cy="586508"/>
              </a:xfrm>
              <a:prstGeom prst="rect">
                <a:avLst/>
              </a:prstGeom>
              <a:solidFill>
                <a:srgbClr val="AE935C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5" name="文本框 64"/>
              <p:cNvSpPr txBox="1"/>
              <p:nvPr/>
            </p:nvSpPr>
            <p:spPr>
              <a:xfrm>
                <a:off x="5862136" y="967702"/>
                <a:ext cx="452163" cy="6701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32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sz="3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6" name="文本框 75"/>
          <p:cNvSpPr txBox="1"/>
          <p:nvPr/>
        </p:nvSpPr>
        <p:spPr>
          <a:xfrm>
            <a:off x="6940788" y="4055084"/>
            <a:ext cx="400594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solidFill>
                  <a:srgbClr val="5757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设计教学过程</a:t>
            </a:r>
            <a:endParaRPr lang="zh-CN" altLang="en-US" sz="3600" spc="300" dirty="0">
              <a:solidFill>
                <a:srgbClr val="5757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6083970" y="4884141"/>
            <a:ext cx="630050" cy="670120"/>
            <a:chOff x="5747182" y="1069679"/>
            <a:chExt cx="630050" cy="670120"/>
          </a:xfrm>
        </p:grpSpPr>
        <p:sp>
          <p:nvSpPr>
            <p:cNvPr id="67" name="矩形 66"/>
            <p:cNvSpPr/>
            <p:nvPr/>
          </p:nvSpPr>
          <p:spPr>
            <a:xfrm>
              <a:off x="5747182" y="1104042"/>
              <a:ext cx="586508" cy="586508"/>
            </a:xfrm>
            <a:prstGeom prst="rect">
              <a:avLst/>
            </a:prstGeom>
            <a:solidFill>
              <a:srgbClr val="AE93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5790724" y="1069679"/>
              <a:ext cx="586508" cy="670120"/>
              <a:chOff x="5794963" y="967702"/>
              <a:chExt cx="586508" cy="670120"/>
            </a:xfrm>
          </p:grpSpPr>
          <p:sp>
            <p:nvSpPr>
              <p:cNvPr id="69" name="矩形 68"/>
              <p:cNvSpPr/>
              <p:nvPr/>
            </p:nvSpPr>
            <p:spPr>
              <a:xfrm>
                <a:off x="5794963" y="1045607"/>
                <a:ext cx="586508" cy="586508"/>
              </a:xfrm>
              <a:prstGeom prst="rect">
                <a:avLst/>
              </a:prstGeom>
              <a:solidFill>
                <a:srgbClr val="AE935C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0" name="文本框 69"/>
              <p:cNvSpPr txBox="1"/>
              <p:nvPr/>
            </p:nvSpPr>
            <p:spPr>
              <a:xfrm>
                <a:off x="5862136" y="967702"/>
                <a:ext cx="452163" cy="6701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3200" dirty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</a:t>
                </a:r>
                <a:endParaRPr lang="zh-CN" altLang="en-US" sz="32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7" name="文本框 76"/>
          <p:cNvSpPr txBox="1"/>
          <p:nvPr/>
        </p:nvSpPr>
        <p:spPr>
          <a:xfrm>
            <a:off x="6940788" y="4896036"/>
            <a:ext cx="400594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pc="300" dirty="0">
                <a:solidFill>
                  <a:srgbClr val="5757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板书设计</a:t>
            </a:r>
            <a:endParaRPr lang="zh-CN" altLang="en-US" sz="3600" spc="300" dirty="0">
              <a:solidFill>
                <a:srgbClr val="5757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4838400" cy="6858000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-40000" contrast="-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6275" y="961659"/>
            <a:ext cx="3486151" cy="2039082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solidFill>
                <a:prstClr val="white"/>
              </a:solidFill>
              <a:ea typeface="方正兰亭细黑_GBK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8184" y="990234"/>
            <a:ext cx="4502332" cy="134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b="1" dirty="0">
                <a:solidFill>
                  <a:prstClr val="white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rPr>
              <a:t>目  录</a:t>
            </a:r>
            <a:endParaRPr lang="en-US" altLang="zh-CN" sz="6000" b="1" dirty="0">
              <a:solidFill>
                <a:prstClr val="white"/>
              </a:solidFill>
              <a:latin typeface="Adobe 黑体 Std R" panose="020B0400000000000000" pitchFamily="34" charset="-122"/>
              <a:ea typeface="Adobe 黑体 Std R" panose="020B0400000000000000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359" y="2201235"/>
            <a:ext cx="2895983" cy="77093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899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399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99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99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899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399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899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399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899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399"/>
                            </p:stCondLst>
                            <p:childTnLst>
                              <p:par>
                                <p:cTn id="5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4" grpId="0"/>
      <p:bldP spid="75" grpId="0"/>
      <p:bldP spid="76" grpId="0"/>
      <p:bldP spid="77" grpId="0"/>
      <p:bldP spid="3" grpId="0" animBg="1"/>
      <p:bldP spid="5" grpId="0" animBg="1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781050" y="851696"/>
            <a:ext cx="11125200" cy="0"/>
          </a:xfrm>
          <a:prstGeom prst="line">
            <a:avLst/>
          </a:prstGeom>
          <a:ln w="44450">
            <a:solidFill>
              <a:srgbClr val="D1D1D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流程图: 手动输入 2"/>
          <p:cNvSpPr/>
          <p:nvPr/>
        </p:nvSpPr>
        <p:spPr>
          <a:xfrm rot="5400000">
            <a:off x="25400" y="343696"/>
            <a:ext cx="495300" cy="546100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-1" fmla="*/ 0 w 10000"/>
              <a:gd name="connsiteY0-2" fmla="*/ 2000 h 10000"/>
              <a:gd name="connsiteX1-3" fmla="*/ 10000 w 10000"/>
              <a:gd name="connsiteY1-4" fmla="*/ 0 h 10000"/>
              <a:gd name="connsiteX2-5" fmla="*/ 10000 w 10000"/>
              <a:gd name="connsiteY2-6" fmla="*/ 10000 h 10000"/>
              <a:gd name="connsiteX3-7" fmla="*/ 0 w 10000"/>
              <a:gd name="connsiteY3-8" fmla="*/ 10000 h 10000"/>
              <a:gd name="connsiteX4-9" fmla="*/ 0 w 10000"/>
              <a:gd name="connsiteY4-10" fmla="*/ 5116 h 10000"/>
              <a:gd name="connsiteX5" fmla="*/ 0 w 10000"/>
              <a:gd name="connsiteY5" fmla="*/ 2000 h 10000"/>
              <a:gd name="connsiteX0-11" fmla="*/ 0 w 10000"/>
              <a:gd name="connsiteY0-12" fmla="*/ 5116 h 10000"/>
              <a:gd name="connsiteX1-13" fmla="*/ 10000 w 10000"/>
              <a:gd name="connsiteY1-14" fmla="*/ 0 h 10000"/>
              <a:gd name="connsiteX2-15" fmla="*/ 10000 w 10000"/>
              <a:gd name="connsiteY2-16" fmla="*/ 10000 h 10000"/>
              <a:gd name="connsiteX3-17" fmla="*/ 0 w 10000"/>
              <a:gd name="connsiteY3-18" fmla="*/ 10000 h 10000"/>
              <a:gd name="connsiteX4-19" fmla="*/ 0 w 10000"/>
              <a:gd name="connsiteY4-20" fmla="*/ 5116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000">
                <a:moveTo>
                  <a:pt x="0" y="5116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5116"/>
                </a:lnTo>
                <a:close/>
              </a:path>
            </a:pathLst>
          </a:custGeom>
          <a:solidFill>
            <a:srgbClr val="AE93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066800" y="222057"/>
            <a:ext cx="2647950" cy="730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5757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教材分析</a:t>
            </a:r>
            <a:endParaRPr lang="zh-CN" altLang="en-US" sz="3200" b="1" dirty="0">
              <a:solidFill>
                <a:srgbClr val="5757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4560" y="1468120"/>
            <a:ext cx="10122535" cy="164973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algn="l">
              <a:lnSpc>
                <a:spcPct val="130000"/>
              </a:lnSpc>
            </a:pPr>
            <a:r>
              <a:rPr lang="en-US" altLang="zh-CN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       </a:t>
            </a:r>
            <a:r>
              <a:rPr lang="zh-CN" altLang="en-US" sz="2800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在学生学习了从三个位置观察立体图形的基础上，教科书设计了“我说你搭”的两个问题：第一个问题是体验用三个正方体搭立体图形，一般需要根据从立体图形的正面、上面和侧面三个位置观察到的特征，才能确定所搭的立体图形；第二个问题是进一步体会仅根据立体图形的正面形状搭立体图形，所搭的立体图形的形状有多种可能性，是不唯一的。通过这样开放的设计，让学生更好地体会立体图形与平面图形的转化过程，进一步发展空间观念。</a:t>
            </a:r>
            <a:endParaRPr lang="zh-CN" altLang="en-US" sz="2800" dirty="0" smtClean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781050" y="851696"/>
            <a:ext cx="11125200" cy="0"/>
          </a:xfrm>
          <a:prstGeom prst="line">
            <a:avLst/>
          </a:prstGeom>
          <a:ln w="44450">
            <a:solidFill>
              <a:srgbClr val="D1D1D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流程图: 手动输入 2"/>
          <p:cNvSpPr/>
          <p:nvPr/>
        </p:nvSpPr>
        <p:spPr>
          <a:xfrm rot="5400000">
            <a:off x="25400" y="343696"/>
            <a:ext cx="495300" cy="546100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-1" fmla="*/ 0 w 10000"/>
              <a:gd name="connsiteY0-2" fmla="*/ 2000 h 10000"/>
              <a:gd name="connsiteX1-3" fmla="*/ 10000 w 10000"/>
              <a:gd name="connsiteY1-4" fmla="*/ 0 h 10000"/>
              <a:gd name="connsiteX2-5" fmla="*/ 10000 w 10000"/>
              <a:gd name="connsiteY2-6" fmla="*/ 10000 h 10000"/>
              <a:gd name="connsiteX3-7" fmla="*/ 0 w 10000"/>
              <a:gd name="connsiteY3-8" fmla="*/ 10000 h 10000"/>
              <a:gd name="connsiteX4-9" fmla="*/ 0 w 10000"/>
              <a:gd name="connsiteY4-10" fmla="*/ 5116 h 10000"/>
              <a:gd name="connsiteX5" fmla="*/ 0 w 10000"/>
              <a:gd name="connsiteY5" fmla="*/ 2000 h 10000"/>
              <a:gd name="connsiteX0-11" fmla="*/ 0 w 10000"/>
              <a:gd name="connsiteY0-12" fmla="*/ 5116 h 10000"/>
              <a:gd name="connsiteX1-13" fmla="*/ 10000 w 10000"/>
              <a:gd name="connsiteY1-14" fmla="*/ 0 h 10000"/>
              <a:gd name="connsiteX2-15" fmla="*/ 10000 w 10000"/>
              <a:gd name="connsiteY2-16" fmla="*/ 10000 h 10000"/>
              <a:gd name="connsiteX3-17" fmla="*/ 0 w 10000"/>
              <a:gd name="connsiteY3-18" fmla="*/ 10000 h 10000"/>
              <a:gd name="connsiteX4-19" fmla="*/ 0 w 10000"/>
              <a:gd name="connsiteY4-20" fmla="*/ 5116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000">
                <a:moveTo>
                  <a:pt x="0" y="5116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5116"/>
                </a:lnTo>
                <a:close/>
              </a:path>
            </a:pathLst>
          </a:custGeom>
          <a:solidFill>
            <a:srgbClr val="AE93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066800" y="222057"/>
            <a:ext cx="2647950" cy="730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5757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明确教学目标</a:t>
            </a:r>
            <a:endParaRPr lang="zh-CN" altLang="en-US" sz="3200" b="1" dirty="0">
              <a:solidFill>
                <a:srgbClr val="5757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52220" y="1196975"/>
            <a:ext cx="9399270" cy="460946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algn="l">
              <a:lnSpc>
                <a:spcPct val="140000"/>
              </a:lnSpc>
            </a:pPr>
            <a:r>
              <a:rPr lang="zh-CN" altLang="en-US" sz="2800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1、经历搭立体图形的操作过程，体会必须根据立体图形的正面、上面和侧面三个位置观察到的特征，才能确定所搭的立体图形。</a:t>
            </a:r>
            <a:endParaRPr lang="zh-CN" altLang="en-US" sz="2800" dirty="0" smtClean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>
              <a:lnSpc>
                <a:spcPct val="140000"/>
              </a:lnSpc>
            </a:pPr>
            <a:r>
              <a:rPr lang="zh-CN" altLang="en-US" sz="2800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2、结合搭立体图形的活动，进一步体验根据立体图形某一面的形状，所搭的立体图形是不唯一的。</a:t>
            </a:r>
            <a:endParaRPr lang="zh-CN" altLang="en-US" sz="2800" dirty="0" smtClean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>
              <a:lnSpc>
                <a:spcPct val="140000"/>
              </a:lnSpc>
            </a:pPr>
            <a:r>
              <a:rPr lang="zh-CN" altLang="en-US" sz="2800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3、通过实践活动，培养学生的观察、操作和空间想象能力。</a:t>
            </a:r>
            <a:endParaRPr lang="zh-CN" altLang="en-US" sz="2800" dirty="0" smtClean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781050" y="851696"/>
            <a:ext cx="11125200" cy="0"/>
          </a:xfrm>
          <a:prstGeom prst="line">
            <a:avLst/>
          </a:prstGeom>
          <a:ln w="44450">
            <a:solidFill>
              <a:srgbClr val="D1D1D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流程图: 手动输入 2"/>
          <p:cNvSpPr/>
          <p:nvPr/>
        </p:nvSpPr>
        <p:spPr>
          <a:xfrm rot="5400000">
            <a:off x="25400" y="343696"/>
            <a:ext cx="495300" cy="546100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-1" fmla="*/ 0 w 10000"/>
              <a:gd name="connsiteY0-2" fmla="*/ 2000 h 10000"/>
              <a:gd name="connsiteX1-3" fmla="*/ 10000 w 10000"/>
              <a:gd name="connsiteY1-4" fmla="*/ 0 h 10000"/>
              <a:gd name="connsiteX2-5" fmla="*/ 10000 w 10000"/>
              <a:gd name="connsiteY2-6" fmla="*/ 10000 h 10000"/>
              <a:gd name="connsiteX3-7" fmla="*/ 0 w 10000"/>
              <a:gd name="connsiteY3-8" fmla="*/ 10000 h 10000"/>
              <a:gd name="connsiteX4-9" fmla="*/ 0 w 10000"/>
              <a:gd name="connsiteY4-10" fmla="*/ 5116 h 10000"/>
              <a:gd name="connsiteX5" fmla="*/ 0 w 10000"/>
              <a:gd name="connsiteY5" fmla="*/ 2000 h 10000"/>
              <a:gd name="connsiteX0-11" fmla="*/ 0 w 10000"/>
              <a:gd name="connsiteY0-12" fmla="*/ 5116 h 10000"/>
              <a:gd name="connsiteX1-13" fmla="*/ 10000 w 10000"/>
              <a:gd name="connsiteY1-14" fmla="*/ 0 h 10000"/>
              <a:gd name="connsiteX2-15" fmla="*/ 10000 w 10000"/>
              <a:gd name="connsiteY2-16" fmla="*/ 10000 h 10000"/>
              <a:gd name="connsiteX3-17" fmla="*/ 0 w 10000"/>
              <a:gd name="connsiteY3-18" fmla="*/ 10000 h 10000"/>
              <a:gd name="connsiteX4-19" fmla="*/ 0 w 10000"/>
              <a:gd name="connsiteY4-20" fmla="*/ 5116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000">
                <a:moveTo>
                  <a:pt x="0" y="5116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5116"/>
                </a:lnTo>
                <a:close/>
              </a:path>
            </a:pathLst>
          </a:custGeom>
          <a:solidFill>
            <a:srgbClr val="AE93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066800" y="222057"/>
            <a:ext cx="2647950" cy="730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5757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明确重难点</a:t>
            </a:r>
            <a:endParaRPr lang="zh-CN" altLang="en-US" sz="3200" b="1" dirty="0">
              <a:solidFill>
                <a:srgbClr val="5757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3950" y="1542415"/>
            <a:ext cx="10369550" cy="431990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algn="l"/>
            <a:r>
              <a:rPr lang="zh-CN" altLang="en-US" sz="36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教学重点</a:t>
            </a:r>
            <a:r>
              <a:rPr lang="zh-CN" altLang="en-US" sz="3600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：能根据一定的指令，正确搭出立体图形。 </a:t>
            </a:r>
            <a:endParaRPr lang="zh-CN" altLang="en-US" sz="3600" dirty="0" smtClean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/>
            <a:endParaRPr lang="zh-CN" altLang="en-US" sz="3600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  <a:p>
            <a:pPr algn="l"/>
            <a:r>
              <a:rPr lang="zh-CN" altLang="en-US" sz="36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教学难点</a:t>
            </a:r>
            <a:r>
              <a:rPr lang="zh-CN" altLang="en-US" sz="3600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：体会必须根据立体图形的正面、上面和侧面三个位置观察到的特征，才能确定所搭的立体图形</a:t>
            </a:r>
            <a:r>
              <a:rPr lang="zh-CN" altLang="en-US" sz="3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。</a:t>
            </a:r>
            <a:endParaRPr lang="zh-CN" altLang="en-US" sz="36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781050" y="851696"/>
            <a:ext cx="11125200" cy="0"/>
          </a:xfrm>
          <a:prstGeom prst="line">
            <a:avLst/>
          </a:prstGeom>
          <a:ln w="44450">
            <a:solidFill>
              <a:srgbClr val="D1D1D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流程图: 手动输入 2"/>
          <p:cNvSpPr/>
          <p:nvPr/>
        </p:nvSpPr>
        <p:spPr>
          <a:xfrm rot="5400000">
            <a:off x="25400" y="343696"/>
            <a:ext cx="495300" cy="546100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-1" fmla="*/ 0 w 10000"/>
              <a:gd name="connsiteY0-2" fmla="*/ 2000 h 10000"/>
              <a:gd name="connsiteX1-3" fmla="*/ 10000 w 10000"/>
              <a:gd name="connsiteY1-4" fmla="*/ 0 h 10000"/>
              <a:gd name="connsiteX2-5" fmla="*/ 10000 w 10000"/>
              <a:gd name="connsiteY2-6" fmla="*/ 10000 h 10000"/>
              <a:gd name="connsiteX3-7" fmla="*/ 0 w 10000"/>
              <a:gd name="connsiteY3-8" fmla="*/ 10000 h 10000"/>
              <a:gd name="connsiteX4-9" fmla="*/ 0 w 10000"/>
              <a:gd name="connsiteY4-10" fmla="*/ 5116 h 10000"/>
              <a:gd name="connsiteX5" fmla="*/ 0 w 10000"/>
              <a:gd name="connsiteY5" fmla="*/ 2000 h 10000"/>
              <a:gd name="connsiteX0-11" fmla="*/ 0 w 10000"/>
              <a:gd name="connsiteY0-12" fmla="*/ 5116 h 10000"/>
              <a:gd name="connsiteX1-13" fmla="*/ 10000 w 10000"/>
              <a:gd name="connsiteY1-14" fmla="*/ 0 h 10000"/>
              <a:gd name="connsiteX2-15" fmla="*/ 10000 w 10000"/>
              <a:gd name="connsiteY2-16" fmla="*/ 10000 h 10000"/>
              <a:gd name="connsiteX3-17" fmla="*/ 0 w 10000"/>
              <a:gd name="connsiteY3-18" fmla="*/ 10000 h 10000"/>
              <a:gd name="connsiteX4-19" fmla="*/ 0 w 10000"/>
              <a:gd name="connsiteY4-20" fmla="*/ 5116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000">
                <a:moveTo>
                  <a:pt x="0" y="5116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5116"/>
                </a:lnTo>
                <a:close/>
              </a:path>
            </a:pathLst>
          </a:custGeom>
          <a:solidFill>
            <a:srgbClr val="AE93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066800" y="222057"/>
            <a:ext cx="2647950" cy="730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5757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设计教学过程</a:t>
            </a:r>
            <a:endParaRPr lang="zh-CN" altLang="en-US" sz="3200" b="1" dirty="0">
              <a:solidFill>
                <a:srgbClr val="5757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5340" y="1391285"/>
            <a:ext cx="5046980" cy="189293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algn="ctr"/>
            <a:endParaRPr lang="zh-CN" altLang="en-US" sz="20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42340" y="1518285"/>
            <a:ext cx="10326370" cy="189293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algn="l"/>
            <a:r>
              <a:rPr lang="zh-CN" altLang="en-US" sz="20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一、创设情境，激发兴趣：</a:t>
            </a:r>
            <a:endParaRPr lang="zh-CN" altLang="en-US" sz="2000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  <a:p>
            <a:pPr algn="l"/>
            <a:r>
              <a:rPr lang="zh-CN" altLang="en-US" sz="2000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同学们，你们喜欢玩积木吗？今天这节课老师就带领你们一起走进积木的世界。在这个小小积木世界中，又有哪些数学学问等着我们一起去探究呢？（板书课题：我说你搭）</a:t>
            </a:r>
            <a:endParaRPr lang="zh-CN" altLang="en-US" sz="2000" dirty="0" smtClean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/>
            <a:r>
              <a:rPr lang="zh-CN" altLang="en-US" sz="2000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设计意图:在本节课的开始，提出“玩积木”的游戏　，激发学生的兴趣，建立空间与图形的表象，为下面的游戏，活动打下良好的基础。</a:t>
            </a:r>
            <a:endParaRPr lang="zh-CN" altLang="en-US" sz="2000" dirty="0" smtClean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/>
            <a:r>
              <a:rPr lang="zh-CN" altLang="en-US" sz="20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</a:rPr>
              <a:t>二、师生互动，探究新知</a:t>
            </a:r>
            <a:endParaRPr lang="zh-CN" altLang="en-US" sz="2000" dirty="0" smtClean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仿宋" panose="02010609060101010101" charset="-122"/>
            </a:endParaRPr>
          </a:p>
          <a:p>
            <a:pPr algn="l"/>
            <a:r>
              <a:rPr lang="zh-CN" altLang="en-US" sz="2000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游戏一：根据指令搭立体图形</a:t>
            </a:r>
            <a:endParaRPr lang="zh-CN" altLang="en-US" sz="2000" dirty="0" smtClean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/>
            <a:r>
              <a:rPr lang="zh-CN" altLang="en-US" sz="2000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　　1、师生合作玩游戏</a:t>
            </a:r>
            <a:endParaRPr lang="zh-CN" altLang="en-US" sz="2000" dirty="0" smtClean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/>
            <a:r>
              <a:rPr lang="zh-CN" altLang="en-US" sz="2000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老师发出指令，学生尝试搭立体图形，进一步体验游戏的方法。第一个指令发出后，可以让学生谈谈他们想到了什么，并通过学生之间的相互补充，把可能的情况想全。然后再依次发出第二，第三个指令，学生动手搭出相对应的立体图形。游戏结束后，引导学生说说你们发现了什么？</a:t>
            </a:r>
            <a:endParaRPr lang="zh-CN" altLang="en-US" sz="2000" dirty="0" smtClean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/>
            <a:r>
              <a:rPr lang="zh-CN" altLang="en-US" sz="2000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设计意图：这个过程是对学生空间想象能力和空间观念的培养与建立。注重解题多元，深化空间观念。</a:t>
            </a:r>
            <a:endParaRPr lang="zh-CN" altLang="en-US" sz="2000" dirty="0" smtClean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/>
            <a:r>
              <a:rPr lang="zh-CN" altLang="en-US" sz="2000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价。</a:t>
            </a:r>
            <a:endParaRPr lang="zh-CN" altLang="en-US" sz="2000" dirty="0" smtClean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781050" y="851696"/>
            <a:ext cx="11125200" cy="0"/>
          </a:xfrm>
          <a:prstGeom prst="line">
            <a:avLst/>
          </a:prstGeom>
          <a:ln w="44450">
            <a:solidFill>
              <a:srgbClr val="D1D1D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流程图: 手动输入 2"/>
          <p:cNvSpPr/>
          <p:nvPr/>
        </p:nvSpPr>
        <p:spPr>
          <a:xfrm rot="5400000">
            <a:off x="25400" y="343696"/>
            <a:ext cx="495300" cy="546100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-1" fmla="*/ 0 w 10000"/>
              <a:gd name="connsiteY0-2" fmla="*/ 2000 h 10000"/>
              <a:gd name="connsiteX1-3" fmla="*/ 10000 w 10000"/>
              <a:gd name="connsiteY1-4" fmla="*/ 0 h 10000"/>
              <a:gd name="connsiteX2-5" fmla="*/ 10000 w 10000"/>
              <a:gd name="connsiteY2-6" fmla="*/ 10000 h 10000"/>
              <a:gd name="connsiteX3-7" fmla="*/ 0 w 10000"/>
              <a:gd name="connsiteY3-8" fmla="*/ 10000 h 10000"/>
              <a:gd name="connsiteX4-9" fmla="*/ 0 w 10000"/>
              <a:gd name="connsiteY4-10" fmla="*/ 5116 h 10000"/>
              <a:gd name="connsiteX5" fmla="*/ 0 w 10000"/>
              <a:gd name="connsiteY5" fmla="*/ 2000 h 10000"/>
              <a:gd name="connsiteX0-11" fmla="*/ 0 w 10000"/>
              <a:gd name="connsiteY0-12" fmla="*/ 5116 h 10000"/>
              <a:gd name="connsiteX1-13" fmla="*/ 10000 w 10000"/>
              <a:gd name="connsiteY1-14" fmla="*/ 0 h 10000"/>
              <a:gd name="connsiteX2-15" fmla="*/ 10000 w 10000"/>
              <a:gd name="connsiteY2-16" fmla="*/ 10000 h 10000"/>
              <a:gd name="connsiteX3-17" fmla="*/ 0 w 10000"/>
              <a:gd name="connsiteY3-18" fmla="*/ 10000 h 10000"/>
              <a:gd name="connsiteX4-19" fmla="*/ 0 w 10000"/>
              <a:gd name="connsiteY4-20" fmla="*/ 5116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000">
                <a:moveTo>
                  <a:pt x="0" y="5116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5116"/>
                </a:lnTo>
                <a:close/>
              </a:path>
            </a:pathLst>
          </a:custGeom>
          <a:solidFill>
            <a:srgbClr val="AE93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066800" y="222057"/>
            <a:ext cx="2647950" cy="730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endParaRPr lang="zh-CN" altLang="en-US" sz="3200" b="1" dirty="0">
              <a:solidFill>
                <a:srgbClr val="5757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66470" y="953770"/>
            <a:ext cx="10368280" cy="94932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algn="l"/>
            <a:r>
              <a:rPr lang="en-US" altLang="zh-CN" sz="2000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 </a:t>
            </a:r>
            <a:r>
              <a:rPr lang="zh-CN" altLang="en-US" sz="2000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2、小组合作玩游戏  游戏的过程中，教师要进行适当的提问加以点拨，例如，发令的同学怎样发出指令有利于同伴准确搭出图形?搭积木的同学如何利用指令搭出图形？游戏结束后，小组展示，引导学生说说你们发现了什么？</a:t>
            </a:r>
            <a:endParaRPr lang="zh-CN" altLang="en-US" sz="2000" dirty="0" smtClean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/>
            <a:r>
              <a:rPr lang="zh-CN" altLang="en-US" sz="2000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设计意图:学生在游戏中体会推理在解决问题时的作用，有利于学生空间观念的形成。注重动手实践，强化空间观念。</a:t>
            </a:r>
            <a:endParaRPr lang="zh-CN" altLang="en-US" sz="2000" dirty="0" smtClean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/>
            <a:r>
              <a:rPr lang="zh-CN" altLang="en-US" sz="2000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　3、同桌合作玩游戏</a:t>
            </a:r>
            <a:endParaRPr lang="zh-CN" altLang="en-US" sz="2000" dirty="0" smtClean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/>
            <a:r>
              <a:rPr lang="zh-CN" altLang="en-US" sz="2000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同桌快速分工发出指令和搭的情况，并请发指令的同学先想好你准备让对方搭的立体图形。教师可鼓励学生通过尽可能少的指令，搭出正确的立体图形。同桌两人互换角色进行练习。最后引导学生说说你们发现了什么？</a:t>
            </a:r>
            <a:endParaRPr lang="zh-CN" altLang="en-US" sz="2000" dirty="0" smtClean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/>
            <a:r>
              <a:rPr lang="zh-CN" altLang="en-US" sz="2000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设计意图：在活动过程中，学生交流的过程也就是活动经验的提炼培养过程。再现经验，激活活动经验。体会必须根据立体图形的正面、上面和侧面（左面或右面）的形状特征，才能确定所搭的立体图形。</a:t>
            </a:r>
            <a:endParaRPr lang="zh-CN" altLang="en-US" sz="2000" dirty="0" smtClean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/>
            <a:r>
              <a:rPr lang="zh-CN" altLang="en-US" sz="2000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　　游戏二：通过提问来判断并搭出立体图形</a:t>
            </a:r>
            <a:endParaRPr lang="zh-CN" altLang="en-US" sz="2000" dirty="0" smtClean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/>
            <a:r>
              <a:rPr lang="zh-CN" altLang="en-US" sz="2000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淘气用3个正方体又搭出了一个立体图形，从正面看是横着的2个正方形 ，第三个正方体能放在什么位置？</a:t>
            </a:r>
            <a:endParaRPr lang="zh-CN" altLang="en-US" sz="2000" dirty="0" smtClean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/>
            <a:r>
              <a:rPr lang="zh-CN" altLang="en-US" sz="2000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教师出示课件，让学生先独立想象，再交流第三个正方体可能的位置。交流后让学生四人一组动手摆一摆。</a:t>
            </a:r>
            <a:endParaRPr lang="zh-CN" altLang="en-US" sz="2000" dirty="0" smtClean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/>
            <a:r>
              <a:rPr lang="zh-CN" altLang="en-US" sz="2000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设计意图：在操作验证中积累活动经验，同时也为下节课根据平面图形还原立体图形奠定基础。进一步体会根据立体图形某一面（如正面）的形状，所搭的立体图形是不唯一的。</a:t>
            </a:r>
            <a:endParaRPr lang="zh-CN" altLang="en-US" sz="2000" dirty="0" smtClean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/>
            <a:r>
              <a:rPr lang="zh-CN" altLang="en-US" sz="2000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　　</a:t>
            </a:r>
            <a:endParaRPr lang="zh-CN" altLang="en-US" sz="2000" dirty="0" smtClean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781050" y="851696"/>
            <a:ext cx="11125200" cy="0"/>
          </a:xfrm>
          <a:prstGeom prst="line">
            <a:avLst/>
          </a:prstGeom>
          <a:ln w="44450">
            <a:solidFill>
              <a:srgbClr val="D1D1D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流程图: 手动输入 2"/>
          <p:cNvSpPr/>
          <p:nvPr/>
        </p:nvSpPr>
        <p:spPr>
          <a:xfrm rot="5400000">
            <a:off x="25400" y="343696"/>
            <a:ext cx="495300" cy="546100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-1" fmla="*/ 0 w 10000"/>
              <a:gd name="connsiteY0-2" fmla="*/ 2000 h 10000"/>
              <a:gd name="connsiteX1-3" fmla="*/ 10000 w 10000"/>
              <a:gd name="connsiteY1-4" fmla="*/ 0 h 10000"/>
              <a:gd name="connsiteX2-5" fmla="*/ 10000 w 10000"/>
              <a:gd name="connsiteY2-6" fmla="*/ 10000 h 10000"/>
              <a:gd name="connsiteX3-7" fmla="*/ 0 w 10000"/>
              <a:gd name="connsiteY3-8" fmla="*/ 10000 h 10000"/>
              <a:gd name="connsiteX4-9" fmla="*/ 0 w 10000"/>
              <a:gd name="connsiteY4-10" fmla="*/ 5116 h 10000"/>
              <a:gd name="connsiteX5" fmla="*/ 0 w 10000"/>
              <a:gd name="connsiteY5" fmla="*/ 2000 h 10000"/>
              <a:gd name="connsiteX0-11" fmla="*/ 0 w 10000"/>
              <a:gd name="connsiteY0-12" fmla="*/ 5116 h 10000"/>
              <a:gd name="connsiteX1-13" fmla="*/ 10000 w 10000"/>
              <a:gd name="connsiteY1-14" fmla="*/ 0 h 10000"/>
              <a:gd name="connsiteX2-15" fmla="*/ 10000 w 10000"/>
              <a:gd name="connsiteY2-16" fmla="*/ 10000 h 10000"/>
              <a:gd name="connsiteX3-17" fmla="*/ 0 w 10000"/>
              <a:gd name="connsiteY3-18" fmla="*/ 10000 h 10000"/>
              <a:gd name="connsiteX4-19" fmla="*/ 0 w 10000"/>
              <a:gd name="connsiteY4-20" fmla="*/ 5116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000">
                <a:moveTo>
                  <a:pt x="0" y="5116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5116"/>
                </a:lnTo>
                <a:close/>
              </a:path>
            </a:pathLst>
          </a:custGeom>
          <a:solidFill>
            <a:srgbClr val="AE93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066800" y="222057"/>
            <a:ext cx="2647950" cy="730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endParaRPr lang="zh-CN" altLang="en-US" sz="3200" b="1" dirty="0">
              <a:solidFill>
                <a:srgbClr val="5757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37920" y="1219835"/>
            <a:ext cx="10408285" cy="44259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algn="l"/>
            <a:r>
              <a:rPr lang="zh-CN" altLang="en-US" sz="24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  <a:sym typeface="+mn-ea"/>
              </a:rPr>
              <a:t>三、巩固练习，拓展延伸</a:t>
            </a:r>
            <a:endParaRPr lang="zh-CN" altLang="en-US" sz="2400" dirty="0" smtClean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/>
            <a:r>
              <a:rPr lang="zh-CN" altLang="en-US" sz="2400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　　1、请你按照淘气的指令搭一搭。</a:t>
            </a:r>
            <a:endParaRPr lang="zh-CN" altLang="en-US" sz="2400" dirty="0" smtClean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/>
            <a:r>
              <a:rPr lang="zh-CN" altLang="en-US" sz="2400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课件出示课本56页练一练第1题，学生先独立搭一搭，再从不同方向观察并交流。</a:t>
            </a:r>
            <a:endParaRPr lang="zh-CN" altLang="en-US" sz="2400" dirty="0" smtClean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/>
            <a:r>
              <a:rPr lang="zh-CN" altLang="en-US" sz="2400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　　2、笑笑用3个正方体搭立体图形，从正面看是2个正方形。请试着用两种方法搭出来，并分别画出你从正面、右面和上面看到的图形。</a:t>
            </a:r>
            <a:endParaRPr lang="zh-CN" altLang="en-US" sz="2400" dirty="0" smtClean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/>
            <a:r>
              <a:rPr lang="zh-CN" altLang="en-US" sz="2400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　　课件出示课本56页第2题，引导学生先按要求搭一搭，仔细观察后再分别画出不同位置看到的形状。</a:t>
            </a:r>
            <a:endParaRPr lang="zh-CN" altLang="en-US" sz="2400" dirty="0" smtClean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/>
            <a:r>
              <a:rPr lang="zh-CN" altLang="en-US" sz="2400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仿宋" panose="02010609060101010101" charset="-122"/>
                <a:sym typeface="+mn-ea"/>
              </a:rPr>
              <a:t>四、回顾总结，反思评价</a:t>
            </a:r>
            <a:endParaRPr lang="zh-CN" altLang="en-US" sz="2400" dirty="0" smtClean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algn="l"/>
            <a:r>
              <a:rPr lang="zh-CN" altLang="en-US" sz="2400" dirty="0" smtClean="0">
                <a:solidFill>
                  <a:prstClr val="black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今天这节课你有什么收获？并对自己的表现进行自我评价。</a:t>
            </a:r>
            <a:endParaRPr lang="zh-CN" altLang="en-US" sz="2400" dirty="0" smtClean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>
            <a:off x="781050" y="851696"/>
            <a:ext cx="11125200" cy="0"/>
          </a:xfrm>
          <a:prstGeom prst="line">
            <a:avLst/>
          </a:prstGeom>
          <a:ln w="44450">
            <a:solidFill>
              <a:srgbClr val="D1D1D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流程图: 手动输入 2"/>
          <p:cNvSpPr/>
          <p:nvPr/>
        </p:nvSpPr>
        <p:spPr>
          <a:xfrm rot="5400000">
            <a:off x="25400" y="343696"/>
            <a:ext cx="495300" cy="546100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-1" fmla="*/ 0 w 10000"/>
              <a:gd name="connsiteY0-2" fmla="*/ 2000 h 10000"/>
              <a:gd name="connsiteX1-3" fmla="*/ 10000 w 10000"/>
              <a:gd name="connsiteY1-4" fmla="*/ 0 h 10000"/>
              <a:gd name="connsiteX2-5" fmla="*/ 10000 w 10000"/>
              <a:gd name="connsiteY2-6" fmla="*/ 10000 h 10000"/>
              <a:gd name="connsiteX3-7" fmla="*/ 0 w 10000"/>
              <a:gd name="connsiteY3-8" fmla="*/ 10000 h 10000"/>
              <a:gd name="connsiteX4-9" fmla="*/ 0 w 10000"/>
              <a:gd name="connsiteY4-10" fmla="*/ 5116 h 10000"/>
              <a:gd name="connsiteX5" fmla="*/ 0 w 10000"/>
              <a:gd name="connsiteY5" fmla="*/ 2000 h 10000"/>
              <a:gd name="connsiteX0-11" fmla="*/ 0 w 10000"/>
              <a:gd name="connsiteY0-12" fmla="*/ 5116 h 10000"/>
              <a:gd name="connsiteX1-13" fmla="*/ 10000 w 10000"/>
              <a:gd name="connsiteY1-14" fmla="*/ 0 h 10000"/>
              <a:gd name="connsiteX2-15" fmla="*/ 10000 w 10000"/>
              <a:gd name="connsiteY2-16" fmla="*/ 10000 h 10000"/>
              <a:gd name="connsiteX3-17" fmla="*/ 0 w 10000"/>
              <a:gd name="connsiteY3-18" fmla="*/ 10000 h 10000"/>
              <a:gd name="connsiteX4-19" fmla="*/ 0 w 10000"/>
              <a:gd name="connsiteY4-20" fmla="*/ 5116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0000" h="10000">
                <a:moveTo>
                  <a:pt x="0" y="5116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5116"/>
                </a:lnTo>
                <a:close/>
              </a:path>
            </a:pathLst>
          </a:custGeom>
          <a:solidFill>
            <a:srgbClr val="AE935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137920" y="250632"/>
            <a:ext cx="2647950" cy="730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5757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板书设计</a:t>
            </a:r>
            <a:endParaRPr lang="zh-CN" altLang="en-US" sz="3200" b="1" dirty="0">
              <a:solidFill>
                <a:srgbClr val="57575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37920" y="1219835"/>
            <a:ext cx="10408285" cy="44259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algn="l"/>
            <a:endParaRPr lang="zh-CN" altLang="en-US" sz="2400" dirty="0" smtClean="0">
              <a:solidFill>
                <a:prstClr val="black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08125" y="1597025"/>
            <a:ext cx="9228455" cy="192024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algn="ctr"/>
            <a:r>
              <a:rPr lang="zh-CN" altLang="en-US" sz="36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我说你搭</a:t>
            </a:r>
            <a:endParaRPr lang="zh-CN" altLang="en-US" sz="36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</a:endParaRPr>
          </a:p>
          <a:p>
            <a:pPr algn="ctr"/>
            <a:r>
              <a:rPr lang="zh-CN" altLang="en-US" sz="3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                               ——按指令搭出立体图形</a:t>
            </a:r>
            <a:endParaRPr lang="zh-CN" altLang="en-US" sz="32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</a:endParaRPr>
          </a:p>
          <a:p>
            <a:pPr algn="l"/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正面、上面、侧面（右面或左面）——确定所搭立体图形</a:t>
            </a:r>
            <a:endParaRPr lang="zh-CN" altLang="en-US" sz="28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</a:endParaRPr>
          </a:p>
          <a:p>
            <a:pPr algn="l"/>
            <a:endParaRPr lang="zh-CN" altLang="en-US" sz="28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</a:endParaRPr>
          </a:p>
          <a:p>
            <a:pPr algn="l"/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 Light" panose="020B0306030504020204" pitchFamily="34" charset="0"/>
              </a:rPr>
              <a:t>某一面（正面）——所搭立体图形是不唯一的</a:t>
            </a:r>
            <a:endParaRPr lang="zh-CN" altLang="en-US" sz="28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 Light" panose="020B03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ctr">
          <a:defRPr sz="2000" dirty="0" smtClean="0">
            <a:solidFill>
              <a:prstClr val="black"/>
            </a:solidFill>
            <a:latin typeface="微软雅黑" panose="020B0503020204020204" pitchFamily="34" charset="-122"/>
            <a:ea typeface="微软雅黑" panose="020B0503020204020204" pitchFamily="34" charset="-122"/>
            <a:cs typeface="Open Sans Light" panose="020B0306030504020204" pitchFamily="34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1100"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模板1 - 副本</Template>
  <TotalTime>0</TotalTime>
  <Words>1707</Words>
  <Application>WPS 演示</Application>
  <PresentationFormat>宽屏</PresentationFormat>
  <Paragraphs>85</Paragraphs>
  <Slides>10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10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Open Sans Light</vt:lpstr>
      <vt:lpstr>方正兰亭细黑_GBK</vt:lpstr>
      <vt:lpstr>Adobe 黑体 Std R</vt:lpstr>
      <vt:lpstr>Arial</vt:lpstr>
      <vt:lpstr>Impact</vt:lpstr>
      <vt:lpstr>Calibri</vt:lpstr>
      <vt:lpstr>Arial Unicode MS</vt:lpstr>
      <vt:lpstr>Calibri Light</vt:lpstr>
      <vt:lpstr>Gill Sans</vt:lpstr>
      <vt:lpstr>Calibri</vt:lpstr>
      <vt:lpstr>Open Sans</vt:lpstr>
      <vt:lpstr>华文细黑</vt:lpstr>
      <vt:lpstr>等线</vt:lpstr>
      <vt:lpstr>Open Sans</vt:lpstr>
      <vt:lpstr>黑体</vt:lpstr>
      <vt:lpstr>Segoe Print</vt:lpstr>
      <vt:lpstr>等线 Light</vt:lpstr>
      <vt:lpstr>Verdana</vt:lpstr>
      <vt:lpstr>Segoe Script</vt:lpstr>
      <vt:lpstr>楷体</vt:lpstr>
      <vt:lpstr>仿宋</vt:lpstr>
      <vt:lpstr>Office 主题</vt:lpstr>
      <vt:lpstr>Office 主题​​</vt:lpstr>
      <vt:lpstr>3_Office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表里如一</cp:lastModifiedBy>
  <cp:revision>360</cp:revision>
  <dcterms:created xsi:type="dcterms:W3CDTF">2017-11-12T00:46:00Z</dcterms:created>
  <dcterms:modified xsi:type="dcterms:W3CDTF">2019-02-17T13:07:16Z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