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90" r:id="rId3"/>
    <p:sldId id="457" r:id="rId5"/>
    <p:sldId id="494" r:id="rId6"/>
    <p:sldId id="459" r:id="rId7"/>
    <p:sldId id="460" r:id="rId8"/>
    <p:sldId id="461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93" r:id="rId17"/>
    <p:sldId id="507" r:id="rId18"/>
    <p:sldId id="508" r:id="rId19"/>
    <p:sldId id="402" r:id="rId20"/>
  </p:sldIdLst>
  <p:sldSz cx="9144000" cy="5143500" type="screen16x9"/>
  <p:notesSz cx="6858000" cy="9144000"/>
  <p:defaultTextStyle>
    <a:defPPr>
      <a:defRPr lang="zh-CN"/>
    </a:defPPr>
    <a:lvl1pPr marL="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7161"/>
    <a:srgbClr val="026554"/>
    <a:srgbClr val="52A08F"/>
    <a:srgbClr val="014C44"/>
    <a:srgbClr val="BCDECA"/>
    <a:srgbClr val="066857"/>
    <a:srgbClr val="066251"/>
    <a:srgbClr val="DEEEE4"/>
    <a:srgbClr val="EAF7FE"/>
    <a:srgbClr val="7EC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1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-96" y="-510"/>
      </p:cViewPr>
      <p:guideLst>
        <p:guide orient="horz" pos="163"/>
        <p:guide orient="horz" pos="1367"/>
        <p:guide orient="horz" pos="3165"/>
        <p:guide orient="horz" pos="1474"/>
        <p:guide pos="2880"/>
        <p:guide pos="250"/>
        <p:guide pos="55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9D10-E8FB-4D02-840A-71DC6B10B0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13031-F953-48DA-BD81-EFC398A6DE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1D13-AC73-4BCB-83AD-12AC70F238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更多模板请关注：https://haosc..com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2.自主探究学习新知。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2）将淘气画的图形用PPT显示出来。鼓励学生说出为什么从正面看是这个图形。引导学生发现形和体之间的关系。这样设计是为了使学生在动手操作，合作交流中。得出不同的立体图形。从正面观察形状可能完全相同的直接经验。以突破本节课的重点。大概用时十分钟，已突破本节课的重点。</a:t>
            </a:r>
            <a:endParaRPr lang="zh-CN" altLang="en-US"/>
          </a:p>
          <a:p>
            <a:r>
              <a:rPr lang="zh-CN" altLang="en-US"/>
              <a:t>3）第三个情境我设计的是让别让三名学生从正面，左面，上面来观察，让他们说说分别看到了什么图形，然后在进行连线，这样设计能增加学生的直观感受和动手操作能力。为下一个情境做好铺垫。大概用时十分钟。</a:t>
            </a:r>
            <a:endParaRPr lang="zh-CN" altLang="en-US"/>
          </a:p>
          <a:p>
            <a:r>
              <a:rPr lang="zh-CN" altLang="en-US"/>
              <a:t>4）第四个情景。我会放手让孩子来动手操作，合作完成，让他们搭建出书中所给的立体图形，现在方格纸上画一画，再展示他们的作品，说出他们在这个过程中的感受和经验，这样的设计的目的让学生在操作中发现问题，并通过交流进行及时更正，大概用时十分钟，已突破本节课的难点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9AF5-EF36-4F21-887F-7A877F9377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9B4AC-B2A5-48F4-A5C5-DC31374EFE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  <p:txStyles>
    <p:titleStyle>
      <a:lvl1pPr algn="l" defTabSz="685165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16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tags" Target="../tags/tag3.xml"/><Relationship Id="rId4" Type="http://schemas.openxmlformats.org/officeDocument/2006/relationships/image" Target="../media/image3.png"/><Relationship Id="rId3" Type="http://schemas.openxmlformats.org/officeDocument/2006/relationships/tags" Target="../tags/tag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" r="30455"/>
          <a:stretch>
            <a:fillRect/>
          </a:stretch>
        </p:blipFill>
        <p:spPr>
          <a:xfrm>
            <a:off x="-15004" y="0"/>
            <a:ext cx="9159004" cy="5143500"/>
          </a:xfrm>
          <a:prstGeom prst="rect">
            <a:avLst/>
          </a:prstGeom>
        </p:spPr>
      </p:pic>
      <p:pic>
        <p:nvPicPr>
          <p:cNvPr id="10" name="PA_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8462" flipH="1">
            <a:off x="-147881" y="1172755"/>
            <a:ext cx="1091011" cy="1271080"/>
          </a:xfrm>
          <a:prstGeom prst="rect">
            <a:avLst/>
          </a:prstGeom>
        </p:spPr>
      </p:pic>
      <p:pic>
        <p:nvPicPr>
          <p:cNvPr id="13" name="PA_图片 12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r="18531"/>
          <a:stretch>
            <a:fillRect/>
          </a:stretch>
        </p:blipFill>
        <p:spPr>
          <a:xfrm>
            <a:off x="7206847" y="2809930"/>
            <a:ext cx="1937154" cy="2333570"/>
          </a:xfrm>
          <a:prstGeom prst="rect">
            <a:avLst/>
          </a:prstGeom>
        </p:spPr>
      </p:pic>
      <p:sp>
        <p:nvSpPr>
          <p:cNvPr id="1048726" name="文本框 66"/>
          <p:cNvSpPr txBox="1"/>
          <p:nvPr/>
        </p:nvSpPr>
        <p:spPr>
          <a:xfrm>
            <a:off x="850900" y="324485"/>
            <a:ext cx="62433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 altLang="zh-CN" sz="2800" b="1" dirty="0" smtClean="0">
                <a:solidFill>
                  <a:schemeClr val="tx1"/>
                </a:solidFill>
              </a:rPr>
              <a:t>2019·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冬令营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·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悦读活动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“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空间观念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”</a:t>
            </a:r>
            <a:endParaRPr lang="en-US" altLang="zh-CN" sz="2800" b="1" dirty="0" smtClean="0">
              <a:solidFill>
                <a:schemeClr val="tx1"/>
              </a:solidFill>
            </a:endParaRPr>
          </a:p>
        </p:txBody>
      </p:sp>
      <p:pic>
        <p:nvPicPr>
          <p:cNvPr id="2097168" name="图片 4" descr="F24D4B4CD37079389CEF12545A0F94A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-10795" y="0"/>
            <a:ext cx="861695" cy="846455"/>
          </a:xfrm>
          <a:prstGeom prst="rect">
            <a:avLst/>
          </a:prstGeom>
        </p:spPr>
      </p:pic>
      <p:sp>
        <p:nvSpPr>
          <p:cNvPr id="1048727" name="文本框 67"/>
          <p:cNvSpPr txBox="1"/>
          <p:nvPr/>
        </p:nvSpPr>
        <p:spPr>
          <a:xfrm>
            <a:off x="3059151" y="3998596"/>
            <a:ext cx="45504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黑龙江省</a:t>
            </a:r>
            <a:r>
              <a:rPr lang="en-US" altLang="zh-CN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·</a:t>
            </a:r>
            <a:r>
              <a:rPr lang="zh-CN" altLang="en-US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大庆市</a:t>
            </a:r>
            <a:r>
              <a:rPr lang="en-US" altLang="zh-CN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·</a:t>
            </a:r>
            <a:r>
              <a:rPr lang="zh-CN" altLang="en-US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东湖第二小学</a:t>
            </a:r>
            <a:r>
              <a:rPr lang="en-US" altLang="zh-CN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·</a:t>
            </a:r>
            <a:r>
              <a:rPr lang="zh-CN" altLang="en-US" sz="1800" b="1" dirty="0">
                <a:solidFill>
                  <a:schemeClr val="tx1"/>
                </a:solidFill>
                <a:effectLst/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李维扬</a:t>
            </a:r>
            <a:endParaRPr lang="zh-CN" altLang="en-US" sz="1800" b="1" dirty="0">
              <a:solidFill>
                <a:schemeClr val="tx1"/>
              </a:solidFill>
              <a:effectLst/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endParaRPr>
          </a:p>
        </p:txBody>
      </p:sp>
      <p:sp>
        <p:nvSpPr>
          <p:cNvPr id="1048728" name="文本框 6"/>
          <p:cNvSpPr txBox="1"/>
          <p:nvPr/>
        </p:nvSpPr>
        <p:spPr>
          <a:xfrm>
            <a:off x="2146935" y="1972945"/>
            <a:ext cx="4850130" cy="1198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</a:rPr>
              <a:t>空间观念的理解与培养</a:t>
            </a:r>
            <a:endParaRPr lang="zh-CN" altLang="en-US" sz="4000" b="1" dirty="0" smtClean="0">
              <a:solidFill>
                <a:schemeClr val="tx1"/>
              </a:solidFill>
              <a:latin typeface="幼圆" panose="02010509060101010101" charset="-122"/>
              <a:ea typeface="幼圆" panose="02010509060101010101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</a:rPr>
              <a:t>以《看一看》为例</a:t>
            </a:r>
            <a:endParaRPr lang="zh-CN" altLang="en-US" sz="2400" b="1" dirty="0" smtClean="0">
              <a:solidFill>
                <a:schemeClr val="tx1"/>
              </a:solidFill>
              <a:latin typeface="幼圆" panose="02010509060101010101" charset="-122"/>
              <a:ea typeface="幼圆" panose="020105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000">
        <p14:ripple dir="lu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4013 L 3.05556E-6 -0.03951 C 0.00468 -0.04877 0.0092 -0.05864 0.01441 -0.06636 C 0.0184 -0.07253 0.02291 -0.07655 0.02725 -0.08179 C 0.03455 -0.09013 0.04566 -0.1 0.0526 -0.10463 C 0.05781 -0.10772 0.06371 -0.10895 0.06892 -0.11235 C 0.07396 -0.11513 0.07864 -0.12006 0.0835 -0.12346 C 0.08646 -0.12531 0.08958 -0.12624 0.09271 -0.12747 C 0.10416 -0.13117 0.11562 -0.13241 0.12725 -0.13457 C 0.1526 -0.13364 0.17795 -0.13395 0.2033 -0.13117 C 0.23784 -0.12716 0.21857 -0.12624 0.23628 -0.11976 C 0.23802 -0.11883 0.26007 -0.11173 0.26718 -0.10834 C 0.2901 -0.0963 0.27031 -0.10617 0.28871 -0.0929 C 0.29132 -0.09167 0.29375 -0.09043 0.29635 -0.08951 C 0.30156 -0.08179 0.3026 -0.07994 0.30902 -0.07408 C 0.31076 -0.07253 0.31267 -0.07161 0.31441 -0.07006 C 0.31684 -0.06266 0.31979 -0.05556 0.32135 -0.04753 C 0.32274 -0.04259 0.32378 -0.03704 0.32517 -0.03241 C 0.3276 -0.02438 0.33021 -0.01729 0.33264 -0.00957 C 0.33385 -0.00556 0.33437 -0.00031 0.33628 0.00216 C 0.33802 0.00463 0.3401 0.00648 0.34166 0.00926 C 0.34375 0.01296 0.34514 0.01759 0.34722 0.02099 C 0.3493 0.02407 0.35225 0.02531 0.35451 0.0287 C 0.35659 0.03148 0.35781 0.03704 0.35989 0.03981 C 0.36527 0.04629 0.37031 0.04784 0.37621 0.05154 C 0.37812 0.05247 0.37986 0.05432 0.38177 0.05494 C 0.3868 0.05802 0.39687 0.0608 0.40156 0.06234 C 0.41875 0.06173 0.43576 0.06204 0.4526 0.05895 C 0.46371 0.05648 0.46093 0.05185 0.46857 0.04383 C 0.47066 0.04197 0.47257 0.04136 0.47413 0.03981 C 0.48837 0.0179 0.475 0.03765 0.48906 0.02099 C 0.49097 0.01883 0.49218 0.01543 0.49427 0.01327 C 0.49618 0.01142 0.49826 0.01111 0.49948 0.00926 C 0.50191 0.00741 0.50347 0.00401 0.50503 0.00216 C 0.50712 0.00031 0.50902 1.97531E-6 0.51041 -0.00185 C 0.525 -0.01667 0.50764 -0.00371 0.5217 -0.01327 C 0.52326 -0.01574 0.52517 -0.01883 0.52725 -0.02068 C 0.53021 -0.02408 0.53698 -0.02655 0.53993 -0.0284 C 0.54357 -0.03087 0.5467 -0.03488 0.55087 -0.03611 C 0.56423 -0.04074 0.55816 -0.03827 0.56892 -0.04352 L 0.60712 -0.04013 C 0.61753 -0.03426 0.61614 -0.01759 0.62152 -0.00556 C 0.62326 -0.00216 0.62534 -0.00031 0.62691 0.00216 C 0.63003 0.01234 0.63194 0.01666 0.63437 0.0287 C 0.63593 0.0358 0.6368 0.04383 0.63767 0.05154 L 0.63958 0.06234 C 0.6401 0.06636 0.64027 0.07068 0.64166 0.07438 L 0.64496 0.08518 C 0.6592 0.08364 0.67343 0.08241 0.68715 0.07778 C 0.68958 0.07716 0.69201 0.075 0.69444 0.07438 C 0.70121 0.07099 0.70451 0.07068 0.71076 0.06636 C 0.71441 0.0642 0.71857 0.06296 0.7217 0.05895 L 0.72725 0.05154 C 0.73055 0.05247 0.73802 0.05494 0.74166 0.05895 C 0.74496 0.06204 0.74774 0.06636 0.75087 0.07037 C 0.75434 0.07438 0.75816 0.07747 0.76163 0.08148 C 0.76475 0.08487 0.76753 0.09012 0.77083 0.09321 C 0.77309 0.09506 0.77569 0.09537 0.77812 0.09691 C 0.78975 0.11327 0.77621 0.09599 0.79635 0.11204 C 0.8 0.11543 0.80312 0.12006 0.80712 0.12376 C 0.80885 0.125 0.81093 0.12592 0.81267 0.12716 C 0.81614 0.13086 0.81996 0.13457 0.82361 0.13889 C 0.82743 0.14321 0.83298 0.15278 0.83628 0.15771 C 0.83802 0.16018 0.8401 0.16234 0.84166 0.16543 C 0.84705 0.17438 0.84722 0.17685 0.85087 0.18827 C 0.85139 0.19321 0.85191 0.19845 0.85243 0.20339 C 0.85382 0.21111 0.85625 0.22623 0.85625 0.22654 L 0.86545 0.21481 " pathEditMode="relative" rAng="0" ptsTypes="AAAAAAAAAAAAAAAAAAAAAAAAAAAAAAAAAAAAAAAAAAAAAAAAAAAAAAAAAAAAAAAAAAAA">
                                      <p:cBhvr>
                                        <p:cTn id="11" dur="4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64" y="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8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8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8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9"/>
                            </p:stCondLst>
                            <p:childTnLst>
                              <p:par>
                                <p:cTn id="2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8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8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48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4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26" grpId="0"/>
      <p:bldP spid="1048727" grpId="0"/>
      <p:bldP spid="10487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7805" y="1335405"/>
            <a:ext cx="815340" cy="2333625"/>
            <a:chOff x="780" y="1876"/>
            <a:chExt cx="1284" cy="3675"/>
          </a:xfrm>
        </p:grpSpPr>
        <p:sp>
          <p:nvSpPr>
            <p:cNvPr id="12" name="任意多边形 1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02" y="1983"/>
              <a:ext cx="1262" cy="3568"/>
              <a:chOff x="-3916340" y="3439949"/>
              <a:chExt cx="1880373" cy="4250975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-3119240" y="3556708"/>
                <a:ext cx="1083273" cy="413421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自主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探究</a:t>
                </a:r>
                <a:r>
                  <a:rPr lang="en-US" altLang="zh-CN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学习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新知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-3916340" y="3439949"/>
                <a:ext cx="1310756" cy="86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贰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/>
          <a:srcRect l="-4512" t="-4088" r="-3120" b="-4917"/>
          <a:stretch>
            <a:fillRect/>
          </a:stretch>
        </p:blipFill>
        <p:spPr>
          <a:xfrm>
            <a:off x="5317958" y="1403350"/>
            <a:ext cx="2518610" cy="2167255"/>
          </a:xfrm>
          <a:prstGeom prst="rect">
            <a:avLst/>
          </a:prstGeom>
          <a:ln>
            <a:solidFill>
              <a:srgbClr val="026554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1485265" y="1571625"/>
            <a:ext cx="36099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45" algn="l" fontAlgn="auto"/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在这个环节当中，我设计了四个情境。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  <a:p>
            <a:pPr indent="360045" algn="l" fontAlgn="auto"/>
            <a:r>
              <a:rPr lang="en-US" altLang="zh-CN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1</a:t>
            </a:r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、我设计的是分别用一个小正方体，两个小正方体，三个小正方体模型搭建出书上的图形。让学生观察从正面看到了什么形状？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  <a:sym typeface="+mn-ea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360" y="3296285"/>
            <a:ext cx="1116965" cy="777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rcRect l="8868" t="11860" r="19944" b="11763"/>
          <a:stretch>
            <a:fillRect/>
          </a:stretch>
        </p:blipFill>
        <p:spPr>
          <a:xfrm rot="21120000">
            <a:off x="7945120" y="2680335"/>
            <a:ext cx="946150" cy="730250"/>
          </a:xfrm>
          <a:prstGeom prst="cloud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矩形 24"/>
          <p:cNvSpPr/>
          <p:nvPr/>
        </p:nvSpPr>
        <p:spPr>
          <a:xfrm>
            <a:off x="3046913" y="950060"/>
            <a:ext cx="3050174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lnSpc>
                <a:spcPts val="3300"/>
              </a:lnSpc>
            </a:pPr>
            <a:r>
              <a:rPr lang="zh-CN" altLang="en-US" sz="3600" spc="50" dirty="0" smtClean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宋体" panose="02010600030101010101" pitchFamily="2" charset="-122"/>
              </a:rPr>
              <a:t>观察</a:t>
            </a:r>
            <a:r>
              <a:rPr lang="en-US" altLang="zh-CN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3600" spc="50" dirty="0" smtClean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宋体" panose="02010600030101010101" pitchFamily="2" charset="-122"/>
              </a:rPr>
              <a:t>操作</a:t>
            </a:r>
            <a:endParaRPr lang="zh-CN" altLang="en-US" sz="3600" spc="50" dirty="0">
              <a:ln w="12700" cmpd="sng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91030" y="3975100"/>
            <a:ext cx="55530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【设计意图】学生通过观察、画的过程，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初步体验从三维到二维转换的过程，并经历想象的过程，</a:t>
            </a:r>
            <a:r>
              <a:rPr lang="zh-CN" altLang="en-US" sz="1500" b="1" u="sng">
                <a:solidFill>
                  <a:srgbClr val="FF0000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积累空间表象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。</a:t>
            </a:r>
            <a:endParaRPr lang="zh-CN" altLang="en-US" sz="1500" b="1" u="sng"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7000">
        <p14:ripple dir="lu"/>
      </p:transition>
    </mc:Choice>
    <mc:Fallback>
      <p:transition spd="slow" advTm="4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-3981" t="-4787" r="-3311" b="-4853"/>
          <a:stretch>
            <a:fillRect/>
          </a:stretch>
        </p:blipFill>
        <p:spPr>
          <a:xfrm>
            <a:off x="5325979" y="1403350"/>
            <a:ext cx="2510589" cy="2167255"/>
          </a:xfrm>
          <a:prstGeom prst="rect">
            <a:avLst/>
          </a:prstGeom>
          <a:ln>
            <a:solidFill>
              <a:srgbClr val="026554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1779270" y="1579245"/>
            <a:ext cx="317436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360045" fontAlgn="auto"/>
            <a:r>
              <a:rPr 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2</a:t>
            </a:r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、将淘气画的图形用PPT显示出来。鼓励学生说出为什么从正面看是这个图形？引导学生发现形和体之间的关系。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  <a:sym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17805" y="1335405"/>
            <a:ext cx="815340" cy="2333625"/>
            <a:chOff x="780" y="1876"/>
            <a:chExt cx="1284" cy="3675"/>
          </a:xfrm>
        </p:grpSpPr>
        <p:sp>
          <p:nvSpPr>
            <p:cNvPr id="22" name="任意多边形 2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02" y="1983"/>
              <a:ext cx="1262" cy="3568"/>
              <a:chOff x="-3916340" y="3439949"/>
              <a:chExt cx="1880373" cy="4250975"/>
            </a:xfrm>
          </p:grpSpPr>
          <p:sp>
            <p:nvSpPr>
              <p:cNvPr id="25" name="文本框 1"/>
              <p:cNvSpPr txBox="1"/>
              <p:nvPr/>
            </p:nvSpPr>
            <p:spPr>
              <a:xfrm>
                <a:off x="-3119240" y="3556708"/>
                <a:ext cx="1083273" cy="413421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自主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探究</a:t>
                </a:r>
                <a:r>
                  <a:rPr lang="en-US" altLang="zh-CN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学习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新知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26" name="文本框 6"/>
              <p:cNvSpPr txBox="1"/>
              <p:nvPr/>
            </p:nvSpPr>
            <p:spPr>
              <a:xfrm>
                <a:off x="-3916340" y="3439949"/>
                <a:ext cx="1310756" cy="86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贰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27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6913" y="950060"/>
            <a:ext cx="3050174" cy="514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lnSpc>
                <a:spcPts val="3300"/>
              </a:lnSpc>
            </a:pP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想象</a:t>
            </a:r>
            <a:r>
              <a:rPr lang="en-US" altLang="zh-CN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比较</a:t>
            </a:r>
            <a:endParaRPr lang="zh-CN" altLang="en-US" sz="3600" spc="50" dirty="0">
              <a:ln w="12700" cmpd="sng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华文新魏" panose="02010800040101010101" pitchFamily="2" charset="-122"/>
              <a:ea typeface="华文新魏" panose="020108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91030" y="3975100"/>
            <a:ext cx="555307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【设计意图】学生在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观察中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发现冲突，在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对比的过程中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体验被改变了形状的立体图形的正面形状没有发生改变，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结合自己搭的过程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，</a:t>
            </a:r>
            <a:r>
              <a:rPr lang="zh-CN" altLang="en-US" sz="1500" b="1">
                <a:solidFill>
                  <a:srgbClr val="FF0000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积累空间表象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。</a:t>
            </a:r>
            <a:endParaRPr lang="zh-CN" altLang="en-US" sz="1500" b="1"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5818">
        <p14:ripple dir="lu"/>
      </p:transition>
    </mc:Choice>
    <mc:Fallback>
      <p:transition spd="slow" advTm="458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34820" y="1657985"/>
            <a:ext cx="312928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360045" fontAlgn="auto"/>
            <a:r>
              <a:rPr 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3</a:t>
            </a:r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、第三个情境我设计的是分别让三名学生从正面，左面，上面来观察，让他们说说分别看到了什么图形？然后在进行连线。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  <a:sym typeface="+mn-ea"/>
            </a:endParaRPr>
          </a:p>
        </p:txBody>
      </p:sp>
      <p:pic>
        <p:nvPicPr>
          <p:cNvPr id="6" name="图片 5"/>
          <p:cNvPicPr/>
          <p:nvPr/>
        </p:nvPicPr>
        <p:blipFill rotWithShape="1">
          <a:blip r:embed="rId2"/>
          <a:srcRect l="-4169" t="-4176" r="-2778" b="-2331"/>
          <a:stretch>
            <a:fillRect/>
          </a:stretch>
        </p:blipFill>
        <p:spPr>
          <a:xfrm>
            <a:off x="5325979" y="1465580"/>
            <a:ext cx="2502568" cy="2105025"/>
          </a:xfrm>
          <a:prstGeom prst="rect">
            <a:avLst/>
          </a:prstGeom>
          <a:ln>
            <a:solidFill>
              <a:srgbClr val="014C44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320" y="3188970"/>
            <a:ext cx="1489710" cy="1090295"/>
          </a:xfrm>
          <a:prstGeom prst="rect">
            <a:avLst/>
          </a:prstGeom>
          <a:ln>
            <a:solidFill>
              <a:srgbClr val="014C44"/>
            </a:solidFill>
          </a:ln>
        </p:spPr>
      </p:pic>
      <p:grpSp>
        <p:nvGrpSpPr>
          <p:cNvPr id="22" name="组合 21"/>
          <p:cNvGrpSpPr/>
          <p:nvPr/>
        </p:nvGrpSpPr>
        <p:grpSpPr>
          <a:xfrm>
            <a:off x="217805" y="1335405"/>
            <a:ext cx="815340" cy="2333625"/>
            <a:chOff x="780" y="1876"/>
            <a:chExt cx="1284" cy="3675"/>
          </a:xfrm>
        </p:grpSpPr>
        <p:sp>
          <p:nvSpPr>
            <p:cNvPr id="24" name="任意多边形 23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02" y="1983"/>
              <a:ext cx="1262" cy="3568"/>
              <a:chOff x="-3916340" y="3439949"/>
              <a:chExt cx="1880373" cy="4250975"/>
            </a:xfrm>
          </p:grpSpPr>
          <p:sp>
            <p:nvSpPr>
              <p:cNvPr id="26" name="文本框 1"/>
              <p:cNvSpPr txBox="1"/>
              <p:nvPr/>
            </p:nvSpPr>
            <p:spPr>
              <a:xfrm>
                <a:off x="-3119240" y="3556708"/>
                <a:ext cx="1083273" cy="413421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自主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探究</a:t>
                </a:r>
                <a:r>
                  <a:rPr lang="en-US" altLang="zh-CN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学习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新知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27" name="文本框 6"/>
              <p:cNvSpPr txBox="1"/>
              <p:nvPr/>
            </p:nvSpPr>
            <p:spPr>
              <a:xfrm>
                <a:off x="-3916340" y="3439949"/>
                <a:ext cx="1310756" cy="86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贰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29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6913" y="950060"/>
            <a:ext cx="3050174" cy="514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lnSpc>
                <a:spcPts val="3300"/>
              </a:lnSpc>
            </a:pP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实践</a:t>
            </a:r>
            <a:r>
              <a:rPr lang="en-US" altLang="zh-CN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应用</a:t>
            </a:r>
            <a:endParaRPr lang="zh-CN" altLang="en-US" sz="3600" spc="50" dirty="0">
              <a:ln w="12700" cmpd="sng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华文新魏" panose="02010800040101010101" pitchFamily="2" charset="-122"/>
              <a:ea typeface="华文新魏" panose="020108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15440" y="3601720"/>
            <a:ext cx="55530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【设计意图】学生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运用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获得的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知识与经验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，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通过实践操作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，创造实际情境等方式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进行观察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，</a:t>
            </a:r>
            <a:r>
              <a:rPr lang="zh-CN" altLang="en-US" sz="1500" b="1">
                <a:solidFill>
                  <a:srgbClr val="FF0000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有利于形成空间观念。</a:t>
            </a:r>
            <a:r>
              <a:rPr lang="zh-CN" altLang="en-US" sz="1500" b="1">
                <a:solidFill>
                  <a:schemeClr val="tx1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再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让学生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说一说，学生叙述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的过程有利于</a:t>
            </a:r>
            <a:r>
              <a:rPr lang="zh-CN" altLang="en-US" sz="1500" b="1">
                <a:solidFill>
                  <a:srgbClr val="FF0000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发展空间想象能力，提升空间观念。</a:t>
            </a:r>
            <a:endParaRPr lang="zh-CN" altLang="en-US" sz="1500" b="1">
              <a:solidFill>
                <a:srgbClr val="FF0000"/>
              </a:solidFill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8000">
        <p14:ripple dir="lu"/>
      </p:transition>
    </mc:Choice>
    <mc:Fallback>
      <p:transition spd="slow" advTm="3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77340" y="1526540"/>
            <a:ext cx="326580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360045" fontAlgn="auto"/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（</a:t>
            </a:r>
            <a:r>
              <a:rPr lang="en-US" altLang="zh-CN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4</a:t>
            </a:r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）第四个情景。我会放手让孩子来动手操作合作完成，让他们搭建出书中所给的立体图形，先在方格纸上画一画，再展示他们的作品，说出他们在这个过程中的感受和经验。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l="-2700" t="-3400" r="-2610" b="-3217"/>
          <a:stretch>
            <a:fillRect/>
          </a:stretch>
        </p:blipFill>
        <p:spPr>
          <a:xfrm>
            <a:off x="5189621" y="1553209"/>
            <a:ext cx="3228574" cy="1911885"/>
          </a:xfrm>
          <a:prstGeom prst="rect">
            <a:avLst/>
          </a:prstGeom>
          <a:ln>
            <a:solidFill>
              <a:srgbClr val="014C44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765" y="3563620"/>
            <a:ext cx="831850" cy="1048385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020" y="3255010"/>
            <a:ext cx="822325" cy="1048385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2115" y="2683510"/>
            <a:ext cx="772160" cy="104648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grpSp>
        <p:nvGrpSpPr>
          <p:cNvPr id="24" name="组合 23"/>
          <p:cNvGrpSpPr/>
          <p:nvPr/>
        </p:nvGrpSpPr>
        <p:grpSpPr>
          <a:xfrm>
            <a:off x="217805" y="1335405"/>
            <a:ext cx="815340" cy="2333625"/>
            <a:chOff x="780" y="1876"/>
            <a:chExt cx="1284" cy="3675"/>
          </a:xfrm>
        </p:grpSpPr>
        <p:sp>
          <p:nvSpPr>
            <p:cNvPr id="25" name="任意多边形 24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02" y="1983"/>
              <a:ext cx="1262" cy="3568"/>
              <a:chOff x="-3916340" y="3439949"/>
              <a:chExt cx="1880373" cy="4250975"/>
            </a:xfrm>
          </p:grpSpPr>
          <p:sp>
            <p:nvSpPr>
              <p:cNvPr id="27" name="文本框 1"/>
              <p:cNvSpPr txBox="1"/>
              <p:nvPr/>
            </p:nvSpPr>
            <p:spPr>
              <a:xfrm>
                <a:off x="-3119240" y="3556708"/>
                <a:ext cx="1083273" cy="413421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自主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探究</a:t>
                </a:r>
                <a:r>
                  <a:rPr lang="en-US" altLang="zh-CN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学习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新知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29" name="文本框 6"/>
              <p:cNvSpPr txBox="1"/>
              <p:nvPr/>
            </p:nvSpPr>
            <p:spPr>
              <a:xfrm>
                <a:off x="-3916340" y="3439949"/>
                <a:ext cx="1310756" cy="86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贰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30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46913" y="950060"/>
            <a:ext cx="3050174" cy="514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lnSpc>
                <a:spcPts val="3300"/>
              </a:lnSpc>
            </a:pP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实践</a:t>
            </a:r>
            <a:r>
              <a:rPr lang="en-US" altLang="zh-CN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3600" spc="50" dirty="0">
                <a:ln w="12700" cmpd="sng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宋体" panose="02010600030101010101" pitchFamily="2" charset="-122"/>
              </a:rPr>
              <a:t>应用</a:t>
            </a:r>
            <a:endParaRPr lang="zh-CN" altLang="en-US" sz="3600" spc="50" dirty="0">
              <a:ln w="12700" cmpd="sng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华文新魏" panose="02010800040101010101" pitchFamily="2" charset="-122"/>
              <a:ea typeface="华文新魏" panose="020108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39215" y="3267710"/>
            <a:ext cx="38398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【设计意图】通过上一环节学习，让学生运用空间想象能力完成在方格纸上</a:t>
            </a:r>
            <a:r>
              <a:rPr lang="zh-CN" altLang="en-US" sz="1500" b="1" u="sng">
                <a:latin typeface="华文宋体" panose="02010600040101010101" charset="-122"/>
                <a:ea typeface="华文宋体" panose="02010600040101010101" charset="-122"/>
                <a:sym typeface="+mn-ea"/>
              </a:rPr>
              <a:t>画平面图形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，充分</a:t>
            </a:r>
            <a:r>
              <a:rPr lang="zh-CN" altLang="en-US" sz="1500" b="1">
                <a:solidFill>
                  <a:srgbClr val="FF0000"/>
                </a:solidFill>
                <a:latin typeface="华文宋体" panose="02010600040101010101" charset="-122"/>
                <a:ea typeface="华文宋体" panose="02010600040101010101" charset="-122"/>
                <a:sym typeface="+mn-ea"/>
              </a:rPr>
              <a:t>体验由体到形的变化过程，进一步培养和发展空间观念</a:t>
            </a:r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。</a:t>
            </a:r>
            <a:endParaRPr lang="zh-CN" altLang="en-US" sz="1500" b="1"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8000">
        <p14:ripple dir="lu"/>
      </p:transition>
    </mc:Choice>
    <mc:Fallback>
      <p:transition spd="slow" advTm="3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99540" y="1499870"/>
            <a:ext cx="300609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360045" fontAlgn="auto"/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首先是基础练习题，学生能够轻而易举的完成，从而增加了他们学习数学的自信心。接下来是难度大一点的题，拓展延伸练习题，由浅入深，由易到难，各有侧重。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630" y="1335405"/>
            <a:ext cx="810260" cy="2369185"/>
            <a:chOff x="775" y="1876"/>
            <a:chExt cx="1276" cy="3731"/>
          </a:xfrm>
        </p:grpSpPr>
        <p:sp>
          <p:nvSpPr>
            <p:cNvPr id="12" name="任意多边形 1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75" y="1983"/>
              <a:ext cx="1276" cy="3624"/>
              <a:chOff x="-3956814" y="3439949"/>
              <a:chExt cx="1900640" cy="4315724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-3140181" y="3621455"/>
                <a:ext cx="1084007" cy="413421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实践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运用</a:t>
                </a:r>
                <a:r>
                  <a:rPr lang="en-US" altLang="zh-CN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巩固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新知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-3956814" y="3439949"/>
                <a:ext cx="1310756" cy="866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叁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450" y="1465580"/>
            <a:ext cx="2188845" cy="1383665"/>
          </a:xfrm>
          <a:prstGeom prst="roundRect">
            <a:avLst/>
          </a:prstGeom>
          <a:ln>
            <a:solidFill>
              <a:srgbClr val="014C44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725" y="2263140"/>
            <a:ext cx="1927225" cy="1405890"/>
          </a:xfrm>
          <a:prstGeom prst="roundRect">
            <a:avLst/>
          </a:prstGeom>
          <a:ln>
            <a:solidFill>
              <a:srgbClr val="014C44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4120" y="2927985"/>
            <a:ext cx="2327910" cy="1365885"/>
          </a:xfrm>
          <a:prstGeom prst="roundRect">
            <a:avLst/>
          </a:prstGeom>
          <a:ln>
            <a:solidFill>
              <a:srgbClr val="014C44"/>
            </a:solidFill>
          </a:ln>
        </p:spPr>
      </p:pic>
      <p:sp>
        <p:nvSpPr>
          <p:cNvPr id="24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80260" y="3570605"/>
            <a:ext cx="3491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【设计意图】体现新课标提出的让不同的学生在数学上得到不同发展的教学理念。</a:t>
            </a:r>
            <a:endParaRPr lang="zh-CN" altLang="en-US" sz="1500" b="1"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9953">
        <p14:ripple dir="lu"/>
      </p:transition>
    </mc:Choice>
    <mc:Fallback>
      <p:transition spd="slow" advTm="299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80310" y="1499870"/>
            <a:ext cx="38131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360045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通过本节课的学习</a:t>
            </a:r>
            <a:r>
              <a:rPr lang="zh-CN"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，</a:t>
            </a:r>
            <a:endParaRPr lang="zh-CN"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360045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你学会了哪些知识？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360045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你掌握了哪些学习数学的方法？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360045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你还有什么疑惑？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630" y="1335405"/>
            <a:ext cx="810260" cy="2369185"/>
            <a:chOff x="775" y="1876"/>
            <a:chExt cx="1276" cy="3731"/>
          </a:xfrm>
        </p:grpSpPr>
        <p:sp>
          <p:nvSpPr>
            <p:cNvPr id="12" name="任意多边形 1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75" y="1983"/>
              <a:ext cx="1276" cy="3624"/>
              <a:chOff x="-3956814" y="3439949"/>
              <a:chExt cx="1900640" cy="4315724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-3134594" y="3621455"/>
                <a:ext cx="1078420" cy="413421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回顾全课</a:t>
                </a:r>
                <a:r>
                  <a:rPr lang="en-US" altLang="zh-CN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,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内化提升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-3956814" y="3439949"/>
                <a:ext cx="1310756" cy="863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肆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24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36470" y="3636645"/>
            <a:ext cx="47078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【设计意图】学生建构本节课的知识体系，培养学生的交流能力，并学会总结归纳。</a:t>
            </a:r>
            <a:endParaRPr lang="zh-CN" altLang="en-US" sz="1500" b="1"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404">
        <p14:ripple dir="lu"/>
      </p:transition>
    </mc:Choice>
    <mc:Fallback>
      <p:transition spd="slow" advTm="204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84120" y="1501775"/>
            <a:ext cx="3924029" cy="22320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1755" tIns="0" rIns="0" bIns="0" rtlCol="0" anchor="t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sz="28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看一看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0" algn="ctr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正对观察面，平视观察面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0" algn="ctr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形状不同的立体图形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0" algn="ctr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从正面观察的形状可能相同。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  <a:p>
            <a:pPr indent="0" algn="ctr" fontAlgn="auto">
              <a:lnSpc>
                <a:spcPct val="150000"/>
              </a:lnSpc>
            </a:pPr>
            <a:r>
              <a:rPr sz="1600" b="1">
                <a:latin typeface="华文宋体" panose="02010600040101010101" charset="-122"/>
                <a:ea typeface="华文宋体" panose="02010600040101010101" charset="-122"/>
                <a:cs typeface="微软雅黑" panose="020B0503020204020204" pitchFamily="34" charset="-122"/>
                <a:sym typeface="+mn-ea"/>
              </a:rPr>
              <a:t>正面       上面        侧面（左面、右面）</a:t>
            </a:r>
            <a:endParaRPr sz="1600" b="1">
              <a:latin typeface="华文宋体" panose="02010600040101010101" charset="-122"/>
              <a:ea typeface="华文宋体" panose="02010600040101010101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630" y="1335405"/>
            <a:ext cx="810260" cy="1383030"/>
            <a:chOff x="775" y="1876"/>
            <a:chExt cx="1276" cy="2178"/>
          </a:xfrm>
        </p:grpSpPr>
        <p:sp>
          <p:nvSpPr>
            <p:cNvPr id="12" name="任意多边形 1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75" y="1983"/>
              <a:ext cx="1276" cy="2071"/>
              <a:chOff x="-3956814" y="3439949"/>
              <a:chExt cx="1900640" cy="2466299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-3134594" y="3987751"/>
                <a:ext cx="1078420" cy="191849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板书设计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-3956814" y="3439949"/>
                <a:ext cx="1310756" cy="863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伍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24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7425" y="-30480"/>
            <a:ext cx="1806575" cy="1249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14:ripple dir="lu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445385" y="2268132"/>
            <a:ext cx="1308735" cy="13087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21025" y="693332"/>
            <a:ext cx="2698750" cy="3797935"/>
            <a:chOff x="7975" y="2546"/>
            <a:chExt cx="4250" cy="5981"/>
          </a:xfrm>
        </p:grpSpPr>
        <p:sp>
          <p:nvSpPr>
            <p:cNvPr id="7" name="任意多边形 16"/>
            <p:cNvSpPr/>
            <p:nvPr/>
          </p:nvSpPr>
          <p:spPr>
            <a:xfrm>
              <a:off x="7975" y="2546"/>
              <a:ext cx="4250" cy="2324"/>
            </a:xfrm>
            <a:custGeom>
              <a:avLst/>
              <a:gdLst>
                <a:gd name="connisteX0" fmla="*/ 2063750 w 2063750"/>
                <a:gd name="connsiteY0" fmla="*/ 0 h 1708150"/>
                <a:gd name="connisteX1" fmla="*/ 0 w 2063750"/>
                <a:gd name="connsiteY1" fmla="*/ 0 h 1708150"/>
                <a:gd name="connisteX2" fmla="*/ 0 w 2063750"/>
                <a:gd name="connsiteY2" fmla="*/ 1708150 h 17081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2063750" h="1708150">
                  <a:moveTo>
                    <a:pt x="2063750" y="0"/>
                  </a:moveTo>
                  <a:lnTo>
                    <a:pt x="0" y="0"/>
                  </a:lnTo>
                  <a:lnTo>
                    <a:pt x="0" y="1708150"/>
                  </a:lnTo>
                </a:path>
              </a:pathLst>
            </a:cu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en-US" altLang="zh-CN"/>
            </a:p>
          </p:txBody>
        </p:sp>
        <p:sp>
          <p:nvSpPr>
            <p:cNvPr id="8" name="任意多边形 17"/>
            <p:cNvSpPr/>
            <p:nvPr/>
          </p:nvSpPr>
          <p:spPr>
            <a:xfrm>
              <a:off x="7976" y="7225"/>
              <a:ext cx="3902" cy="1302"/>
            </a:xfrm>
            <a:custGeom>
              <a:avLst/>
              <a:gdLst>
                <a:gd name="connisteX0" fmla="*/ 0 w 2585720"/>
                <a:gd name="connsiteY0" fmla="*/ 0 h 972820"/>
                <a:gd name="connisteX1" fmla="*/ 0 w 2585720"/>
                <a:gd name="connsiteY1" fmla="*/ 972820 h 972820"/>
                <a:gd name="connisteX2" fmla="*/ 2585720 w 2585720"/>
                <a:gd name="connsiteY2" fmla="*/ 972820 h 972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2585720" h="972820">
                  <a:moveTo>
                    <a:pt x="0" y="0"/>
                  </a:moveTo>
                  <a:lnTo>
                    <a:pt x="0" y="972820"/>
                  </a:lnTo>
                  <a:lnTo>
                    <a:pt x="2585720" y="972820"/>
                  </a:lnTo>
                </a:path>
              </a:pathLst>
            </a:cu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518410" y="2511337"/>
            <a:ext cx="105029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阅</a:t>
            </a:r>
            <a:r>
              <a:rPr lang="zh-CN" altLang="zh-CN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endParaRPr lang="zh-CN" altLang="zh-CN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99430" y="693332"/>
            <a:ext cx="349250" cy="379793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839210" y="1027342"/>
            <a:ext cx="1659890" cy="26371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谢谢聆听</a:t>
            </a:r>
            <a:endParaRPr lang="zh-CN" altLang="en-US" sz="4800" dirty="0">
              <a:latin typeface="方正清刻本悦宋简体" panose="02000000000000000000" charset="-122"/>
              <a:ea typeface="方正清刻本悦宋简体" panose="02000000000000000000" charset="-122"/>
            </a:endParaRPr>
          </a:p>
          <a:p>
            <a:r>
              <a:rPr lang="zh-CN" altLang="en-US" sz="4800" dirty="0"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敬请指正</a:t>
            </a:r>
            <a:endParaRPr lang="zh-CN" altLang="en-US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1332000" y="1400810"/>
            <a:ext cx="6480000" cy="2934970"/>
          </a:xfrm>
          <a:prstGeom prst="round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902052" y="1883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空间观念解读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897630" y="929640"/>
            <a:ext cx="854710" cy="850900"/>
            <a:chOff x="6810992" y="1391228"/>
            <a:chExt cx="1793887" cy="1862162"/>
          </a:xfrm>
        </p:grpSpPr>
        <p:grpSp>
          <p:nvGrpSpPr>
            <p:cNvPr id="31" name="组合 30"/>
            <p:cNvGrpSpPr/>
            <p:nvPr/>
          </p:nvGrpSpPr>
          <p:grpSpPr>
            <a:xfrm>
              <a:off x="6810992" y="1391228"/>
              <a:ext cx="1793887" cy="1862162"/>
              <a:chOff x="8337084" y="44209"/>
              <a:chExt cx="3375944" cy="3504431"/>
            </a:xfrm>
          </p:grpSpPr>
          <p:sp>
            <p:nvSpPr>
              <p:cNvPr id="32" name="弧形 31"/>
              <p:cNvSpPr/>
              <p:nvPr/>
            </p:nvSpPr>
            <p:spPr>
              <a:xfrm>
                <a:off x="8337084" y="44209"/>
                <a:ext cx="3248380" cy="3504422"/>
              </a:xfrm>
              <a:prstGeom prst="arc">
                <a:avLst>
                  <a:gd name="adj1" fmla="val 16463370"/>
                  <a:gd name="adj2" fmla="val 411597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9900000">
                <a:off x="8337084" y="172696"/>
                <a:ext cx="3375944" cy="3375944"/>
              </a:xfrm>
              <a:prstGeom prst="arc">
                <a:avLst>
                  <a:gd name="adj1" fmla="val 16730151"/>
                  <a:gd name="adj2" fmla="val 707823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7105562" y="1753363"/>
              <a:ext cx="1203350" cy="1203350"/>
            </a:xfrm>
            <a:prstGeom prst="ellipse">
              <a:avLst/>
            </a:prstGeom>
            <a:solidFill>
              <a:srgbClr val="026554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515745" y="1856740"/>
            <a:ext cx="5953760" cy="2256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10000"/>
              </a:lnSpc>
            </a:pP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《新课程标准》对空间观念的阐述是在图形与几何的学习中，应帮助学生建立空间观念。</a:t>
            </a:r>
            <a:endParaRPr lang="zh-CN" altLang="en-US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 algn="l" fontAlgn="auto">
              <a:lnSpc>
                <a:spcPct val="110000"/>
              </a:lnSpc>
            </a:pP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《课标》中没有具体给出空间观念的内涵，而是从是否具有空间观念的几个表征出发对其进行描述。《课标》是从四个方面进行刻画描述的。空间观念主要是指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根据物体特征抽象出几何图形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；根据几何图形想象出所描述的实际物体；想象出物体的方位和相互之间的位置关系；描述图形的运动和变化，依据语言的描述画出图形等。</a:t>
            </a:r>
            <a:endParaRPr lang="zh-CN" altLang="en-US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6500" y="34290"/>
            <a:ext cx="1613535" cy="11182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5000">
        <p14:ripple dir="lu"/>
      </p:transition>
    </mc:Choice>
    <mc:Fallback>
      <p:transition spd="slow" advClick="0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1332000" y="1389292"/>
            <a:ext cx="6480000" cy="2934970"/>
          </a:xfrm>
          <a:prstGeom prst="round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897630" y="929640"/>
            <a:ext cx="854710" cy="850900"/>
            <a:chOff x="6810992" y="1391228"/>
            <a:chExt cx="1793887" cy="1862162"/>
          </a:xfrm>
        </p:grpSpPr>
        <p:grpSp>
          <p:nvGrpSpPr>
            <p:cNvPr id="31" name="组合 30"/>
            <p:cNvGrpSpPr/>
            <p:nvPr/>
          </p:nvGrpSpPr>
          <p:grpSpPr>
            <a:xfrm>
              <a:off x="6810992" y="1391228"/>
              <a:ext cx="1793887" cy="1862162"/>
              <a:chOff x="8337084" y="44209"/>
              <a:chExt cx="3375944" cy="3504431"/>
            </a:xfrm>
          </p:grpSpPr>
          <p:sp>
            <p:nvSpPr>
              <p:cNvPr id="32" name="弧形 31"/>
              <p:cNvSpPr/>
              <p:nvPr/>
            </p:nvSpPr>
            <p:spPr>
              <a:xfrm>
                <a:off x="8337084" y="44209"/>
                <a:ext cx="3248380" cy="3504422"/>
              </a:xfrm>
              <a:prstGeom prst="arc">
                <a:avLst>
                  <a:gd name="adj1" fmla="val 16463370"/>
                  <a:gd name="adj2" fmla="val 411597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9900000">
                <a:off x="8337084" y="172696"/>
                <a:ext cx="3375944" cy="3375944"/>
              </a:xfrm>
              <a:prstGeom prst="arc">
                <a:avLst>
                  <a:gd name="adj1" fmla="val 16730151"/>
                  <a:gd name="adj2" fmla="val 707823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7105562" y="1753363"/>
              <a:ext cx="1203350" cy="1203350"/>
            </a:xfrm>
            <a:prstGeom prst="ellipse">
              <a:avLst/>
            </a:prstGeom>
            <a:solidFill>
              <a:srgbClr val="026554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902052" y="1883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空间观念解读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8" name="组合 2"/>
          <p:cNvGrpSpPr/>
          <p:nvPr/>
        </p:nvGrpSpPr>
        <p:grpSpPr>
          <a:xfrm>
            <a:off x="3225686" y="1850234"/>
            <a:ext cx="432000" cy="432000"/>
            <a:chOff x="916961" y="411183"/>
            <a:chExt cx="847019" cy="847019"/>
          </a:xfrm>
        </p:grpSpPr>
        <p:sp>
          <p:nvSpPr>
            <p:cNvPr id="24" name="椭圆 23"/>
            <p:cNvSpPr/>
            <p:nvPr/>
          </p:nvSpPr>
          <p:spPr>
            <a:xfrm>
              <a:off x="916961" y="411183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112292" y="642738"/>
              <a:ext cx="439148" cy="366232"/>
              <a:chOff x="6974585" y="3291091"/>
              <a:chExt cx="439148" cy="366232"/>
            </a:xfrm>
            <a:solidFill>
              <a:schemeClr val="bg1"/>
            </a:solidFill>
            <a:effectLst/>
          </p:grpSpPr>
          <p:sp>
            <p:nvSpPr>
              <p:cNvPr id="26" name="Freeform 5"/>
              <p:cNvSpPr/>
              <p:nvPr/>
            </p:nvSpPr>
            <p:spPr bwMode="auto">
              <a:xfrm>
                <a:off x="6974585" y="3385549"/>
                <a:ext cx="336404" cy="271774"/>
              </a:xfrm>
              <a:custGeom>
                <a:avLst/>
                <a:gdLst>
                  <a:gd name="T0" fmla="*/ 123 w 138"/>
                  <a:gd name="T1" fmla="*/ 83 h 111"/>
                  <a:gd name="T2" fmla="*/ 89 w 138"/>
                  <a:gd name="T3" fmla="*/ 93 h 111"/>
                  <a:gd name="T4" fmla="*/ 85 w 138"/>
                  <a:gd name="T5" fmla="*/ 93 h 111"/>
                  <a:gd name="T6" fmla="*/ 83 w 138"/>
                  <a:gd name="T7" fmla="*/ 92 h 111"/>
                  <a:gd name="T8" fmla="*/ 79 w 138"/>
                  <a:gd name="T9" fmla="*/ 92 h 111"/>
                  <a:gd name="T10" fmla="*/ 77 w 138"/>
                  <a:gd name="T11" fmla="*/ 91 h 111"/>
                  <a:gd name="T12" fmla="*/ 74 w 138"/>
                  <a:gd name="T13" fmla="*/ 91 h 111"/>
                  <a:gd name="T14" fmla="*/ 72 w 138"/>
                  <a:gd name="T15" fmla="*/ 90 h 111"/>
                  <a:gd name="T16" fmla="*/ 68 w 138"/>
                  <a:gd name="T17" fmla="*/ 89 h 111"/>
                  <a:gd name="T18" fmla="*/ 67 w 138"/>
                  <a:gd name="T19" fmla="*/ 88 h 111"/>
                  <a:gd name="T20" fmla="*/ 63 w 138"/>
                  <a:gd name="T21" fmla="*/ 86 h 111"/>
                  <a:gd name="T22" fmla="*/ 63 w 138"/>
                  <a:gd name="T23" fmla="*/ 86 h 111"/>
                  <a:gd name="T24" fmla="*/ 50 w 138"/>
                  <a:gd name="T25" fmla="*/ 76 h 111"/>
                  <a:gd name="T26" fmla="*/ 50 w 138"/>
                  <a:gd name="T27" fmla="*/ 76 h 111"/>
                  <a:gd name="T28" fmla="*/ 46 w 138"/>
                  <a:gd name="T29" fmla="*/ 72 h 111"/>
                  <a:gd name="T30" fmla="*/ 45 w 138"/>
                  <a:gd name="T31" fmla="*/ 71 h 111"/>
                  <a:gd name="T32" fmla="*/ 33 w 138"/>
                  <a:gd name="T33" fmla="*/ 36 h 111"/>
                  <a:gd name="T34" fmla="*/ 48 w 138"/>
                  <a:gd name="T35" fmla="*/ 36 h 111"/>
                  <a:gd name="T36" fmla="*/ 24 w 138"/>
                  <a:gd name="T37" fmla="*/ 0 h 111"/>
                  <a:gd name="T38" fmla="*/ 0 w 138"/>
                  <a:gd name="T39" fmla="*/ 36 h 111"/>
                  <a:gd name="T40" fmla="*/ 15 w 138"/>
                  <a:gd name="T41" fmla="*/ 36 h 111"/>
                  <a:gd name="T42" fmla="*/ 28 w 138"/>
                  <a:gd name="T43" fmla="*/ 78 h 111"/>
                  <a:gd name="T44" fmla="*/ 29 w 138"/>
                  <a:gd name="T45" fmla="*/ 79 h 111"/>
                  <a:gd name="T46" fmla="*/ 31 w 138"/>
                  <a:gd name="T47" fmla="*/ 83 h 111"/>
                  <a:gd name="T48" fmla="*/ 32 w 138"/>
                  <a:gd name="T49" fmla="*/ 84 h 111"/>
                  <a:gd name="T50" fmla="*/ 37 w 138"/>
                  <a:gd name="T51" fmla="*/ 89 h 111"/>
                  <a:gd name="T52" fmla="*/ 37 w 138"/>
                  <a:gd name="T53" fmla="*/ 89 h 111"/>
                  <a:gd name="T54" fmla="*/ 54 w 138"/>
                  <a:gd name="T55" fmla="*/ 102 h 111"/>
                  <a:gd name="T56" fmla="*/ 54 w 138"/>
                  <a:gd name="T57" fmla="*/ 102 h 111"/>
                  <a:gd name="T58" fmla="*/ 60 w 138"/>
                  <a:gd name="T59" fmla="*/ 105 h 111"/>
                  <a:gd name="T60" fmla="*/ 61 w 138"/>
                  <a:gd name="T61" fmla="*/ 105 h 111"/>
                  <a:gd name="T62" fmla="*/ 66 w 138"/>
                  <a:gd name="T63" fmla="*/ 107 h 111"/>
                  <a:gd name="T64" fmla="*/ 68 w 138"/>
                  <a:gd name="T65" fmla="*/ 108 h 111"/>
                  <a:gd name="T66" fmla="*/ 73 w 138"/>
                  <a:gd name="T67" fmla="*/ 109 h 111"/>
                  <a:gd name="T68" fmla="*/ 76 w 138"/>
                  <a:gd name="T69" fmla="*/ 110 h 111"/>
                  <a:gd name="T70" fmla="*/ 77 w 138"/>
                  <a:gd name="T71" fmla="*/ 110 h 111"/>
                  <a:gd name="T72" fmla="*/ 81 w 138"/>
                  <a:gd name="T73" fmla="*/ 110 h 111"/>
                  <a:gd name="T74" fmla="*/ 83 w 138"/>
                  <a:gd name="T75" fmla="*/ 111 h 111"/>
                  <a:gd name="T76" fmla="*/ 90 w 138"/>
                  <a:gd name="T77" fmla="*/ 111 h 111"/>
                  <a:gd name="T78" fmla="*/ 133 w 138"/>
                  <a:gd name="T79" fmla="*/ 97 h 111"/>
                  <a:gd name="T80" fmla="*/ 135 w 138"/>
                  <a:gd name="T81" fmla="*/ 85 h 111"/>
                  <a:gd name="T82" fmla="*/ 123 w 138"/>
                  <a:gd name="T83" fmla="*/ 8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8" h="111">
                    <a:moveTo>
                      <a:pt x="123" y="83"/>
                    </a:moveTo>
                    <a:cubicBezTo>
                      <a:pt x="113" y="90"/>
                      <a:pt x="101" y="93"/>
                      <a:pt x="89" y="93"/>
                    </a:cubicBezTo>
                    <a:cubicBezTo>
                      <a:pt x="88" y="93"/>
                      <a:pt x="86" y="93"/>
                      <a:pt x="85" y="93"/>
                    </a:cubicBezTo>
                    <a:cubicBezTo>
                      <a:pt x="84" y="93"/>
                      <a:pt x="83" y="93"/>
                      <a:pt x="83" y="92"/>
                    </a:cubicBezTo>
                    <a:cubicBezTo>
                      <a:pt x="82" y="92"/>
                      <a:pt x="80" y="92"/>
                      <a:pt x="79" y="92"/>
                    </a:cubicBezTo>
                    <a:cubicBezTo>
                      <a:pt x="78" y="92"/>
                      <a:pt x="78" y="92"/>
                      <a:pt x="77" y="91"/>
                    </a:cubicBezTo>
                    <a:cubicBezTo>
                      <a:pt x="76" y="91"/>
                      <a:pt x="75" y="91"/>
                      <a:pt x="74" y="91"/>
                    </a:cubicBezTo>
                    <a:cubicBezTo>
                      <a:pt x="73" y="90"/>
                      <a:pt x="72" y="90"/>
                      <a:pt x="72" y="90"/>
                    </a:cubicBezTo>
                    <a:cubicBezTo>
                      <a:pt x="71" y="90"/>
                      <a:pt x="69" y="89"/>
                      <a:pt x="68" y="89"/>
                    </a:cubicBezTo>
                    <a:cubicBezTo>
                      <a:pt x="68" y="88"/>
                      <a:pt x="68" y="88"/>
                      <a:pt x="67" y="88"/>
                    </a:cubicBezTo>
                    <a:cubicBezTo>
                      <a:pt x="66" y="88"/>
                      <a:pt x="64" y="87"/>
                      <a:pt x="6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58" y="83"/>
                      <a:pt x="54" y="80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48" y="75"/>
                      <a:pt x="47" y="74"/>
                      <a:pt x="46" y="72"/>
                    </a:cubicBezTo>
                    <a:cubicBezTo>
                      <a:pt x="46" y="72"/>
                      <a:pt x="46" y="72"/>
                      <a:pt x="45" y="71"/>
                    </a:cubicBezTo>
                    <a:cubicBezTo>
                      <a:pt x="38" y="62"/>
                      <a:pt x="33" y="49"/>
                      <a:pt x="33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52"/>
                      <a:pt x="20" y="66"/>
                      <a:pt x="28" y="78"/>
                    </a:cubicBezTo>
                    <a:cubicBezTo>
                      <a:pt x="28" y="79"/>
                      <a:pt x="28" y="79"/>
                      <a:pt x="29" y="79"/>
                    </a:cubicBezTo>
                    <a:cubicBezTo>
                      <a:pt x="29" y="80"/>
                      <a:pt x="30" y="81"/>
                      <a:pt x="31" y="83"/>
                    </a:cubicBezTo>
                    <a:cubicBezTo>
                      <a:pt x="32" y="83"/>
                      <a:pt x="32" y="83"/>
                      <a:pt x="32" y="84"/>
                    </a:cubicBezTo>
                    <a:cubicBezTo>
                      <a:pt x="34" y="86"/>
                      <a:pt x="35" y="87"/>
                      <a:pt x="37" y="89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42" y="94"/>
                      <a:pt x="48" y="98"/>
                      <a:pt x="54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6" y="103"/>
                      <a:pt x="58" y="104"/>
                      <a:pt x="60" y="105"/>
                    </a:cubicBezTo>
                    <a:cubicBezTo>
                      <a:pt x="60" y="105"/>
                      <a:pt x="61" y="105"/>
                      <a:pt x="61" y="105"/>
                    </a:cubicBezTo>
                    <a:cubicBezTo>
                      <a:pt x="63" y="106"/>
                      <a:pt x="64" y="106"/>
                      <a:pt x="66" y="107"/>
                    </a:cubicBezTo>
                    <a:cubicBezTo>
                      <a:pt x="67" y="107"/>
                      <a:pt x="68" y="108"/>
                      <a:pt x="68" y="108"/>
                    </a:cubicBezTo>
                    <a:cubicBezTo>
                      <a:pt x="70" y="108"/>
                      <a:pt x="71" y="109"/>
                      <a:pt x="73" y="109"/>
                    </a:cubicBezTo>
                    <a:cubicBezTo>
                      <a:pt x="74" y="109"/>
                      <a:pt x="75" y="109"/>
                      <a:pt x="76" y="110"/>
                    </a:cubicBezTo>
                    <a:cubicBezTo>
                      <a:pt x="76" y="110"/>
                      <a:pt x="77" y="110"/>
                      <a:pt x="77" y="110"/>
                    </a:cubicBezTo>
                    <a:cubicBezTo>
                      <a:pt x="78" y="110"/>
                      <a:pt x="80" y="110"/>
                      <a:pt x="81" y="110"/>
                    </a:cubicBezTo>
                    <a:cubicBezTo>
                      <a:pt x="82" y="110"/>
                      <a:pt x="82" y="111"/>
                      <a:pt x="83" y="111"/>
                    </a:cubicBezTo>
                    <a:cubicBezTo>
                      <a:pt x="85" y="111"/>
                      <a:pt x="88" y="111"/>
                      <a:pt x="90" y="111"/>
                    </a:cubicBezTo>
                    <a:cubicBezTo>
                      <a:pt x="105" y="111"/>
                      <a:pt x="120" y="106"/>
                      <a:pt x="133" y="97"/>
                    </a:cubicBezTo>
                    <a:cubicBezTo>
                      <a:pt x="137" y="95"/>
                      <a:pt x="138" y="89"/>
                      <a:pt x="135" y="85"/>
                    </a:cubicBezTo>
                    <a:cubicBezTo>
                      <a:pt x="132" y="81"/>
                      <a:pt x="127" y="80"/>
                      <a:pt x="123" y="8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6"/>
              <p:cNvSpPr/>
              <p:nvPr/>
            </p:nvSpPr>
            <p:spPr bwMode="auto">
              <a:xfrm>
                <a:off x="7077329" y="3291091"/>
                <a:ext cx="336404" cy="270117"/>
              </a:xfrm>
              <a:custGeom>
                <a:avLst/>
                <a:gdLst>
                  <a:gd name="T0" fmla="*/ 123 w 138"/>
                  <a:gd name="T1" fmla="*/ 75 h 111"/>
                  <a:gd name="T2" fmla="*/ 110 w 138"/>
                  <a:gd name="T3" fmla="*/ 33 h 111"/>
                  <a:gd name="T4" fmla="*/ 109 w 138"/>
                  <a:gd name="T5" fmla="*/ 32 h 111"/>
                  <a:gd name="T6" fmla="*/ 106 w 138"/>
                  <a:gd name="T7" fmla="*/ 28 h 111"/>
                  <a:gd name="T8" fmla="*/ 106 w 138"/>
                  <a:gd name="T9" fmla="*/ 27 h 111"/>
                  <a:gd name="T10" fmla="*/ 78 w 138"/>
                  <a:gd name="T11" fmla="*/ 6 h 111"/>
                  <a:gd name="T12" fmla="*/ 77 w 138"/>
                  <a:gd name="T13" fmla="*/ 6 h 111"/>
                  <a:gd name="T14" fmla="*/ 72 w 138"/>
                  <a:gd name="T15" fmla="*/ 4 h 111"/>
                  <a:gd name="T16" fmla="*/ 70 w 138"/>
                  <a:gd name="T17" fmla="*/ 3 h 111"/>
                  <a:gd name="T18" fmla="*/ 65 w 138"/>
                  <a:gd name="T19" fmla="*/ 2 h 111"/>
                  <a:gd name="T20" fmla="*/ 62 w 138"/>
                  <a:gd name="T21" fmla="*/ 1 h 111"/>
                  <a:gd name="T22" fmla="*/ 61 w 138"/>
                  <a:gd name="T23" fmla="*/ 1 h 111"/>
                  <a:gd name="T24" fmla="*/ 57 w 138"/>
                  <a:gd name="T25" fmla="*/ 1 h 111"/>
                  <a:gd name="T26" fmla="*/ 55 w 138"/>
                  <a:gd name="T27" fmla="*/ 0 h 111"/>
                  <a:gd name="T28" fmla="*/ 49 w 138"/>
                  <a:gd name="T29" fmla="*/ 0 h 111"/>
                  <a:gd name="T30" fmla="*/ 48 w 138"/>
                  <a:gd name="T31" fmla="*/ 0 h 111"/>
                  <a:gd name="T32" fmla="*/ 48 w 138"/>
                  <a:gd name="T33" fmla="*/ 0 h 111"/>
                  <a:gd name="T34" fmla="*/ 5 w 138"/>
                  <a:gd name="T35" fmla="*/ 14 h 111"/>
                  <a:gd name="T36" fmla="*/ 3 w 138"/>
                  <a:gd name="T37" fmla="*/ 26 h 111"/>
                  <a:gd name="T38" fmla="*/ 15 w 138"/>
                  <a:gd name="T39" fmla="*/ 28 h 111"/>
                  <a:gd name="T40" fmla="*/ 48 w 138"/>
                  <a:gd name="T41" fmla="*/ 18 h 111"/>
                  <a:gd name="T42" fmla="*/ 53 w 138"/>
                  <a:gd name="T43" fmla="*/ 18 h 111"/>
                  <a:gd name="T44" fmla="*/ 55 w 138"/>
                  <a:gd name="T45" fmla="*/ 18 h 111"/>
                  <a:gd name="T46" fmla="*/ 59 w 138"/>
                  <a:gd name="T47" fmla="*/ 19 h 111"/>
                  <a:gd name="T48" fmla="*/ 61 w 138"/>
                  <a:gd name="T49" fmla="*/ 19 h 111"/>
                  <a:gd name="T50" fmla="*/ 65 w 138"/>
                  <a:gd name="T51" fmla="*/ 20 h 111"/>
                  <a:gd name="T52" fmla="*/ 66 w 138"/>
                  <a:gd name="T53" fmla="*/ 21 h 111"/>
                  <a:gd name="T54" fmla="*/ 70 w 138"/>
                  <a:gd name="T55" fmla="*/ 22 h 111"/>
                  <a:gd name="T56" fmla="*/ 70 w 138"/>
                  <a:gd name="T57" fmla="*/ 23 h 111"/>
                  <a:gd name="T58" fmla="*/ 92 w 138"/>
                  <a:gd name="T59" fmla="*/ 39 h 111"/>
                  <a:gd name="T60" fmla="*/ 92 w 138"/>
                  <a:gd name="T61" fmla="*/ 39 h 111"/>
                  <a:gd name="T62" fmla="*/ 105 w 138"/>
                  <a:gd name="T63" fmla="*/ 75 h 111"/>
                  <a:gd name="T64" fmla="*/ 90 w 138"/>
                  <a:gd name="T65" fmla="*/ 75 h 111"/>
                  <a:gd name="T66" fmla="*/ 114 w 138"/>
                  <a:gd name="T67" fmla="*/ 111 h 111"/>
                  <a:gd name="T68" fmla="*/ 138 w 138"/>
                  <a:gd name="T69" fmla="*/ 75 h 111"/>
                  <a:gd name="T70" fmla="*/ 123 w 138"/>
                  <a:gd name="T71" fmla="*/ 7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8" h="111">
                    <a:moveTo>
                      <a:pt x="123" y="75"/>
                    </a:moveTo>
                    <a:cubicBezTo>
                      <a:pt x="123" y="59"/>
                      <a:pt x="118" y="45"/>
                      <a:pt x="110" y="33"/>
                    </a:cubicBezTo>
                    <a:cubicBezTo>
                      <a:pt x="110" y="32"/>
                      <a:pt x="110" y="32"/>
                      <a:pt x="109" y="32"/>
                    </a:cubicBezTo>
                    <a:cubicBezTo>
                      <a:pt x="108" y="30"/>
                      <a:pt x="107" y="29"/>
                      <a:pt x="106" y="28"/>
                    </a:cubicBezTo>
                    <a:cubicBezTo>
                      <a:pt x="106" y="28"/>
                      <a:pt x="106" y="27"/>
                      <a:pt x="106" y="27"/>
                    </a:cubicBezTo>
                    <a:cubicBezTo>
                      <a:pt x="98" y="18"/>
                      <a:pt x="89" y="11"/>
                      <a:pt x="78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5" y="5"/>
                      <a:pt x="73" y="4"/>
                      <a:pt x="72" y="4"/>
                    </a:cubicBezTo>
                    <a:cubicBezTo>
                      <a:pt x="71" y="4"/>
                      <a:pt x="70" y="3"/>
                      <a:pt x="70" y="3"/>
                    </a:cubicBezTo>
                    <a:cubicBezTo>
                      <a:pt x="68" y="3"/>
                      <a:pt x="67" y="2"/>
                      <a:pt x="65" y="2"/>
                    </a:cubicBezTo>
                    <a:cubicBezTo>
                      <a:pt x="64" y="2"/>
                      <a:pt x="63" y="2"/>
                      <a:pt x="62" y="1"/>
                    </a:cubicBezTo>
                    <a:cubicBezTo>
                      <a:pt x="62" y="1"/>
                      <a:pt x="61" y="1"/>
                      <a:pt x="61" y="1"/>
                    </a:cubicBezTo>
                    <a:cubicBezTo>
                      <a:pt x="60" y="1"/>
                      <a:pt x="59" y="1"/>
                      <a:pt x="57" y="1"/>
                    </a:cubicBezTo>
                    <a:cubicBezTo>
                      <a:pt x="57" y="1"/>
                      <a:pt x="56" y="0"/>
                      <a:pt x="55" y="0"/>
                    </a:cubicBezTo>
                    <a:cubicBezTo>
                      <a:pt x="53" y="0"/>
                      <a:pt x="51" y="0"/>
                      <a:pt x="49" y="0"/>
                    </a:cubicBezTo>
                    <a:cubicBezTo>
                      <a:pt x="49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3" y="0"/>
                      <a:pt x="18" y="5"/>
                      <a:pt x="5" y="14"/>
                    </a:cubicBezTo>
                    <a:cubicBezTo>
                      <a:pt x="1" y="16"/>
                      <a:pt x="0" y="22"/>
                      <a:pt x="3" y="26"/>
                    </a:cubicBezTo>
                    <a:cubicBezTo>
                      <a:pt x="6" y="30"/>
                      <a:pt x="11" y="31"/>
                      <a:pt x="15" y="28"/>
                    </a:cubicBezTo>
                    <a:cubicBezTo>
                      <a:pt x="25" y="21"/>
                      <a:pt x="37" y="18"/>
                      <a:pt x="48" y="18"/>
                    </a:cubicBezTo>
                    <a:cubicBezTo>
                      <a:pt x="50" y="18"/>
                      <a:pt x="52" y="18"/>
                      <a:pt x="53" y="18"/>
                    </a:cubicBezTo>
                    <a:cubicBezTo>
                      <a:pt x="54" y="18"/>
                      <a:pt x="54" y="18"/>
                      <a:pt x="55" y="18"/>
                    </a:cubicBezTo>
                    <a:cubicBezTo>
                      <a:pt x="56" y="19"/>
                      <a:pt x="58" y="19"/>
                      <a:pt x="59" y="19"/>
                    </a:cubicBezTo>
                    <a:cubicBezTo>
                      <a:pt x="60" y="19"/>
                      <a:pt x="60" y="19"/>
                      <a:pt x="61" y="19"/>
                    </a:cubicBezTo>
                    <a:cubicBezTo>
                      <a:pt x="62" y="20"/>
                      <a:pt x="63" y="20"/>
                      <a:pt x="65" y="20"/>
                    </a:cubicBezTo>
                    <a:cubicBezTo>
                      <a:pt x="65" y="21"/>
                      <a:pt x="65" y="21"/>
                      <a:pt x="66" y="21"/>
                    </a:cubicBezTo>
                    <a:cubicBezTo>
                      <a:pt x="67" y="21"/>
                      <a:pt x="69" y="22"/>
                      <a:pt x="70" y="22"/>
                    </a:cubicBezTo>
                    <a:cubicBezTo>
                      <a:pt x="70" y="22"/>
                      <a:pt x="70" y="23"/>
                      <a:pt x="70" y="23"/>
                    </a:cubicBezTo>
                    <a:cubicBezTo>
                      <a:pt x="79" y="26"/>
                      <a:pt x="86" y="32"/>
                      <a:pt x="92" y="39"/>
                    </a:cubicBezTo>
                    <a:cubicBezTo>
                      <a:pt x="92" y="39"/>
                      <a:pt x="92" y="39"/>
                      <a:pt x="92" y="39"/>
                    </a:cubicBezTo>
                    <a:cubicBezTo>
                      <a:pt x="100" y="49"/>
                      <a:pt x="105" y="61"/>
                      <a:pt x="105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38" y="75"/>
                      <a:pt x="138" y="75"/>
                      <a:pt x="138" y="75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组合 3"/>
          <p:cNvGrpSpPr/>
          <p:nvPr/>
        </p:nvGrpSpPr>
        <p:grpSpPr>
          <a:xfrm>
            <a:off x="4143358" y="1841830"/>
            <a:ext cx="432000" cy="432000"/>
            <a:chOff x="2874069" y="440685"/>
            <a:chExt cx="847019" cy="847019"/>
          </a:xfrm>
        </p:grpSpPr>
        <p:sp>
          <p:nvSpPr>
            <p:cNvPr id="64" name="椭圆 63"/>
            <p:cNvSpPr/>
            <p:nvPr/>
          </p:nvSpPr>
          <p:spPr>
            <a:xfrm>
              <a:off x="2874069" y="440685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4"/>
            <p:cNvSpPr/>
            <p:nvPr/>
          </p:nvSpPr>
          <p:spPr bwMode="auto">
            <a:xfrm>
              <a:off x="3103882" y="660744"/>
              <a:ext cx="387392" cy="406900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4"/>
          <p:cNvGrpSpPr/>
          <p:nvPr/>
        </p:nvGrpSpPr>
        <p:grpSpPr>
          <a:xfrm>
            <a:off x="5061030" y="1841830"/>
            <a:ext cx="432000" cy="432000"/>
            <a:chOff x="4796711" y="411183"/>
            <a:chExt cx="847019" cy="847019"/>
          </a:xfrm>
        </p:grpSpPr>
        <p:sp>
          <p:nvSpPr>
            <p:cNvPr id="65" name="椭圆 64"/>
            <p:cNvSpPr/>
            <p:nvPr/>
          </p:nvSpPr>
          <p:spPr>
            <a:xfrm>
              <a:off x="4796711" y="411183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Group 12"/>
            <p:cNvGrpSpPr/>
            <p:nvPr/>
          </p:nvGrpSpPr>
          <p:grpSpPr>
            <a:xfrm>
              <a:off x="5040812" y="665977"/>
              <a:ext cx="476742" cy="384523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34" name="Freeform 110"/>
              <p:cNvSpPr/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 111"/>
              <p:cNvSpPr/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Freeform 112"/>
              <p:cNvSpPr/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Freeform 113"/>
              <p:cNvSpPr/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Freeform 114"/>
              <p:cNvSpPr/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Freeform 115"/>
              <p:cNvSpPr/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Freeform 116"/>
              <p:cNvSpPr/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3" name="Rectangle 117"/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4" name="Rectangle 118"/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Rectangle 119"/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6" name="Rectangle 120"/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0" name="组合 5"/>
          <p:cNvGrpSpPr/>
          <p:nvPr/>
        </p:nvGrpSpPr>
        <p:grpSpPr>
          <a:xfrm>
            <a:off x="5978702" y="1841830"/>
            <a:ext cx="432000" cy="432000"/>
            <a:chOff x="2874069" y="440685"/>
            <a:chExt cx="847019" cy="847019"/>
          </a:xfrm>
        </p:grpSpPr>
        <p:sp>
          <p:nvSpPr>
            <p:cNvPr id="66" name="椭圆 65"/>
            <p:cNvSpPr/>
            <p:nvPr/>
          </p:nvSpPr>
          <p:spPr>
            <a:xfrm>
              <a:off x="2874069" y="440685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9" name="Group 24"/>
            <p:cNvGrpSpPr/>
            <p:nvPr/>
          </p:nvGrpSpPr>
          <p:grpSpPr>
            <a:xfrm>
              <a:off x="3074786" y="659221"/>
              <a:ext cx="445583" cy="443272"/>
              <a:chOff x="6559551" y="1588"/>
              <a:chExt cx="274637" cy="273050"/>
            </a:xfrm>
            <a:solidFill>
              <a:schemeClr val="bg1"/>
            </a:solidFill>
          </p:grpSpPr>
          <p:sp>
            <p:nvSpPr>
              <p:cNvPr id="60" name="Freeform 126"/>
              <p:cNvSpPr>
                <a:spLocks noEditPoints="1"/>
              </p:cNvSpPr>
              <p:nvPr/>
            </p:nvSpPr>
            <p:spPr bwMode="auto">
              <a:xfrm>
                <a:off x="6704013" y="65088"/>
                <a:ext cx="130175" cy="209550"/>
              </a:xfrm>
              <a:custGeom>
                <a:avLst/>
                <a:gdLst>
                  <a:gd name="T0" fmla="*/ 0 w 82"/>
                  <a:gd name="T1" fmla="*/ 34 h 132"/>
                  <a:gd name="T2" fmla="*/ 0 w 82"/>
                  <a:gd name="T3" fmla="*/ 132 h 132"/>
                  <a:gd name="T4" fmla="*/ 82 w 82"/>
                  <a:gd name="T5" fmla="*/ 99 h 132"/>
                  <a:gd name="T6" fmla="*/ 82 w 82"/>
                  <a:gd name="T7" fmla="*/ 0 h 132"/>
                  <a:gd name="T8" fmla="*/ 0 w 82"/>
                  <a:gd name="T9" fmla="*/ 34 h 132"/>
                  <a:gd name="T10" fmla="*/ 76 w 82"/>
                  <a:gd name="T11" fmla="*/ 10 h 132"/>
                  <a:gd name="T12" fmla="*/ 76 w 82"/>
                  <a:gd name="T13" fmla="*/ 94 h 132"/>
                  <a:gd name="T14" fmla="*/ 5 w 82"/>
                  <a:gd name="T15" fmla="*/ 66 h 132"/>
                  <a:gd name="T16" fmla="*/ 5 w 82"/>
                  <a:gd name="T17" fmla="*/ 38 h 132"/>
                  <a:gd name="T18" fmla="*/ 76 w 82"/>
                  <a:gd name="T19" fmla="*/ 10 h 132"/>
                  <a:gd name="T20" fmla="*/ 5 w 82"/>
                  <a:gd name="T21" fmla="*/ 70 h 132"/>
                  <a:gd name="T22" fmla="*/ 73 w 82"/>
                  <a:gd name="T23" fmla="*/ 96 h 132"/>
                  <a:gd name="T24" fmla="*/ 5 w 82"/>
                  <a:gd name="T25" fmla="*/ 124 h 132"/>
                  <a:gd name="T26" fmla="*/ 5 w 82"/>
                  <a:gd name="T27" fmla="*/ 7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" name="Freeform 127"/>
              <p:cNvSpPr/>
              <p:nvPr/>
            </p:nvSpPr>
            <p:spPr bwMode="auto">
              <a:xfrm>
                <a:off x="6559551" y="65088"/>
                <a:ext cx="128588" cy="209550"/>
              </a:xfrm>
              <a:custGeom>
                <a:avLst/>
                <a:gdLst>
                  <a:gd name="T0" fmla="*/ 0 w 81"/>
                  <a:gd name="T1" fmla="*/ 99 h 132"/>
                  <a:gd name="T2" fmla="*/ 81 w 81"/>
                  <a:gd name="T3" fmla="*/ 132 h 132"/>
                  <a:gd name="T4" fmla="*/ 81 w 81"/>
                  <a:gd name="T5" fmla="*/ 34 h 132"/>
                  <a:gd name="T6" fmla="*/ 0 w 81"/>
                  <a:gd name="T7" fmla="*/ 0 h 132"/>
                  <a:gd name="T8" fmla="*/ 0 w 81"/>
                  <a:gd name="T9" fmla="*/ 9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2" name="Freeform 128"/>
              <p:cNvSpPr>
                <a:spLocks noEditPoints="1"/>
              </p:cNvSpPr>
              <p:nvPr/>
            </p:nvSpPr>
            <p:spPr bwMode="auto">
              <a:xfrm>
                <a:off x="6567488" y="1588"/>
                <a:ext cx="263525" cy="104775"/>
              </a:xfrm>
              <a:custGeom>
                <a:avLst/>
                <a:gdLst>
                  <a:gd name="T0" fmla="*/ 82 w 166"/>
                  <a:gd name="T1" fmla="*/ 0 h 66"/>
                  <a:gd name="T2" fmla="*/ 0 w 166"/>
                  <a:gd name="T3" fmla="*/ 32 h 66"/>
                  <a:gd name="T4" fmla="*/ 80 w 166"/>
                  <a:gd name="T5" fmla="*/ 66 h 66"/>
                  <a:gd name="T6" fmla="*/ 166 w 166"/>
                  <a:gd name="T7" fmla="*/ 32 h 66"/>
                  <a:gd name="T8" fmla="*/ 82 w 166"/>
                  <a:gd name="T9" fmla="*/ 0 h 66"/>
                  <a:gd name="T10" fmla="*/ 82 w 166"/>
                  <a:gd name="T11" fmla="*/ 6 h 66"/>
                  <a:gd name="T12" fmla="*/ 151 w 166"/>
                  <a:gd name="T13" fmla="*/ 32 h 66"/>
                  <a:gd name="T14" fmla="*/ 82 w 166"/>
                  <a:gd name="T15" fmla="*/ 59 h 66"/>
                  <a:gd name="T16" fmla="*/ 82 w 166"/>
                  <a:gd name="T17" fmla="*/ 6 h 66"/>
                  <a:gd name="T18" fmla="*/ 78 w 166"/>
                  <a:gd name="T19" fmla="*/ 7 h 66"/>
                  <a:gd name="T20" fmla="*/ 78 w 166"/>
                  <a:gd name="T21" fmla="*/ 59 h 66"/>
                  <a:gd name="T22" fmla="*/ 15 w 166"/>
                  <a:gd name="T23" fmla="*/ 32 h 66"/>
                  <a:gd name="T24" fmla="*/ 78 w 166"/>
                  <a:gd name="T25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组合 6"/>
          <p:cNvGrpSpPr/>
          <p:nvPr/>
        </p:nvGrpSpPr>
        <p:grpSpPr>
          <a:xfrm>
            <a:off x="6896376" y="1850234"/>
            <a:ext cx="432000" cy="432000"/>
            <a:chOff x="3026469" y="593085"/>
            <a:chExt cx="847019" cy="847019"/>
          </a:xfrm>
        </p:grpSpPr>
        <p:sp>
          <p:nvSpPr>
            <p:cNvPr id="67" name="椭圆 66"/>
            <p:cNvSpPr/>
            <p:nvPr/>
          </p:nvSpPr>
          <p:spPr>
            <a:xfrm>
              <a:off x="3026469" y="593085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226406" y="781899"/>
              <a:ext cx="494682" cy="419099"/>
              <a:chOff x="2607983" y="4241292"/>
              <a:chExt cx="490600" cy="471805"/>
            </a:xfrm>
            <a:solidFill>
              <a:schemeClr val="bg1"/>
            </a:solidFill>
            <a:effectLst/>
          </p:grpSpPr>
          <p:sp>
            <p:nvSpPr>
              <p:cNvPr id="21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34"/>
              <p:cNvSpPr/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"/>
          <p:cNvGrpSpPr/>
          <p:nvPr/>
        </p:nvGrpSpPr>
        <p:grpSpPr>
          <a:xfrm>
            <a:off x="1821151" y="1849513"/>
            <a:ext cx="432000" cy="432000"/>
            <a:chOff x="2874069" y="440685"/>
            <a:chExt cx="847019" cy="847019"/>
          </a:xfrm>
        </p:grpSpPr>
        <p:sp>
          <p:nvSpPr>
            <p:cNvPr id="68" name="椭圆 67"/>
            <p:cNvSpPr/>
            <p:nvPr/>
          </p:nvSpPr>
          <p:spPr>
            <a:xfrm>
              <a:off x="2874069" y="440685"/>
              <a:ext cx="847019" cy="847019"/>
            </a:xfrm>
            <a:prstGeom prst="ellipse">
              <a:avLst/>
            </a:prstGeom>
            <a:solidFill>
              <a:srgbClr val="7AA499"/>
            </a:solidFill>
            <a:ln w="25400">
              <a:solidFill>
                <a:srgbClr val="FEFEF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9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84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80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76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72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6800" algn="l" defTabSz="1218565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042083" y="618247"/>
              <a:ext cx="510990" cy="443227"/>
              <a:chOff x="4994016" y="4872552"/>
              <a:chExt cx="406393" cy="459645"/>
            </a:xfrm>
            <a:solidFill>
              <a:schemeClr val="bg1"/>
            </a:solidFill>
            <a:effectLst/>
          </p:grpSpPr>
          <p:sp>
            <p:nvSpPr>
              <p:cNvPr id="15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49"/>
              <p:cNvSpPr>
                <a:spLocks noEditPoints="1"/>
              </p:cNvSpPr>
              <p:nvPr/>
            </p:nvSpPr>
            <p:spPr bwMode="auto">
              <a:xfrm>
                <a:off x="4994016" y="5095866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4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80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6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2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800" algn="l" defTabSz="1218565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" name="右箭头 1"/>
          <p:cNvSpPr/>
          <p:nvPr/>
        </p:nvSpPr>
        <p:spPr>
          <a:xfrm>
            <a:off x="3830342" y="1997445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3"/>
          <p:cNvSpPr/>
          <p:nvPr/>
        </p:nvSpPr>
        <p:spPr>
          <a:xfrm>
            <a:off x="5665686" y="1997445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70" name="右箭头 4"/>
          <p:cNvSpPr/>
          <p:nvPr/>
        </p:nvSpPr>
        <p:spPr>
          <a:xfrm>
            <a:off x="6583358" y="1997445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2"/>
          <p:cNvSpPr/>
          <p:nvPr/>
        </p:nvSpPr>
        <p:spPr>
          <a:xfrm>
            <a:off x="4748014" y="1997445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0"/>
          <p:cNvGrpSpPr/>
          <p:nvPr/>
        </p:nvGrpSpPr>
        <p:grpSpPr>
          <a:xfrm>
            <a:off x="2497065" y="2042814"/>
            <a:ext cx="220087" cy="72000"/>
            <a:chOff x="2159275" y="3009177"/>
            <a:chExt cx="220087" cy="72000"/>
          </a:xfrm>
        </p:grpSpPr>
        <p:sp>
          <p:nvSpPr>
            <p:cNvPr id="73" name="燕尾形 72"/>
            <p:cNvSpPr/>
            <p:nvPr/>
          </p:nvSpPr>
          <p:spPr>
            <a:xfrm>
              <a:off x="2159275" y="3009177"/>
              <a:ext cx="72000" cy="72000"/>
            </a:xfrm>
            <a:prstGeom prst="chevron">
              <a:avLst/>
            </a:prstGeom>
            <a:solidFill>
              <a:srgbClr val="52A08F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74" name="燕尾形 73"/>
            <p:cNvSpPr/>
            <p:nvPr/>
          </p:nvSpPr>
          <p:spPr>
            <a:xfrm>
              <a:off x="2307362" y="3009177"/>
              <a:ext cx="72000" cy="72000"/>
            </a:xfrm>
            <a:prstGeom prst="chevron">
              <a:avLst/>
            </a:prstGeom>
            <a:solidFill>
              <a:srgbClr val="52A08F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75" name="燕尾形 74"/>
            <p:cNvSpPr/>
            <p:nvPr/>
          </p:nvSpPr>
          <p:spPr>
            <a:xfrm>
              <a:off x="2231173" y="3009177"/>
              <a:ext cx="72000" cy="72000"/>
            </a:xfrm>
            <a:prstGeom prst="chevron">
              <a:avLst/>
            </a:prstGeom>
            <a:solidFill>
              <a:srgbClr val="52A08F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</p:grpSp>
      <p:sp>
        <p:nvSpPr>
          <p:cNvPr id="77" name="矩形 1"/>
          <p:cNvSpPr/>
          <p:nvPr/>
        </p:nvSpPr>
        <p:spPr>
          <a:xfrm>
            <a:off x="1863711" y="2351980"/>
            <a:ext cx="391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做</a:t>
            </a:r>
            <a:endParaRPr lang="zh-CN" altLang="en-US" sz="1600" dirty="0"/>
          </a:p>
        </p:txBody>
      </p:sp>
      <p:sp>
        <p:nvSpPr>
          <p:cNvPr id="79" name="矩形 2"/>
          <p:cNvSpPr/>
          <p:nvPr/>
        </p:nvSpPr>
        <p:spPr>
          <a:xfrm>
            <a:off x="3169817" y="2351980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尝试</a:t>
            </a:r>
            <a:endParaRPr lang="zh-CN" altLang="en-US" sz="1600" dirty="0"/>
          </a:p>
        </p:txBody>
      </p:sp>
      <p:sp>
        <p:nvSpPr>
          <p:cNvPr id="80" name="矩形 3"/>
          <p:cNvSpPr/>
          <p:nvPr/>
        </p:nvSpPr>
        <p:spPr>
          <a:xfrm>
            <a:off x="4087489" y="2351980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想象</a:t>
            </a:r>
            <a:endParaRPr lang="zh-CN" altLang="en-US" sz="1600" dirty="0"/>
          </a:p>
        </p:txBody>
      </p:sp>
      <p:sp>
        <p:nvSpPr>
          <p:cNvPr id="81" name="矩形 3"/>
          <p:cNvSpPr/>
          <p:nvPr/>
        </p:nvSpPr>
        <p:spPr>
          <a:xfrm>
            <a:off x="5005161" y="2351980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推理</a:t>
            </a:r>
            <a:endParaRPr lang="zh-CN" altLang="en-US" sz="1600" dirty="0"/>
          </a:p>
        </p:txBody>
      </p:sp>
      <p:sp>
        <p:nvSpPr>
          <p:cNvPr id="82" name="矩形 4"/>
          <p:cNvSpPr/>
          <p:nvPr/>
        </p:nvSpPr>
        <p:spPr>
          <a:xfrm>
            <a:off x="5922833" y="2351980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验证</a:t>
            </a:r>
            <a:endParaRPr lang="zh-CN" altLang="en-US" sz="1600" dirty="0"/>
          </a:p>
        </p:txBody>
      </p:sp>
      <p:sp>
        <p:nvSpPr>
          <p:cNvPr id="83" name="矩形 5"/>
          <p:cNvSpPr/>
          <p:nvPr/>
        </p:nvSpPr>
        <p:spPr>
          <a:xfrm>
            <a:off x="6840507" y="2351980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思考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84" name="矩形 6"/>
          <p:cNvSpPr/>
          <p:nvPr/>
        </p:nvSpPr>
        <p:spPr>
          <a:xfrm>
            <a:off x="3105150" y="2734945"/>
            <a:ext cx="2661920" cy="73850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观察与操作</a:t>
            </a:r>
            <a:r>
              <a:rPr lang="en-US" altLang="zh-CN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---</a:t>
            </a: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储备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空间表象</a:t>
            </a:r>
            <a:endParaRPr lang="en-US" altLang="zh-CN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想象与比较</a:t>
            </a:r>
            <a:r>
              <a:rPr lang="en-US" altLang="zh-CN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---</a:t>
            </a: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建立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空间观念</a:t>
            </a:r>
            <a:endParaRPr lang="en-US" altLang="zh-CN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沟通与</a:t>
            </a: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应用</a:t>
            </a:r>
            <a:r>
              <a:rPr lang="en-US" altLang="zh-CN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---</a:t>
            </a: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巩固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空间观念</a:t>
            </a:r>
            <a:endParaRPr lang="zh-CN" altLang="en-US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5" name="矩形 7"/>
          <p:cNvSpPr/>
          <p:nvPr/>
        </p:nvSpPr>
        <p:spPr>
          <a:xfrm>
            <a:off x="1862830" y="3543496"/>
            <a:ext cx="2592000" cy="215265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视觉、听觉、触觉等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多种感官</a:t>
            </a:r>
            <a:endParaRPr lang="zh-CN" altLang="en-US" dirty="0"/>
          </a:p>
        </p:txBody>
      </p:sp>
      <p:sp>
        <p:nvSpPr>
          <p:cNvPr id="86" name="矩形 8"/>
          <p:cNvSpPr/>
          <p:nvPr/>
        </p:nvSpPr>
        <p:spPr>
          <a:xfrm>
            <a:off x="1863711" y="3833701"/>
            <a:ext cx="2591119" cy="430887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lvl="0"/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看一看、摆一摆、想一想、画一画等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实践活动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7" name="右箭头 5"/>
          <p:cNvSpPr/>
          <p:nvPr/>
        </p:nvSpPr>
        <p:spPr>
          <a:xfrm>
            <a:off x="4585618" y="3754213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9"/>
          <p:cNvSpPr/>
          <p:nvPr/>
        </p:nvSpPr>
        <p:spPr>
          <a:xfrm>
            <a:off x="4856766" y="3706876"/>
            <a:ext cx="1152000" cy="21544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lvl="0"/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形成空间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表象</a:t>
            </a:r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0" name="右箭头 6"/>
          <p:cNvSpPr/>
          <p:nvPr/>
        </p:nvSpPr>
        <p:spPr>
          <a:xfrm>
            <a:off x="6139554" y="3754213"/>
            <a:ext cx="140360" cy="120770"/>
          </a:xfrm>
          <a:prstGeom prst="rightArrow">
            <a:avLst/>
          </a:prstGeom>
          <a:solidFill>
            <a:srgbClr val="52A08F"/>
          </a:solidFill>
          <a:ln>
            <a:solidFill>
              <a:srgbClr val="0265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10"/>
          <p:cNvSpPr/>
          <p:nvPr/>
        </p:nvSpPr>
        <p:spPr>
          <a:xfrm>
            <a:off x="6410702" y="3706876"/>
            <a:ext cx="1152000" cy="21526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lvl="0"/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发展空间观念</a:t>
            </a:r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8000" y="1790065"/>
            <a:ext cx="504004" cy="864006"/>
          </a:xfrm>
          <a:prstGeom prst="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91815" y="1790065"/>
            <a:ext cx="4356032" cy="864006"/>
          </a:xfrm>
          <a:prstGeom prst="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6500" y="34290"/>
            <a:ext cx="1613535" cy="11182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5000">
        <p14:ripple dir="lu"/>
      </p:transition>
    </mc:Choice>
    <mc:Fallback>
      <p:transition spd="slow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9" grpId="0"/>
      <p:bldP spid="80" grpId="0"/>
      <p:bldP spid="81" grpId="0"/>
      <p:bldP spid="82" grpId="0"/>
      <p:bldP spid="83" grpId="0"/>
      <p:bldP spid="84" grpId="0" bldLvl="0" animBg="1"/>
      <p:bldP spid="85" grpId="0" bldLvl="0" animBg="1"/>
      <p:bldP spid="86" grpId="0" animBg="1"/>
      <p:bldP spid="88" grpId="0" animBg="1"/>
      <p:bldP spid="91" grpId="0" bldLvl="0" animBg="1"/>
      <p:bldP spid="87" grpId="0" animBg="1"/>
      <p:bldP spid="90" grpId="0" animBg="1"/>
      <p:bldP spid="71" grpId="0" animBg="1"/>
      <p:bldP spid="70" grpId="0" animBg="1"/>
      <p:bldP spid="69" grpId="0" animBg="1"/>
      <p:bldP spid="13" grpId="0" animBg="1"/>
      <p:bldP spid="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2"/>
          <a:stretch>
            <a:fillRect/>
          </a:stretch>
        </p:blipFill>
        <p:spPr>
          <a:xfrm>
            <a:off x="7853045" y="-274320"/>
            <a:ext cx="1248410" cy="1369695"/>
          </a:xfrm>
          <a:prstGeom prst="rect">
            <a:avLst/>
          </a:prstGeom>
        </p:spPr>
      </p:pic>
      <p:sp>
        <p:nvSpPr>
          <p:cNvPr id="24" name="文本框 27"/>
          <p:cNvSpPr txBox="1"/>
          <p:nvPr/>
        </p:nvSpPr>
        <p:spPr>
          <a:xfrm>
            <a:off x="3022816" y="188362"/>
            <a:ext cx="2717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读</a:t>
            </a:r>
            <a:r>
              <a:rPr lang="en-US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懂</a:t>
            </a:r>
            <a:r>
              <a:rPr lang="en-US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材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sp>
        <p:nvSpPr>
          <p:cNvPr id="6" name="左中括号 5"/>
          <p:cNvSpPr/>
          <p:nvPr/>
        </p:nvSpPr>
        <p:spPr>
          <a:xfrm rot="5400000">
            <a:off x="4449763" y="-1716000"/>
            <a:ext cx="244475" cy="6480000"/>
          </a:xfrm>
          <a:prstGeom prst="leftBracket">
            <a:avLst>
              <a:gd name="adj" fmla="val 183246"/>
            </a:avLst>
          </a:prstGeom>
          <a:ln>
            <a:solidFill>
              <a:srgbClr val="02655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897630" y="929640"/>
            <a:ext cx="854710" cy="850900"/>
            <a:chOff x="6810992" y="1391228"/>
            <a:chExt cx="1793887" cy="1862162"/>
          </a:xfrm>
        </p:grpSpPr>
        <p:grpSp>
          <p:nvGrpSpPr>
            <p:cNvPr id="31" name="组合 30"/>
            <p:cNvGrpSpPr/>
            <p:nvPr/>
          </p:nvGrpSpPr>
          <p:grpSpPr>
            <a:xfrm>
              <a:off x="6810992" y="1391228"/>
              <a:ext cx="1793887" cy="1862162"/>
              <a:chOff x="8337084" y="44209"/>
              <a:chExt cx="3375944" cy="3504431"/>
            </a:xfrm>
          </p:grpSpPr>
          <p:sp>
            <p:nvSpPr>
              <p:cNvPr id="32" name="弧形 31"/>
              <p:cNvSpPr/>
              <p:nvPr/>
            </p:nvSpPr>
            <p:spPr>
              <a:xfrm>
                <a:off x="8337084" y="44209"/>
                <a:ext cx="3248380" cy="3504422"/>
              </a:xfrm>
              <a:prstGeom prst="arc">
                <a:avLst>
                  <a:gd name="adj1" fmla="val 16463370"/>
                  <a:gd name="adj2" fmla="val 411597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9900000">
                <a:off x="8337084" y="172696"/>
                <a:ext cx="3375944" cy="3375944"/>
              </a:xfrm>
              <a:prstGeom prst="arc">
                <a:avLst>
                  <a:gd name="adj1" fmla="val 16730151"/>
                  <a:gd name="adj2" fmla="val 707823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7105562" y="1753363"/>
              <a:ext cx="1203350" cy="1203350"/>
            </a:xfrm>
            <a:prstGeom prst="ellipse">
              <a:avLst/>
            </a:prstGeom>
            <a:solidFill>
              <a:srgbClr val="026554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049010" y="1505036"/>
            <a:ext cx="430887" cy="31220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读懂教材是上好一堂课的核心</a:t>
            </a: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素养</a:t>
            </a:r>
            <a:endParaRPr lang="zh-CN" altLang="en-US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34795" y="1780540"/>
            <a:ext cx="5817235" cy="3067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《看一看》是北师大版小学数学四年级下册第四单元观察物体的第一节。</a:t>
            </a:r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645419" y="2121861"/>
            <a:ext cx="1980000" cy="1559123"/>
          </a:xfrm>
          <a:custGeom>
            <a:avLst/>
            <a:gdLst>
              <a:gd name="connsiteX0" fmla="*/ 70 w 3996"/>
              <a:gd name="connsiteY0" fmla="*/ 72 h 3426"/>
              <a:gd name="connsiteX1" fmla="*/ 278 w 3996"/>
              <a:gd name="connsiteY1" fmla="*/ 0 h 3426"/>
              <a:gd name="connsiteX2" fmla="*/ 2731 w 3996"/>
              <a:gd name="connsiteY2" fmla="*/ 10 h 3426"/>
              <a:gd name="connsiteX3" fmla="*/ 3027 w 3996"/>
              <a:gd name="connsiteY3" fmla="*/ 72 h 3426"/>
              <a:gd name="connsiteX4" fmla="*/ 3105 w 3996"/>
              <a:gd name="connsiteY4" fmla="*/ 351 h 3426"/>
              <a:gd name="connsiteX5" fmla="*/ 3108 w 3996"/>
              <a:gd name="connsiteY5" fmla="*/ 1538 h 3426"/>
              <a:gd name="connsiteX6" fmla="*/ 3398 w 3996"/>
              <a:gd name="connsiteY6" fmla="*/ 1538 h 3426"/>
              <a:gd name="connsiteX7" fmla="*/ 3508 w 3996"/>
              <a:gd name="connsiteY7" fmla="*/ 1314 h 3426"/>
              <a:gd name="connsiteX8" fmla="*/ 3996 w 3996"/>
              <a:gd name="connsiteY8" fmla="*/ 1717 h 3426"/>
              <a:gd name="connsiteX9" fmla="*/ 3508 w 3996"/>
              <a:gd name="connsiteY9" fmla="*/ 2135 h 3426"/>
              <a:gd name="connsiteX10" fmla="*/ 3398 w 3996"/>
              <a:gd name="connsiteY10" fmla="*/ 1894 h 3426"/>
              <a:gd name="connsiteX11" fmla="*/ 3108 w 3996"/>
              <a:gd name="connsiteY11" fmla="*/ 1894 h 3426"/>
              <a:gd name="connsiteX12" fmla="*/ 3103 w 3996"/>
              <a:gd name="connsiteY12" fmla="*/ 3061 h 3426"/>
              <a:gd name="connsiteX13" fmla="*/ 3047 w 3996"/>
              <a:gd name="connsiteY13" fmla="*/ 3362 h 3426"/>
              <a:gd name="connsiteX14" fmla="*/ 2770 w 3996"/>
              <a:gd name="connsiteY14" fmla="*/ 3424 h 3426"/>
              <a:gd name="connsiteX15" fmla="*/ 296 w 3996"/>
              <a:gd name="connsiteY15" fmla="*/ 3404 h 3426"/>
              <a:gd name="connsiteX16" fmla="*/ 60 w 3996"/>
              <a:gd name="connsiteY16" fmla="*/ 3352 h 3426"/>
              <a:gd name="connsiteX17" fmla="*/ 1 w 3996"/>
              <a:gd name="connsiteY17" fmla="*/ 3072 h 3426"/>
              <a:gd name="connsiteX18" fmla="*/ 11 w 3996"/>
              <a:gd name="connsiteY18" fmla="*/ 331 h 3426"/>
              <a:gd name="connsiteX19" fmla="*/ 70 w 3996"/>
              <a:gd name="connsiteY19" fmla="*/ 72 h 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96" h="3426">
                <a:moveTo>
                  <a:pt x="70" y="72"/>
                </a:moveTo>
                <a:cubicBezTo>
                  <a:pt x="123" y="6"/>
                  <a:pt x="229" y="7"/>
                  <a:pt x="278" y="0"/>
                </a:cubicBezTo>
                <a:lnTo>
                  <a:pt x="2731" y="10"/>
                </a:lnTo>
                <a:cubicBezTo>
                  <a:pt x="2807" y="5"/>
                  <a:pt x="2952" y="3"/>
                  <a:pt x="3027" y="72"/>
                </a:cubicBezTo>
                <a:cubicBezTo>
                  <a:pt x="3102" y="140"/>
                  <a:pt x="3113" y="284"/>
                  <a:pt x="3105" y="351"/>
                </a:cubicBezTo>
                <a:lnTo>
                  <a:pt x="3108" y="1538"/>
                </a:lnTo>
                <a:lnTo>
                  <a:pt x="3398" y="1538"/>
                </a:lnTo>
                <a:cubicBezTo>
                  <a:pt x="3386" y="1462"/>
                  <a:pt x="3388" y="1278"/>
                  <a:pt x="3508" y="1314"/>
                </a:cubicBezTo>
                <a:cubicBezTo>
                  <a:pt x="3628" y="1350"/>
                  <a:pt x="3876" y="1609"/>
                  <a:pt x="3996" y="1717"/>
                </a:cubicBezTo>
                <a:cubicBezTo>
                  <a:pt x="3876" y="1825"/>
                  <a:pt x="3628" y="2100"/>
                  <a:pt x="3508" y="2135"/>
                </a:cubicBezTo>
                <a:cubicBezTo>
                  <a:pt x="3388" y="2170"/>
                  <a:pt x="3386" y="1970"/>
                  <a:pt x="3398" y="1894"/>
                </a:cubicBezTo>
                <a:lnTo>
                  <a:pt x="3108" y="1894"/>
                </a:lnTo>
                <a:lnTo>
                  <a:pt x="3103" y="3061"/>
                </a:lnTo>
                <a:cubicBezTo>
                  <a:pt x="3111" y="3132"/>
                  <a:pt x="3113" y="3289"/>
                  <a:pt x="3047" y="3362"/>
                </a:cubicBezTo>
                <a:cubicBezTo>
                  <a:pt x="2980" y="3434"/>
                  <a:pt x="2838" y="3428"/>
                  <a:pt x="2770" y="3424"/>
                </a:cubicBezTo>
                <a:lnTo>
                  <a:pt x="296" y="3404"/>
                </a:lnTo>
                <a:cubicBezTo>
                  <a:pt x="239" y="3412"/>
                  <a:pt x="119" y="3418"/>
                  <a:pt x="60" y="3352"/>
                </a:cubicBezTo>
                <a:cubicBezTo>
                  <a:pt x="2" y="3286"/>
                  <a:pt x="-3" y="3141"/>
                  <a:pt x="1" y="3072"/>
                </a:cubicBezTo>
                <a:lnTo>
                  <a:pt x="11" y="331"/>
                </a:lnTo>
                <a:cubicBezTo>
                  <a:pt x="10" y="279"/>
                  <a:pt x="16" y="138"/>
                  <a:pt x="70" y="72"/>
                </a:cubicBezTo>
                <a:close/>
              </a:path>
            </a:pathLst>
          </a:custGeom>
          <a:noFill/>
          <a:ln>
            <a:solidFill>
              <a:srgbClr val="02655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BCDECA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45419" y="2135642"/>
            <a:ext cx="1527627" cy="87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已</a:t>
            </a:r>
            <a:r>
              <a:rPr lang="zh-CN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学过相关内容</a:t>
            </a:r>
            <a:endParaRPr lang="zh-CN" altLang="zh-CN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zh-CN" sz="12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两个方向观察物体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三个方向观察物体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658863" y="2122170"/>
            <a:ext cx="2088000" cy="1558814"/>
          </a:xfrm>
          <a:custGeom>
            <a:avLst/>
            <a:gdLst>
              <a:gd name="connsiteX0" fmla="*/ 70 w 3996"/>
              <a:gd name="connsiteY0" fmla="*/ 72 h 3426"/>
              <a:gd name="connsiteX1" fmla="*/ 278 w 3996"/>
              <a:gd name="connsiteY1" fmla="*/ 0 h 3426"/>
              <a:gd name="connsiteX2" fmla="*/ 2731 w 3996"/>
              <a:gd name="connsiteY2" fmla="*/ 10 h 3426"/>
              <a:gd name="connsiteX3" fmla="*/ 3027 w 3996"/>
              <a:gd name="connsiteY3" fmla="*/ 72 h 3426"/>
              <a:gd name="connsiteX4" fmla="*/ 3105 w 3996"/>
              <a:gd name="connsiteY4" fmla="*/ 351 h 3426"/>
              <a:gd name="connsiteX5" fmla="*/ 3108 w 3996"/>
              <a:gd name="connsiteY5" fmla="*/ 1538 h 3426"/>
              <a:gd name="connsiteX6" fmla="*/ 3398 w 3996"/>
              <a:gd name="connsiteY6" fmla="*/ 1538 h 3426"/>
              <a:gd name="connsiteX7" fmla="*/ 3508 w 3996"/>
              <a:gd name="connsiteY7" fmla="*/ 1314 h 3426"/>
              <a:gd name="connsiteX8" fmla="*/ 3996 w 3996"/>
              <a:gd name="connsiteY8" fmla="*/ 1717 h 3426"/>
              <a:gd name="connsiteX9" fmla="*/ 3508 w 3996"/>
              <a:gd name="connsiteY9" fmla="*/ 2135 h 3426"/>
              <a:gd name="connsiteX10" fmla="*/ 3398 w 3996"/>
              <a:gd name="connsiteY10" fmla="*/ 1894 h 3426"/>
              <a:gd name="connsiteX11" fmla="*/ 3108 w 3996"/>
              <a:gd name="connsiteY11" fmla="*/ 1894 h 3426"/>
              <a:gd name="connsiteX12" fmla="*/ 3103 w 3996"/>
              <a:gd name="connsiteY12" fmla="*/ 3061 h 3426"/>
              <a:gd name="connsiteX13" fmla="*/ 3047 w 3996"/>
              <a:gd name="connsiteY13" fmla="*/ 3362 h 3426"/>
              <a:gd name="connsiteX14" fmla="*/ 2770 w 3996"/>
              <a:gd name="connsiteY14" fmla="*/ 3424 h 3426"/>
              <a:gd name="connsiteX15" fmla="*/ 296 w 3996"/>
              <a:gd name="connsiteY15" fmla="*/ 3404 h 3426"/>
              <a:gd name="connsiteX16" fmla="*/ 60 w 3996"/>
              <a:gd name="connsiteY16" fmla="*/ 3352 h 3426"/>
              <a:gd name="connsiteX17" fmla="*/ 1 w 3996"/>
              <a:gd name="connsiteY17" fmla="*/ 3072 h 3426"/>
              <a:gd name="connsiteX18" fmla="*/ 11 w 3996"/>
              <a:gd name="connsiteY18" fmla="*/ 331 h 3426"/>
              <a:gd name="connsiteX19" fmla="*/ 70 w 3996"/>
              <a:gd name="connsiteY19" fmla="*/ 72 h 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96" h="3426">
                <a:moveTo>
                  <a:pt x="70" y="72"/>
                </a:moveTo>
                <a:cubicBezTo>
                  <a:pt x="123" y="6"/>
                  <a:pt x="229" y="7"/>
                  <a:pt x="278" y="0"/>
                </a:cubicBezTo>
                <a:lnTo>
                  <a:pt x="2731" y="10"/>
                </a:lnTo>
                <a:cubicBezTo>
                  <a:pt x="2807" y="5"/>
                  <a:pt x="2952" y="3"/>
                  <a:pt x="3027" y="72"/>
                </a:cubicBezTo>
                <a:cubicBezTo>
                  <a:pt x="3102" y="140"/>
                  <a:pt x="3113" y="284"/>
                  <a:pt x="3105" y="351"/>
                </a:cubicBezTo>
                <a:lnTo>
                  <a:pt x="3108" y="1538"/>
                </a:lnTo>
                <a:lnTo>
                  <a:pt x="3398" y="1538"/>
                </a:lnTo>
                <a:cubicBezTo>
                  <a:pt x="3386" y="1462"/>
                  <a:pt x="3388" y="1278"/>
                  <a:pt x="3508" y="1314"/>
                </a:cubicBezTo>
                <a:cubicBezTo>
                  <a:pt x="3628" y="1350"/>
                  <a:pt x="3876" y="1609"/>
                  <a:pt x="3996" y="1717"/>
                </a:cubicBezTo>
                <a:cubicBezTo>
                  <a:pt x="3876" y="1825"/>
                  <a:pt x="3628" y="2100"/>
                  <a:pt x="3508" y="2135"/>
                </a:cubicBezTo>
                <a:cubicBezTo>
                  <a:pt x="3388" y="2170"/>
                  <a:pt x="3386" y="1970"/>
                  <a:pt x="3398" y="1894"/>
                </a:cubicBezTo>
                <a:lnTo>
                  <a:pt x="3108" y="1894"/>
                </a:lnTo>
                <a:lnTo>
                  <a:pt x="3103" y="3061"/>
                </a:lnTo>
                <a:cubicBezTo>
                  <a:pt x="3111" y="3132"/>
                  <a:pt x="3113" y="3289"/>
                  <a:pt x="3047" y="3362"/>
                </a:cubicBezTo>
                <a:cubicBezTo>
                  <a:pt x="2980" y="3434"/>
                  <a:pt x="2838" y="3428"/>
                  <a:pt x="2770" y="3424"/>
                </a:cubicBezTo>
                <a:lnTo>
                  <a:pt x="296" y="3404"/>
                </a:lnTo>
                <a:cubicBezTo>
                  <a:pt x="239" y="3412"/>
                  <a:pt x="119" y="3418"/>
                  <a:pt x="60" y="3352"/>
                </a:cubicBezTo>
                <a:cubicBezTo>
                  <a:pt x="2" y="3286"/>
                  <a:pt x="-3" y="3141"/>
                  <a:pt x="1" y="3072"/>
                </a:cubicBezTo>
                <a:lnTo>
                  <a:pt x="11" y="331"/>
                </a:lnTo>
                <a:cubicBezTo>
                  <a:pt x="10" y="279"/>
                  <a:pt x="16" y="138"/>
                  <a:pt x="70" y="7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2655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653412" y="2124710"/>
            <a:ext cx="1608707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</a:t>
            </a:r>
            <a:r>
              <a:rPr lang="zh-CN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单元主要内容</a:t>
            </a:r>
            <a:endParaRPr lang="zh-CN" altLang="zh-CN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zh-CN" sz="12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zh-CN" sz="1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辨认</a:t>
            </a:r>
            <a:r>
              <a:rPr lang="zh-CN" altLang="zh-CN" sz="1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从正面、侧面、上面观察到的用</a:t>
            </a:r>
            <a:r>
              <a:rPr lang="en-US" altLang="zh-CN" sz="1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至</a:t>
            </a:r>
            <a:r>
              <a:rPr lang="en-US" altLang="zh-CN" sz="1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1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个小正方体搭成的立体图形的形状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根据不同位置看到物体的形状，还原物体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793631" y="2121861"/>
            <a:ext cx="1659605" cy="1559123"/>
          </a:xfrm>
          <a:prstGeom prst="roundRect">
            <a:avLst/>
          </a:prstGeom>
          <a:noFill/>
          <a:ln>
            <a:solidFill>
              <a:srgbClr val="02655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802259" y="2129790"/>
            <a:ext cx="1659604" cy="1549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12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后续学习的</a:t>
            </a:r>
            <a:r>
              <a:rPr lang="zh-CN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相关内容</a:t>
            </a:r>
            <a:endParaRPr lang="zh-CN" altLang="zh-CN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zh-CN" sz="12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辨认从正面、侧面、上面观察到由</a:t>
            </a:r>
            <a:r>
              <a:rPr 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</a:t>
            </a:r>
            <a:r>
              <a:rPr lang="zh-CN" alt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个小正方体搭成的立体图形的形状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1100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观察范围的变化、推理、判断等数学活动</a:t>
            </a:r>
            <a:endParaRPr lang="zh-CN" altLang="en-US" sz="1100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55940" y="3759343"/>
            <a:ext cx="698739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/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本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单元内容是在已学过从两三个方向观察物体的基础上学习，并为后续学习做铺垫。</a:t>
            </a:r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 fontAlgn="auto"/>
            <a:r>
              <a:rPr lang="zh-CN" altLang="en-US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本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课从不同位置观察立体图形，将立体图形转化为平面图形。</a:t>
            </a:r>
            <a:r>
              <a:rPr lang="zh-CN" altLang="en-US" b="1" u="sng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属于空间观念的表征中的第一方面，即空间观念主要是指根据物体特征抽象出几何图形。</a:t>
            </a:r>
            <a:endParaRPr lang="zh-CN" altLang="en-US" b="1" u="sng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0000">
        <p14:ripple dir="lu"/>
      </p:transition>
    </mc:Choice>
    <mc:Fallback>
      <p:transition spd="slow" advTm="4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4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16" grpId="0"/>
      <p:bldP spid="17" grpId="0"/>
      <p:bldP spid="7" grpId="0" animBg="1"/>
      <p:bldP spid="12" grpId="0"/>
      <p:bldP spid="8" grpId="0" animBg="1"/>
      <p:bldP spid="13" grpId="0"/>
      <p:bldP spid="11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1332000" y="1400810"/>
            <a:ext cx="6480000" cy="2934970"/>
          </a:xfrm>
          <a:prstGeom prst="round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897630" y="929640"/>
            <a:ext cx="854710" cy="850900"/>
            <a:chOff x="6810992" y="1391228"/>
            <a:chExt cx="1793887" cy="1862162"/>
          </a:xfrm>
        </p:grpSpPr>
        <p:grpSp>
          <p:nvGrpSpPr>
            <p:cNvPr id="31" name="组合 30"/>
            <p:cNvGrpSpPr/>
            <p:nvPr/>
          </p:nvGrpSpPr>
          <p:grpSpPr>
            <a:xfrm>
              <a:off x="6810992" y="1391228"/>
              <a:ext cx="1793887" cy="1862162"/>
              <a:chOff x="8337084" y="44209"/>
              <a:chExt cx="3375944" cy="3504431"/>
            </a:xfrm>
          </p:grpSpPr>
          <p:sp>
            <p:nvSpPr>
              <p:cNvPr id="32" name="弧形 31"/>
              <p:cNvSpPr/>
              <p:nvPr/>
            </p:nvSpPr>
            <p:spPr>
              <a:xfrm>
                <a:off x="8337084" y="44209"/>
                <a:ext cx="3248380" cy="3504422"/>
              </a:xfrm>
              <a:prstGeom prst="arc">
                <a:avLst>
                  <a:gd name="adj1" fmla="val 16463370"/>
                  <a:gd name="adj2" fmla="val 411597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9900000">
                <a:off x="8337084" y="172696"/>
                <a:ext cx="3375944" cy="3375944"/>
              </a:xfrm>
              <a:prstGeom prst="arc">
                <a:avLst>
                  <a:gd name="adj1" fmla="val 16730151"/>
                  <a:gd name="adj2" fmla="val 707823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7105562" y="1753363"/>
              <a:ext cx="1203350" cy="1203350"/>
            </a:xfrm>
            <a:prstGeom prst="ellipse">
              <a:avLst/>
            </a:prstGeom>
            <a:solidFill>
              <a:srgbClr val="026554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759129" y="2492275"/>
            <a:ext cx="535435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00000"/>
              </a:lnSpc>
            </a:pPr>
            <a:r>
              <a:rPr lang="zh-CN" altLang="en-US" sz="1600" b="1" dirty="0" smtClean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数学课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标的基本理念之一是人人都能获得良好的教育，不同的人在数学上得到不同的发展，四年级学生的思维方式处于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以具体形象思维为主并逐步向抽象思维过渡的阶段</a:t>
            </a:r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，初步具有分析、比较、理解的能力，</a:t>
            </a:r>
            <a:r>
              <a:rPr lang="zh-CN" altLang="en-US" sz="1600" b="1" u="sng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空间想象力还不是很强，比较容易理解直观的几何图形。</a:t>
            </a:r>
            <a:endParaRPr lang="zh-CN" altLang="en-US" sz="1600" b="1" u="sng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59129" y="2001677"/>
            <a:ext cx="5354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除了教材，对学情的分析也是我们上好一节课的重要方面</a:t>
            </a:r>
            <a:endParaRPr lang="zh-CN" altLang="en-US" sz="16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>
            <a:off x="5856707" y="602986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9270" y="601082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8035925" y="-1270"/>
            <a:ext cx="1132840" cy="1334135"/>
            <a:chOff x="12639" y="104"/>
            <a:chExt cx="1526" cy="169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" t="-1145" r="1175" b="23580"/>
            <a:stretch>
              <a:fillRect/>
            </a:stretch>
          </p:blipFill>
          <p:spPr>
            <a:xfrm flipH="1">
              <a:off x="12639" y="104"/>
              <a:ext cx="1526" cy="169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1" b="16982"/>
            <a:stretch>
              <a:fillRect/>
            </a:stretch>
          </p:blipFill>
          <p:spPr>
            <a:xfrm>
              <a:off x="13040" y="805"/>
              <a:ext cx="969" cy="992"/>
            </a:xfrm>
            <a:prstGeom prst="rect">
              <a:avLst/>
            </a:prstGeom>
          </p:spPr>
        </p:pic>
      </p:grpSp>
      <p:sp>
        <p:nvSpPr>
          <p:cNvPr id="22" name="文本框 27"/>
          <p:cNvSpPr txBox="1"/>
          <p:nvPr/>
        </p:nvSpPr>
        <p:spPr>
          <a:xfrm>
            <a:off x="3022816" y="188362"/>
            <a:ext cx="2717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读</a:t>
            </a:r>
            <a:r>
              <a:rPr lang="en-US" altLang="zh-CN" sz="3600" dirty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懂</a:t>
            </a:r>
            <a:r>
              <a:rPr lang="en-US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学 生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46">
        <p14:ripple dir="lu"/>
      </p:transition>
    </mc:Choice>
    <mc:Fallback>
      <p:transition spd="slow" advClick="0" advTm="300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399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/>
      <p:bldP spid="6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1332000" y="1400810"/>
            <a:ext cx="6480000" cy="2934970"/>
          </a:xfrm>
          <a:prstGeom prst="roundRect">
            <a:avLst/>
          </a:prstGeom>
          <a:noFill/>
          <a:ln>
            <a:solidFill>
              <a:srgbClr val="0662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897630" y="929640"/>
            <a:ext cx="854710" cy="850900"/>
            <a:chOff x="6810992" y="1391228"/>
            <a:chExt cx="1793887" cy="1862162"/>
          </a:xfrm>
        </p:grpSpPr>
        <p:grpSp>
          <p:nvGrpSpPr>
            <p:cNvPr id="31" name="组合 30"/>
            <p:cNvGrpSpPr/>
            <p:nvPr/>
          </p:nvGrpSpPr>
          <p:grpSpPr>
            <a:xfrm>
              <a:off x="6810992" y="1391228"/>
              <a:ext cx="1793887" cy="1862162"/>
              <a:chOff x="8337084" y="44209"/>
              <a:chExt cx="3375944" cy="3504431"/>
            </a:xfrm>
          </p:grpSpPr>
          <p:sp>
            <p:nvSpPr>
              <p:cNvPr id="32" name="弧形 31"/>
              <p:cNvSpPr/>
              <p:nvPr/>
            </p:nvSpPr>
            <p:spPr>
              <a:xfrm>
                <a:off x="8337084" y="44209"/>
                <a:ext cx="3248380" cy="3504422"/>
              </a:xfrm>
              <a:prstGeom prst="arc">
                <a:avLst>
                  <a:gd name="adj1" fmla="val 16463370"/>
                  <a:gd name="adj2" fmla="val 411597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9900000">
                <a:off x="8337084" y="172696"/>
                <a:ext cx="3375944" cy="3375944"/>
              </a:xfrm>
              <a:prstGeom prst="arc">
                <a:avLst>
                  <a:gd name="adj1" fmla="val 16730151"/>
                  <a:gd name="adj2" fmla="val 707823"/>
                </a:avLst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7105562" y="1753363"/>
              <a:ext cx="1203350" cy="1203350"/>
            </a:xfrm>
            <a:prstGeom prst="ellipse">
              <a:avLst/>
            </a:prstGeom>
            <a:solidFill>
              <a:srgbClr val="026554"/>
            </a:solidFill>
            <a:ln>
              <a:solidFill>
                <a:srgbClr val="0265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28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8" name="文本框 6"/>
          <p:cNvSpPr txBox="1"/>
          <p:nvPr/>
        </p:nvSpPr>
        <p:spPr>
          <a:xfrm>
            <a:off x="5631815" y="1530350"/>
            <a:ext cx="14852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00000"/>
              </a:lnSpc>
            </a:pPr>
            <a:r>
              <a:rPr lang="en-US" altLang="zh-CN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在操作和思考活动中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获得清晰深刻的表象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。再逐步抽象出几何体的特征和性质。从而认识丰富多彩的图形世界，提升数学思考，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发展空间观念。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该过程具有</a:t>
            </a:r>
            <a:r>
              <a:rPr lang="zh-CN" altLang="en-US" b="1" u="sng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活动性、过程性和体验性。</a:t>
            </a:r>
            <a:endParaRPr lang="zh-CN" altLang="en-US" b="1" u="sng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3661416" y="2171700"/>
            <a:ext cx="1381638" cy="1969018"/>
          </a:xfrm>
          <a:custGeom>
            <a:avLst/>
            <a:gdLst>
              <a:gd name="connsiteX0" fmla="*/ 994 w 2175"/>
              <a:gd name="connsiteY0" fmla="*/ 1042 h 3100"/>
              <a:gd name="connsiteX1" fmla="*/ 816 w 2175"/>
              <a:gd name="connsiteY1" fmla="*/ 978 h 3100"/>
              <a:gd name="connsiteX2" fmla="*/ 328 w 2175"/>
              <a:gd name="connsiteY2" fmla="*/ 1075 h 3100"/>
              <a:gd name="connsiteX3" fmla="*/ 898 w 2175"/>
              <a:gd name="connsiteY3" fmla="*/ 1480 h 3100"/>
              <a:gd name="connsiteX4" fmla="*/ 877 w 2175"/>
              <a:gd name="connsiteY4" fmla="*/ 1949 h 3100"/>
              <a:gd name="connsiteX5" fmla="*/ 824 w 2175"/>
              <a:gd name="connsiteY5" fmla="*/ 2603 h 3100"/>
              <a:gd name="connsiteX6" fmla="*/ 766 w 2175"/>
              <a:gd name="connsiteY6" fmla="*/ 2764 h 3100"/>
              <a:gd name="connsiteX7" fmla="*/ 408 w 2175"/>
              <a:gd name="connsiteY7" fmla="*/ 2936 h 3100"/>
              <a:gd name="connsiteX8" fmla="*/ 168 w 2175"/>
              <a:gd name="connsiteY8" fmla="*/ 2974 h 3100"/>
              <a:gd name="connsiteX9" fmla="*/ 5 w 2175"/>
              <a:gd name="connsiteY9" fmla="*/ 3005 h 3100"/>
              <a:gd name="connsiteX10" fmla="*/ 511 w 2175"/>
              <a:gd name="connsiteY10" fmla="*/ 3093 h 3100"/>
              <a:gd name="connsiteX11" fmla="*/ 1890 w 2175"/>
              <a:gd name="connsiteY11" fmla="*/ 3076 h 3100"/>
              <a:gd name="connsiteX12" fmla="*/ 2123 w 2175"/>
              <a:gd name="connsiteY12" fmla="*/ 3039 h 3100"/>
              <a:gd name="connsiteX13" fmla="*/ 2176 w 2175"/>
              <a:gd name="connsiteY13" fmla="*/ 3019 h 3100"/>
              <a:gd name="connsiteX14" fmla="*/ 2137 w 2175"/>
              <a:gd name="connsiteY14" fmla="*/ 3001 h 3100"/>
              <a:gd name="connsiteX15" fmla="*/ 1897 w 2175"/>
              <a:gd name="connsiteY15" fmla="*/ 2959 h 3100"/>
              <a:gd name="connsiteX16" fmla="*/ 1426 w 2175"/>
              <a:gd name="connsiteY16" fmla="*/ 2799 h 3100"/>
              <a:gd name="connsiteX17" fmla="*/ 1363 w 2175"/>
              <a:gd name="connsiteY17" fmla="*/ 2639 h 3100"/>
              <a:gd name="connsiteX18" fmla="*/ 1350 w 2175"/>
              <a:gd name="connsiteY18" fmla="*/ 2114 h 3100"/>
              <a:gd name="connsiteX19" fmla="*/ 1447 w 2175"/>
              <a:gd name="connsiteY19" fmla="*/ 1943 h 3100"/>
              <a:gd name="connsiteX20" fmla="*/ 1758 w 2175"/>
              <a:gd name="connsiteY20" fmla="*/ 1637 h 3100"/>
              <a:gd name="connsiteX21" fmla="*/ 1633 w 2175"/>
              <a:gd name="connsiteY21" fmla="*/ 1469 h 3100"/>
              <a:gd name="connsiteX22" fmla="*/ 1332 w 2175"/>
              <a:gd name="connsiteY22" fmla="*/ 1615 h 3100"/>
              <a:gd name="connsiteX23" fmla="*/ 1285 w 2175"/>
              <a:gd name="connsiteY23" fmla="*/ 1237 h 3100"/>
              <a:gd name="connsiteX24" fmla="*/ 1426 w 2175"/>
              <a:gd name="connsiteY24" fmla="*/ 781 h 3100"/>
              <a:gd name="connsiteX25" fmla="*/ 1581 w 2175"/>
              <a:gd name="connsiteY25" fmla="*/ 0 h 3100"/>
              <a:gd name="connsiteX26" fmla="*/ 1189 w 2175"/>
              <a:gd name="connsiteY26" fmla="*/ 540 h 3100"/>
              <a:gd name="connsiteX27" fmla="*/ 994 w 2175"/>
              <a:gd name="connsiteY27" fmla="*/ 1042 h 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0" t="0" r="r" b="b"/>
            <a:pathLst>
              <a:path w="2176" h="3101">
                <a:moveTo>
                  <a:pt x="994" y="1042"/>
                </a:moveTo>
                <a:cubicBezTo>
                  <a:pt x="971" y="1063"/>
                  <a:pt x="915" y="1053"/>
                  <a:pt x="816" y="978"/>
                </a:cubicBezTo>
                <a:cubicBezTo>
                  <a:pt x="667" y="864"/>
                  <a:pt x="52" y="977"/>
                  <a:pt x="328" y="1075"/>
                </a:cubicBezTo>
                <a:cubicBezTo>
                  <a:pt x="766" y="1204"/>
                  <a:pt x="926" y="1465"/>
                  <a:pt x="898" y="1480"/>
                </a:cubicBezTo>
                <a:lnTo>
                  <a:pt x="877" y="1949"/>
                </a:lnTo>
                <a:cubicBezTo>
                  <a:pt x="891" y="2053"/>
                  <a:pt x="861" y="2430"/>
                  <a:pt x="824" y="2603"/>
                </a:cubicBezTo>
                <a:cubicBezTo>
                  <a:pt x="809" y="2670"/>
                  <a:pt x="783" y="2744"/>
                  <a:pt x="766" y="2764"/>
                </a:cubicBezTo>
                <a:cubicBezTo>
                  <a:pt x="723" y="2817"/>
                  <a:pt x="515" y="2916"/>
                  <a:pt x="408" y="2936"/>
                </a:cubicBezTo>
                <a:cubicBezTo>
                  <a:pt x="361" y="2945"/>
                  <a:pt x="253" y="2962"/>
                  <a:pt x="168" y="2974"/>
                </a:cubicBezTo>
                <a:cubicBezTo>
                  <a:pt x="84" y="2987"/>
                  <a:pt x="11" y="3001"/>
                  <a:pt x="5" y="3005"/>
                </a:cubicBezTo>
                <a:cubicBezTo>
                  <a:pt x="-33" y="3040"/>
                  <a:pt x="156" y="3072"/>
                  <a:pt x="511" y="3093"/>
                </a:cubicBezTo>
                <a:cubicBezTo>
                  <a:pt x="806" y="3109"/>
                  <a:pt x="1658" y="3099"/>
                  <a:pt x="1890" y="3076"/>
                </a:cubicBezTo>
                <a:cubicBezTo>
                  <a:pt x="1989" y="3065"/>
                  <a:pt x="2096" y="3049"/>
                  <a:pt x="2123" y="3039"/>
                </a:cubicBezTo>
                <a:lnTo>
                  <a:pt x="2176" y="3019"/>
                </a:lnTo>
                <a:lnTo>
                  <a:pt x="2137" y="3001"/>
                </a:lnTo>
                <a:cubicBezTo>
                  <a:pt x="2115" y="2990"/>
                  <a:pt x="2007" y="2972"/>
                  <a:pt x="1897" y="2959"/>
                </a:cubicBezTo>
                <a:cubicBezTo>
                  <a:pt x="1680" y="2935"/>
                  <a:pt x="1525" y="2882"/>
                  <a:pt x="1426" y="2799"/>
                </a:cubicBezTo>
                <a:cubicBezTo>
                  <a:pt x="1379" y="2760"/>
                  <a:pt x="1373" y="2742"/>
                  <a:pt x="1363" y="2639"/>
                </a:cubicBezTo>
                <a:cubicBezTo>
                  <a:pt x="1350" y="2479"/>
                  <a:pt x="1346" y="2355"/>
                  <a:pt x="1350" y="2114"/>
                </a:cubicBezTo>
                <a:lnTo>
                  <a:pt x="1447" y="1943"/>
                </a:lnTo>
                <a:lnTo>
                  <a:pt x="1758" y="1637"/>
                </a:lnTo>
                <a:cubicBezTo>
                  <a:pt x="1874" y="1522"/>
                  <a:pt x="2105" y="1383"/>
                  <a:pt x="1633" y="1469"/>
                </a:cubicBezTo>
                <a:cubicBezTo>
                  <a:pt x="1459" y="1500"/>
                  <a:pt x="1341" y="1622"/>
                  <a:pt x="1332" y="1615"/>
                </a:cubicBezTo>
                <a:cubicBezTo>
                  <a:pt x="1315" y="1599"/>
                  <a:pt x="1256" y="1333"/>
                  <a:pt x="1285" y="1237"/>
                </a:cubicBezTo>
                <a:cubicBezTo>
                  <a:pt x="1402" y="838"/>
                  <a:pt x="1372" y="909"/>
                  <a:pt x="1426" y="781"/>
                </a:cubicBezTo>
                <a:cubicBezTo>
                  <a:pt x="1434" y="732"/>
                  <a:pt x="1592" y="194"/>
                  <a:pt x="1581" y="0"/>
                </a:cubicBezTo>
                <a:cubicBezTo>
                  <a:pt x="1450" y="180"/>
                  <a:pt x="1351" y="54"/>
                  <a:pt x="1189" y="540"/>
                </a:cubicBezTo>
                <a:lnTo>
                  <a:pt x="994" y="104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50995" y="3131820"/>
            <a:ext cx="398145" cy="812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观察物体</a:t>
            </a:r>
            <a:endParaRPr lang="zh-CN" altLang="en-US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4778375" y="2874645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动手操作</a:t>
            </a:r>
            <a:endParaRPr lang="zh-CN" altLang="en-US"/>
          </a:p>
          <a:p>
            <a:r>
              <a:rPr lang="zh-CN" altLang="en-US"/>
              <a:t>观察辨析</a:t>
            </a:r>
            <a:endParaRPr lang="zh-CN" altLang="en-US"/>
          </a:p>
        </p:txBody>
      </p:sp>
      <p:sp>
        <p:nvSpPr>
          <p:cNvPr id="10" name="文本框 4"/>
          <p:cNvSpPr txBox="1"/>
          <p:nvPr/>
        </p:nvSpPr>
        <p:spPr>
          <a:xfrm>
            <a:off x="4037965" y="1948180"/>
            <a:ext cx="12496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培养空间观念</a:t>
            </a:r>
            <a:endParaRPr lang="zh-CN" altLang="en-US"/>
          </a:p>
        </p:txBody>
      </p:sp>
      <p:sp>
        <p:nvSpPr>
          <p:cNvPr id="11" name="文本框 3"/>
          <p:cNvSpPr txBox="1"/>
          <p:nvPr/>
        </p:nvSpPr>
        <p:spPr>
          <a:xfrm>
            <a:off x="3202305" y="2326005"/>
            <a:ext cx="9626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积累观察物体的活动经验</a:t>
            </a:r>
            <a:endParaRPr lang="zh-CN" altLang="en-US"/>
          </a:p>
        </p:txBody>
      </p:sp>
      <p:sp>
        <p:nvSpPr>
          <p:cNvPr id="12" name="文本框 5"/>
          <p:cNvSpPr txBox="1"/>
          <p:nvPr/>
        </p:nvSpPr>
        <p:spPr>
          <a:xfrm>
            <a:off x="1838325" y="1530350"/>
            <a:ext cx="14465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因此，发展学生的空间观念，要借助学生身边的直观可感的空间世界，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让学生经历实物观察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u="sng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即用正方体搭立体图形的操作与观察活动，</a:t>
            </a:r>
            <a:r>
              <a:rPr lang="zh-CN" altLang="en-US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通过动手操作、观察辨析积累观察物体的活动经验。</a:t>
            </a:r>
            <a:endParaRPr lang="zh-CN" altLang="en-US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3" name="组合 6"/>
          <p:cNvGrpSpPr/>
          <p:nvPr/>
        </p:nvGrpSpPr>
        <p:grpSpPr>
          <a:xfrm>
            <a:off x="8035925" y="-1270"/>
            <a:ext cx="1132840" cy="1334135"/>
            <a:chOff x="12639" y="104"/>
            <a:chExt cx="1526" cy="169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" t="-1145" r="1175" b="23580"/>
            <a:stretch>
              <a:fillRect/>
            </a:stretch>
          </p:blipFill>
          <p:spPr>
            <a:xfrm flipH="1">
              <a:off x="12639" y="104"/>
              <a:ext cx="1526" cy="169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1" b="16982"/>
            <a:stretch>
              <a:fillRect/>
            </a:stretch>
          </p:blipFill>
          <p:spPr>
            <a:xfrm>
              <a:off x="13040" y="805"/>
              <a:ext cx="969" cy="992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sp>
        <p:nvSpPr>
          <p:cNvPr id="24" name="文本框 27"/>
          <p:cNvSpPr txBox="1"/>
          <p:nvPr/>
        </p:nvSpPr>
        <p:spPr>
          <a:xfrm>
            <a:off x="3022816" y="188362"/>
            <a:ext cx="2717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读</a:t>
            </a:r>
            <a:r>
              <a:rPr lang="en-US" altLang="zh-CN" sz="3600" dirty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懂</a:t>
            </a:r>
            <a:r>
              <a:rPr lang="en-US" altLang="zh-CN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·</a:t>
            </a:r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学 生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5000">
        <p14:ripple dir="lu"/>
      </p:transition>
    </mc:Choice>
    <mc:Fallback>
      <p:transition spd="slow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1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2" grpId="0"/>
      <p:bldP spid="7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0" b="11758"/>
          <a:stretch>
            <a:fillRect/>
          </a:stretch>
        </p:blipFill>
        <p:spPr>
          <a:xfrm>
            <a:off x="7778115" y="46355"/>
            <a:ext cx="1562735" cy="12465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2901" b="5927"/>
          <a:stretch>
            <a:fillRect/>
          </a:stretch>
        </p:blipFill>
        <p:spPr>
          <a:xfrm flipH="1">
            <a:off x="0" y="3532505"/>
            <a:ext cx="3416300" cy="1611630"/>
          </a:xfrm>
          <a:prstGeom prst="rect">
            <a:avLst/>
          </a:prstGeom>
        </p:spPr>
      </p:pic>
      <p:sp>
        <p:nvSpPr>
          <p:cNvPr id="29" name="文本框 4"/>
          <p:cNvSpPr txBox="1"/>
          <p:nvPr/>
        </p:nvSpPr>
        <p:spPr>
          <a:xfrm>
            <a:off x="2601595" y="3619500"/>
            <a:ext cx="2352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初步经历把空间图形转化为平面图形的过程。发展空间观念以及观察、想象能力。</a:t>
            </a:r>
            <a:endParaRPr lang="zh-CN" altLang="en-US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7" name="文本框 3"/>
          <p:cNvSpPr txBox="1"/>
          <p:nvPr/>
        </p:nvSpPr>
        <p:spPr>
          <a:xfrm>
            <a:off x="2265680" y="2870835"/>
            <a:ext cx="25717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通过观察形状不同的立体图形。获得这些立体图形从正面观察的形状可能完全相同的直接经验。</a:t>
            </a:r>
            <a:endParaRPr lang="zh-CN" altLang="en-US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5" name="文本框 1"/>
          <p:cNvSpPr txBox="1"/>
          <p:nvPr/>
        </p:nvSpPr>
        <p:spPr>
          <a:xfrm>
            <a:off x="633730" y="927735"/>
            <a:ext cx="7527925" cy="755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20000"/>
              </a:lnSpc>
            </a:pPr>
            <a:r>
              <a:rPr lang="en-US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1200" b="1" u="sng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史宁中教授提出了数学教学应由双基变四基，在数学活动中，要重视学生的基础知识，基本技能，基本思想，基本活动经验。</a:t>
            </a:r>
            <a:r>
              <a:rPr lang="zh-CN" altLang="en-US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根据以上课标精神及四年级学生的认知特点，并结合本课的教学内容，我制定了以下教学目标：</a:t>
            </a:r>
            <a:endParaRPr lang="zh-CN" altLang="en-US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文本框2"/>
          <p:cNvSpPr txBox="1"/>
          <p:nvPr/>
        </p:nvSpPr>
        <p:spPr>
          <a:xfrm>
            <a:off x="1990725" y="2095500"/>
            <a:ext cx="25717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1200" b="1" dirty="0">
                <a:solidFill>
                  <a:srgbClr val="026554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观察立体图形（最多用4个正方体搭成），能在方格纸上画出从它的正面、上面、侧面看到的形状。</a:t>
            </a:r>
            <a:endParaRPr lang="zh-CN" altLang="en-US" sz="1200" b="1" dirty="0">
              <a:solidFill>
                <a:srgbClr val="026554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462590" y="1722609"/>
            <a:ext cx="3058478" cy="2858135"/>
            <a:chOff x="9581" y="3638"/>
            <a:chExt cx="4817" cy="4501"/>
          </a:xfrm>
        </p:grpSpPr>
        <p:grpSp>
          <p:nvGrpSpPr>
            <p:cNvPr id="40" name="组合 39"/>
            <p:cNvGrpSpPr/>
            <p:nvPr/>
          </p:nvGrpSpPr>
          <p:grpSpPr>
            <a:xfrm>
              <a:off x="9581" y="3638"/>
              <a:ext cx="4817" cy="4501"/>
              <a:chOff x="3218531" y="1927055"/>
              <a:chExt cx="2493356" cy="2330031"/>
            </a:xfrm>
          </p:grpSpPr>
          <p:sp>
            <p:nvSpPr>
              <p:cNvPr id="42" name="Freeform 15"/>
              <p:cNvSpPr/>
              <p:nvPr/>
            </p:nvSpPr>
            <p:spPr bwMode="auto">
              <a:xfrm rot="2728537">
                <a:off x="4348604" y="2273894"/>
                <a:ext cx="1203582" cy="1522984"/>
              </a:xfrm>
              <a:custGeom>
                <a:avLst/>
                <a:gdLst>
                  <a:gd name="T0" fmla="*/ 52 w 104"/>
                  <a:gd name="T1" fmla="*/ 198 h 198"/>
                  <a:gd name="T2" fmla="*/ 0 w 104"/>
                  <a:gd name="T3" fmla="*/ 5 h 198"/>
                  <a:gd name="T4" fmla="*/ 52 w 104"/>
                  <a:gd name="T5" fmla="*/ 0 h 198"/>
                  <a:gd name="T6" fmla="*/ 104 w 104"/>
                  <a:gd name="T7" fmla="*/ 5 h 198"/>
                  <a:gd name="T8" fmla="*/ 52 w 10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98">
                    <a:moveTo>
                      <a:pt x="52" y="198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7" y="0"/>
                      <a:pt x="52" y="0"/>
                    </a:cubicBezTo>
                    <a:cubicBezTo>
                      <a:pt x="79" y="0"/>
                      <a:pt x="104" y="5"/>
                      <a:pt x="104" y="5"/>
                    </a:cubicBezTo>
                    <a:lnTo>
                      <a:pt x="52" y="198"/>
                    </a:lnTo>
                    <a:close/>
                  </a:path>
                </a:pathLst>
              </a:custGeom>
              <a:solidFill>
                <a:srgbClr val="7AA4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9"/>
              <p:cNvSpPr/>
              <p:nvPr/>
            </p:nvSpPr>
            <p:spPr bwMode="auto">
              <a:xfrm rot="19320000">
                <a:off x="3258391" y="1927055"/>
                <a:ext cx="1513666" cy="2330031"/>
              </a:xfrm>
              <a:custGeom>
                <a:avLst/>
                <a:gdLst>
                  <a:gd name="T0" fmla="*/ 78 w 155"/>
                  <a:gd name="T1" fmla="*/ 295 h 295"/>
                  <a:gd name="T2" fmla="*/ 0 w 155"/>
                  <a:gd name="T3" fmla="*/ 7 h 295"/>
                  <a:gd name="T4" fmla="*/ 78 w 155"/>
                  <a:gd name="T5" fmla="*/ 0 h 295"/>
                  <a:gd name="T6" fmla="*/ 155 w 155"/>
                  <a:gd name="T7" fmla="*/ 7 h 295"/>
                  <a:gd name="T8" fmla="*/ 78 w 155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295">
                    <a:moveTo>
                      <a:pt x="78" y="295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41" y="0"/>
                      <a:pt x="78" y="0"/>
                    </a:cubicBezTo>
                    <a:cubicBezTo>
                      <a:pt x="119" y="0"/>
                      <a:pt x="155" y="7"/>
                      <a:pt x="155" y="7"/>
                    </a:cubicBezTo>
                    <a:lnTo>
                      <a:pt x="78" y="295"/>
                    </a:lnTo>
                    <a:close/>
                  </a:path>
                </a:pathLst>
              </a:custGeom>
              <a:solidFill>
                <a:srgbClr val="7AA4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10"/>
              <p:cNvSpPr/>
              <p:nvPr/>
            </p:nvSpPr>
            <p:spPr bwMode="auto">
              <a:xfrm rot="19380000">
                <a:off x="3218531" y="2101509"/>
                <a:ext cx="1286409" cy="1606329"/>
              </a:xfrm>
              <a:custGeom>
                <a:avLst/>
                <a:gdLst>
                  <a:gd name="T0" fmla="*/ 52 w 104"/>
                  <a:gd name="T1" fmla="*/ 198 h 198"/>
                  <a:gd name="T2" fmla="*/ 0 w 104"/>
                  <a:gd name="T3" fmla="*/ 5 h 198"/>
                  <a:gd name="T4" fmla="*/ 52 w 104"/>
                  <a:gd name="T5" fmla="*/ 0 h 198"/>
                  <a:gd name="T6" fmla="*/ 104 w 104"/>
                  <a:gd name="T7" fmla="*/ 5 h 198"/>
                  <a:gd name="T8" fmla="*/ 52 w 10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98">
                    <a:moveTo>
                      <a:pt x="52" y="198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7" y="0"/>
                      <a:pt x="52" y="0"/>
                    </a:cubicBezTo>
                    <a:cubicBezTo>
                      <a:pt x="79" y="0"/>
                      <a:pt x="104" y="5"/>
                      <a:pt x="104" y="5"/>
                    </a:cubicBezTo>
                    <a:lnTo>
                      <a:pt x="5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Oval 11"/>
              <p:cNvSpPr>
                <a:spLocks noChangeArrowheads="1"/>
              </p:cNvSpPr>
              <p:nvPr/>
            </p:nvSpPr>
            <p:spPr bwMode="auto">
              <a:xfrm>
                <a:off x="3747589" y="2919428"/>
                <a:ext cx="1285891" cy="1331446"/>
              </a:xfrm>
              <a:prstGeom prst="ellipse">
                <a:avLst/>
              </a:prstGeom>
              <a:solidFill>
                <a:srgbClr val="7AA4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6" name="Freeform 16"/>
              <p:cNvSpPr/>
              <p:nvPr/>
            </p:nvSpPr>
            <p:spPr bwMode="auto">
              <a:xfrm>
                <a:off x="4139982" y="3269890"/>
                <a:ext cx="610850" cy="579272"/>
              </a:xfrm>
              <a:custGeom>
                <a:avLst/>
                <a:gdLst>
                  <a:gd name="T0" fmla="*/ 466 w 542"/>
                  <a:gd name="T1" fmla="*/ 166 h 490"/>
                  <a:gd name="T2" fmla="*/ 424 w 542"/>
                  <a:gd name="T3" fmla="*/ 146 h 490"/>
                  <a:gd name="T4" fmla="*/ 409 w 542"/>
                  <a:gd name="T5" fmla="*/ 156 h 490"/>
                  <a:gd name="T6" fmla="*/ 431 w 542"/>
                  <a:gd name="T7" fmla="*/ 245 h 490"/>
                  <a:gd name="T8" fmla="*/ 246 w 542"/>
                  <a:gd name="T9" fmla="*/ 430 h 490"/>
                  <a:gd name="T10" fmla="*/ 60 w 542"/>
                  <a:gd name="T11" fmla="*/ 245 h 490"/>
                  <a:gd name="T12" fmla="*/ 246 w 542"/>
                  <a:gd name="T13" fmla="*/ 60 h 490"/>
                  <a:gd name="T14" fmla="*/ 390 w 542"/>
                  <a:gd name="T15" fmla="*/ 129 h 490"/>
                  <a:gd name="T16" fmla="*/ 361 w 542"/>
                  <a:gd name="T17" fmla="*/ 148 h 490"/>
                  <a:gd name="T18" fmla="*/ 246 w 542"/>
                  <a:gd name="T19" fmla="*/ 94 h 490"/>
                  <a:gd name="T20" fmla="*/ 94 w 542"/>
                  <a:gd name="T21" fmla="*/ 245 h 490"/>
                  <a:gd name="T22" fmla="*/ 246 w 542"/>
                  <a:gd name="T23" fmla="*/ 396 h 490"/>
                  <a:gd name="T24" fmla="*/ 397 w 542"/>
                  <a:gd name="T25" fmla="*/ 245 h 490"/>
                  <a:gd name="T26" fmla="*/ 380 w 542"/>
                  <a:gd name="T27" fmla="*/ 175 h 490"/>
                  <a:gd name="T28" fmla="*/ 332 w 542"/>
                  <a:gd name="T29" fmla="*/ 207 h 490"/>
                  <a:gd name="T30" fmla="*/ 340 w 542"/>
                  <a:gd name="T31" fmla="*/ 245 h 490"/>
                  <a:gd name="T32" fmla="*/ 246 w 542"/>
                  <a:gd name="T33" fmla="*/ 339 h 490"/>
                  <a:gd name="T34" fmla="*/ 151 w 542"/>
                  <a:gd name="T35" fmla="*/ 245 h 490"/>
                  <a:gd name="T36" fmla="*/ 246 w 542"/>
                  <a:gd name="T37" fmla="*/ 151 h 490"/>
                  <a:gd name="T38" fmla="*/ 313 w 542"/>
                  <a:gd name="T39" fmla="*/ 179 h 490"/>
                  <a:gd name="T40" fmla="*/ 281 w 542"/>
                  <a:gd name="T41" fmla="*/ 201 h 490"/>
                  <a:gd name="T42" fmla="*/ 246 w 542"/>
                  <a:gd name="T43" fmla="*/ 188 h 490"/>
                  <a:gd name="T44" fmla="*/ 189 w 542"/>
                  <a:gd name="T45" fmla="*/ 245 h 490"/>
                  <a:gd name="T46" fmla="*/ 246 w 542"/>
                  <a:gd name="T47" fmla="*/ 302 h 490"/>
                  <a:gd name="T48" fmla="*/ 303 w 542"/>
                  <a:gd name="T49" fmla="*/ 245 h 490"/>
                  <a:gd name="T50" fmla="*/ 300 w 542"/>
                  <a:gd name="T51" fmla="*/ 228 h 490"/>
                  <a:gd name="T52" fmla="*/ 254 w 542"/>
                  <a:gd name="T53" fmla="*/ 258 h 490"/>
                  <a:gd name="T54" fmla="*/ 248 w 542"/>
                  <a:gd name="T55" fmla="*/ 248 h 490"/>
                  <a:gd name="T56" fmla="*/ 428 w 542"/>
                  <a:gd name="T57" fmla="*/ 129 h 490"/>
                  <a:gd name="T58" fmla="*/ 471 w 542"/>
                  <a:gd name="T59" fmla="*/ 149 h 490"/>
                  <a:gd name="T60" fmla="*/ 542 w 542"/>
                  <a:gd name="T61" fmla="*/ 102 h 490"/>
                  <a:gd name="T62" fmla="*/ 500 w 542"/>
                  <a:gd name="T63" fmla="*/ 82 h 490"/>
                  <a:gd name="T64" fmla="*/ 512 w 542"/>
                  <a:gd name="T65" fmla="*/ 74 h 490"/>
                  <a:gd name="T66" fmla="*/ 500 w 542"/>
                  <a:gd name="T67" fmla="*/ 56 h 490"/>
                  <a:gd name="T68" fmla="*/ 488 w 542"/>
                  <a:gd name="T69" fmla="*/ 64 h 490"/>
                  <a:gd name="T70" fmla="*/ 487 w 542"/>
                  <a:gd name="T71" fmla="*/ 17 h 490"/>
                  <a:gd name="T72" fmla="*/ 415 w 542"/>
                  <a:gd name="T73" fmla="*/ 64 h 490"/>
                  <a:gd name="T74" fmla="*/ 416 w 542"/>
                  <a:gd name="T75" fmla="*/ 111 h 490"/>
                  <a:gd name="T76" fmla="*/ 401 w 542"/>
                  <a:gd name="T77" fmla="*/ 121 h 490"/>
                  <a:gd name="T78" fmla="*/ 400 w 542"/>
                  <a:gd name="T79" fmla="*/ 67 h 490"/>
                  <a:gd name="T80" fmla="*/ 408 w 542"/>
                  <a:gd name="T81" fmla="*/ 62 h 490"/>
                  <a:gd name="T82" fmla="*/ 246 w 542"/>
                  <a:gd name="T83" fmla="*/ 0 h 490"/>
                  <a:gd name="T84" fmla="*/ 0 w 542"/>
                  <a:gd name="T85" fmla="*/ 245 h 490"/>
                  <a:gd name="T86" fmla="*/ 246 w 542"/>
                  <a:gd name="T87" fmla="*/ 490 h 490"/>
                  <a:gd name="T88" fmla="*/ 491 w 542"/>
                  <a:gd name="T89" fmla="*/ 245 h 490"/>
                  <a:gd name="T90" fmla="*/ 475 w 542"/>
                  <a:gd name="T91" fmla="*/ 159 h 490"/>
                  <a:gd name="T92" fmla="*/ 466 w 542"/>
                  <a:gd name="T93" fmla="*/ 166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2" h="490">
                    <a:moveTo>
                      <a:pt x="466" y="166"/>
                    </a:moveTo>
                    <a:cubicBezTo>
                      <a:pt x="424" y="146"/>
                      <a:pt x="424" y="146"/>
                      <a:pt x="424" y="146"/>
                    </a:cubicBezTo>
                    <a:cubicBezTo>
                      <a:pt x="409" y="156"/>
                      <a:pt x="409" y="156"/>
                      <a:pt x="409" y="156"/>
                    </a:cubicBezTo>
                    <a:cubicBezTo>
                      <a:pt x="423" y="183"/>
                      <a:pt x="431" y="213"/>
                      <a:pt x="431" y="245"/>
                    </a:cubicBezTo>
                    <a:cubicBezTo>
                      <a:pt x="431" y="347"/>
                      <a:pt x="348" y="430"/>
                      <a:pt x="246" y="430"/>
                    </a:cubicBezTo>
                    <a:cubicBezTo>
                      <a:pt x="143" y="430"/>
                      <a:pt x="60" y="347"/>
                      <a:pt x="60" y="245"/>
                    </a:cubicBezTo>
                    <a:cubicBezTo>
                      <a:pt x="60" y="143"/>
                      <a:pt x="143" y="60"/>
                      <a:pt x="246" y="60"/>
                    </a:cubicBezTo>
                    <a:cubicBezTo>
                      <a:pt x="304" y="60"/>
                      <a:pt x="356" y="87"/>
                      <a:pt x="390" y="129"/>
                    </a:cubicBezTo>
                    <a:cubicBezTo>
                      <a:pt x="361" y="148"/>
                      <a:pt x="361" y="148"/>
                      <a:pt x="361" y="148"/>
                    </a:cubicBezTo>
                    <a:cubicBezTo>
                      <a:pt x="333" y="115"/>
                      <a:pt x="292" y="94"/>
                      <a:pt x="246" y="94"/>
                    </a:cubicBezTo>
                    <a:cubicBezTo>
                      <a:pt x="162" y="94"/>
                      <a:pt x="94" y="162"/>
                      <a:pt x="94" y="245"/>
                    </a:cubicBezTo>
                    <a:cubicBezTo>
                      <a:pt x="94" y="328"/>
                      <a:pt x="162" y="396"/>
                      <a:pt x="246" y="396"/>
                    </a:cubicBezTo>
                    <a:cubicBezTo>
                      <a:pt x="329" y="396"/>
                      <a:pt x="397" y="328"/>
                      <a:pt x="397" y="245"/>
                    </a:cubicBezTo>
                    <a:cubicBezTo>
                      <a:pt x="397" y="220"/>
                      <a:pt x="391" y="196"/>
                      <a:pt x="380" y="175"/>
                    </a:cubicBezTo>
                    <a:cubicBezTo>
                      <a:pt x="332" y="207"/>
                      <a:pt x="332" y="207"/>
                      <a:pt x="332" y="207"/>
                    </a:cubicBezTo>
                    <a:cubicBezTo>
                      <a:pt x="337" y="218"/>
                      <a:pt x="340" y="231"/>
                      <a:pt x="340" y="245"/>
                    </a:cubicBezTo>
                    <a:cubicBezTo>
                      <a:pt x="340" y="297"/>
                      <a:pt x="298" y="339"/>
                      <a:pt x="246" y="339"/>
                    </a:cubicBezTo>
                    <a:cubicBezTo>
                      <a:pt x="194" y="339"/>
                      <a:pt x="151" y="297"/>
                      <a:pt x="151" y="245"/>
                    </a:cubicBezTo>
                    <a:cubicBezTo>
                      <a:pt x="151" y="193"/>
                      <a:pt x="194" y="151"/>
                      <a:pt x="246" y="151"/>
                    </a:cubicBezTo>
                    <a:cubicBezTo>
                      <a:pt x="272" y="151"/>
                      <a:pt x="296" y="162"/>
                      <a:pt x="313" y="179"/>
                    </a:cubicBezTo>
                    <a:cubicBezTo>
                      <a:pt x="281" y="201"/>
                      <a:pt x="281" y="201"/>
                      <a:pt x="281" y="201"/>
                    </a:cubicBezTo>
                    <a:cubicBezTo>
                      <a:pt x="271" y="193"/>
                      <a:pt x="259" y="188"/>
                      <a:pt x="246" y="188"/>
                    </a:cubicBezTo>
                    <a:cubicBezTo>
                      <a:pt x="214" y="188"/>
                      <a:pt x="189" y="214"/>
                      <a:pt x="189" y="245"/>
                    </a:cubicBezTo>
                    <a:cubicBezTo>
                      <a:pt x="189" y="276"/>
                      <a:pt x="214" y="302"/>
                      <a:pt x="246" y="302"/>
                    </a:cubicBezTo>
                    <a:cubicBezTo>
                      <a:pt x="277" y="302"/>
                      <a:pt x="303" y="276"/>
                      <a:pt x="303" y="245"/>
                    </a:cubicBezTo>
                    <a:cubicBezTo>
                      <a:pt x="303" y="239"/>
                      <a:pt x="301" y="233"/>
                      <a:pt x="300" y="228"/>
                    </a:cubicBezTo>
                    <a:cubicBezTo>
                      <a:pt x="254" y="258"/>
                      <a:pt x="254" y="258"/>
                      <a:pt x="254" y="258"/>
                    </a:cubicBezTo>
                    <a:cubicBezTo>
                      <a:pt x="248" y="248"/>
                      <a:pt x="248" y="248"/>
                      <a:pt x="248" y="248"/>
                    </a:cubicBezTo>
                    <a:cubicBezTo>
                      <a:pt x="428" y="129"/>
                      <a:pt x="428" y="129"/>
                      <a:pt x="428" y="129"/>
                    </a:cubicBezTo>
                    <a:cubicBezTo>
                      <a:pt x="471" y="149"/>
                      <a:pt x="471" y="149"/>
                      <a:pt x="471" y="149"/>
                    </a:cubicBezTo>
                    <a:cubicBezTo>
                      <a:pt x="542" y="102"/>
                      <a:pt x="542" y="102"/>
                      <a:pt x="542" y="102"/>
                    </a:cubicBezTo>
                    <a:cubicBezTo>
                      <a:pt x="500" y="82"/>
                      <a:pt x="500" y="82"/>
                      <a:pt x="500" y="82"/>
                    </a:cubicBezTo>
                    <a:cubicBezTo>
                      <a:pt x="512" y="74"/>
                      <a:pt x="512" y="74"/>
                      <a:pt x="512" y="74"/>
                    </a:cubicBezTo>
                    <a:cubicBezTo>
                      <a:pt x="500" y="56"/>
                      <a:pt x="500" y="56"/>
                      <a:pt x="500" y="56"/>
                    </a:cubicBezTo>
                    <a:cubicBezTo>
                      <a:pt x="488" y="64"/>
                      <a:pt x="488" y="64"/>
                      <a:pt x="488" y="64"/>
                    </a:cubicBezTo>
                    <a:cubicBezTo>
                      <a:pt x="487" y="17"/>
                      <a:pt x="487" y="17"/>
                      <a:pt x="487" y="17"/>
                    </a:cubicBezTo>
                    <a:cubicBezTo>
                      <a:pt x="415" y="64"/>
                      <a:pt x="415" y="64"/>
                      <a:pt x="415" y="64"/>
                    </a:cubicBezTo>
                    <a:cubicBezTo>
                      <a:pt x="416" y="111"/>
                      <a:pt x="416" y="111"/>
                      <a:pt x="416" y="111"/>
                    </a:cubicBezTo>
                    <a:cubicBezTo>
                      <a:pt x="401" y="121"/>
                      <a:pt x="401" y="121"/>
                      <a:pt x="401" y="121"/>
                    </a:cubicBezTo>
                    <a:cubicBezTo>
                      <a:pt x="400" y="67"/>
                      <a:pt x="400" y="67"/>
                      <a:pt x="400" y="67"/>
                    </a:cubicBezTo>
                    <a:cubicBezTo>
                      <a:pt x="408" y="62"/>
                      <a:pt x="408" y="62"/>
                      <a:pt x="408" y="62"/>
                    </a:cubicBezTo>
                    <a:cubicBezTo>
                      <a:pt x="365" y="23"/>
                      <a:pt x="308" y="0"/>
                      <a:pt x="246" y="0"/>
                    </a:cubicBezTo>
                    <a:cubicBezTo>
                      <a:pt x="110" y="0"/>
                      <a:pt x="0" y="110"/>
                      <a:pt x="0" y="245"/>
                    </a:cubicBezTo>
                    <a:cubicBezTo>
                      <a:pt x="0" y="380"/>
                      <a:pt x="110" y="490"/>
                      <a:pt x="246" y="490"/>
                    </a:cubicBezTo>
                    <a:cubicBezTo>
                      <a:pt x="381" y="490"/>
                      <a:pt x="491" y="380"/>
                      <a:pt x="491" y="245"/>
                    </a:cubicBezTo>
                    <a:cubicBezTo>
                      <a:pt x="491" y="215"/>
                      <a:pt x="485" y="186"/>
                      <a:pt x="475" y="159"/>
                    </a:cubicBezTo>
                    <a:lnTo>
                      <a:pt x="466" y="1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7" name="TextBox 25"/>
              <p:cNvSpPr txBox="1"/>
              <p:nvPr/>
            </p:nvSpPr>
            <p:spPr>
              <a:xfrm rot="19440000">
                <a:off x="3308608" y="2135675"/>
                <a:ext cx="852084" cy="9773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观察立体图形，能在方格纸上画出从正面，上面，侧面看到的图形。</a:t>
                </a:r>
                <a:endParaRPr lang="zh-CN" altLang="en-US" sz="1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48" name="TextBox 26"/>
              <p:cNvSpPr txBox="1"/>
              <p:nvPr/>
            </p:nvSpPr>
            <p:spPr>
              <a:xfrm rot="2640000">
                <a:off x="4838837" y="2443171"/>
                <a:ext cx="725773" cy="735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 algn="l" fontAlgn="auto">
                  <a:lnSpc>
                    <a:spcPct val="110000"/>
                  </a:lnSpc>
                </a:pPr>
                <a:r>
                  <a:rPr lang="zh-CN" altLang="en-US" sz="1200" b="1" dirty="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把空间图形转化为平面图形的过程。</a:t>
                </a:r>
                <a:endParaRPr lang="zh-CN" altLang="en-US" sz="12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endParaRPr>
              </a:p>
            </p:txBody>
          </p:sp>
        </p:grpSp>
        <p:sp>
          <p:nvSpPr>
            <p:cNvPr id="50" name="TextBox 26"/>
            <p:cNvSpPr txBox="1"/>
            <p:nvPr/>
          </p:nvSpPr>
          <p:spPr>
            <a:xfrm>
              <a:off x="10933" y="7351"/>
              <a:ext cx="203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教学重、难点</a:t>
              </a:r>
              <a:endPara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1" name="TextBox 26"/>
            <p:cNvSpPr txBox="1"/>
            <p:nvPr/>
          </p:nvSpPr>
          <p:spPr>
            <a:xfrm rot="19200000">
              <a:off x="10782" y="5840"/>
              <a:ext cx="106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重点</a:t>
              </a:r>
              <a:endPara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2" name="TextBox 26"/>
            <p:cNvSpPr txBox="1"/>
            <p:nvPr/>
          </p:nvSpPr>
          <p:spPr>
            <a:xfrm rot="2640000">
              <a:off x="12146" y="5971"/>
              <a:ext cx="106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难点</a:t>
              </a:r>
              <a:endPara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55" name="Freeform 2"/>
          <p:cNvSpPr/>
          <p:nvPr/>
        </p:nvSpPr>
        <p:spPr bwMode="auto">
          <a:xfrm>
            <a:off x="1107440" y="2833370"/>
            <a:ext cx="1224000" cy="720000"/>
          </a:xfrm>
          <a:custGeom>
            <a:avLst/>
            <a:gdLst>
              <a:gd name="T0" fmla="*/ 1728 w 1728"/>
              <a:gd name="T1" fmla="*/ 720 h 936"/>
              <a:gd name="T2" fmla="*/ 1726 w 1728"/>
              <a:gd name="T3" fmla="*/ 732 h 936"/>
              <a:gd name="T4" fmla="*/ 1718 w 1728"/>
              <a:gd name="T5" fmla="*/ 752 h 936"/>
              <a:gd name="T6" fmla="*/ 1700 w 1728"/>
              <a:gd name="T7" fmla="*/ 774 h 936"/>
              <a:gd name="T8" fmla="*/ 1676 w 1728"/>
              <a:gd name="T9" fmla="*/ 794 h 936"/>
              <a:gd name="T10" fmla="*/ 1624 w 1728"/>
              <a:gd name="T11" fmla="*/ 822 h 936"/>
              <a:gd name="T12" fmla="*/ 1530 w 1728"/>
              <a:gd name="T13" fmla="*/ 858 h 936"/>
              <a:gd name="T14" fmla="*/ 1414 w 1728"/>
              <a:gd name="T15" fmla="*/ 886 h 936"/>
              <a:gd name="T16" fmla="*/ 1276 w 1728"/>
              <a:gd name="T17" fmla="*/ 910 h 936"/>
              <a:gd name="T18" fmla="*/ 1120 w 1728"/>
              <a:gd name="T19" fmla="*/ 926 h 936"/>
              <a:gd name="T20" fmla="*/ 952 w 1728"/>
              <a:gd name="T21" fmla="*/ 934 h 936"/>
              <a:gd name="T22" fmla="*/ 864 w 1728"/>
              <a:gd name="T23" fmla="*/ 936 h 936"/>
              <a:gd name="T24" fmla="*/ 690 w 1728"/>
              <a:gd name="T25" fmla="*/ 932 h 936"/>
              <a:gd name="T26" fmla="*/ 528 w 1728"/>
              <a:gd name="T27" fmla="*/ 920 h 936"/>
              <a:gd name="T28" fmla="*/ 380 w 1728"/>
              <a:gd name="T29" fmla="*/ 900 h 936"/>
              <a:gd name="T30" fmla="*/ 254 w 1728"/>
              <a:gd name="T31" fmla="*/ 872 h 936"/>
              <a:gd name="T32" fmla="*/ 148 w 1728"/>
              <a:gd name="T33" fmla="*/ 840 h 936"/>
              <a:gd name="T34" fmla="*/ 68 w 1728"/>
              <a:gd name="T35" fmla="*/ 804 h 936"/>
              <a:gd name="T36" fmla="*/ 38 w 1728"/>
              <a:gd name="T37" fmla="*/ 784 h 936"/>
              <a:gd name="T38" fmla="*/ 18 w 1728"/>
              <a:gd name="T39" fmla="*/ 764 h 936"/>
              <a:gd name="T40" fmla="*/ 4 w 1728"/>
              <a:gd name="T41" fmla="*/ 742 h 936"/>
              <a:gd name="T42" fmla="*/ 0 w 1728"/>
              <a:gd name="T43" fmla="*/ 720 h 936"/>
              <a:gd name="T44" fmla="*/ 288 w 1728"/>
              <a:gd name="T45" fmla="*/ 144 h 936"/>
              <a:gd name="T46" fmla="*/ 290 w 1728"/>
              <a:gd name="T47" fmla="*/ 130 h 936"/>
              <a:gd name="T48" fmla="*/ 300 w 1728"/>
              <a:gd name="T49" fmla="*/ 114 h 936"/>
              <a:gd name="T50" fmla="*/ 334 w 1728"/>
              <a:gd name="T51" fmla="*/ 88 h 936"/>
              <a:gd name="T52" fmla="*/ 386 w 1728"/>
              <a:gd name="T53" fmla="*/ 64 h 936"/>
              <a:gd name="T54" fmla="*/ 456 w 1728"/>
              <a:gd name="T55" fmla="*/ 42 h 936"/>
              <a:gd name="T56" fmla="*/ 542 w 1728"/>
              <a:gd name="T57" fmla="*/ 24 h 936"/>
              <a:gd name="T58" fmla="*/ 640 w 1728"/>
              <a:gd name="T59" fmla="*/ 12 h 936"/>
              <a:gd name="T60" fmla="*/ 748 w 1728"/>
              <a:gd name="T61" fmla="*/ 2 h 936"/>
              <a:gd name="T62" fmla="*/ 864 w 1728"/>
              <a:gd name="T63" fmla="*/ 0 h 936"/>
              <a:gd name="T64" fmla="*/ 922 w 1728"/>
              <a:gd name="T65" fmla="*/ 0 h 936"/>
              <a:gd name="T66" fmla="*/ 1036 w 1728"/>
              <a:gd name="T67" fmla="*/ 6 h 936"/>
              <a:gd name="T68" fmla="*/ 1138 w 1728"/>
              <a:gd name="T69" fmla="*/ 18 h 936"/>
              <a:gd name="T70" fmla="*/ 1230 w 1728"/>
              <a:gd name="T71" fmla="*/ 32 h 936"/>
              <a:gd name="T72" fmla="*/ 1308 w 1728"/>
              <a:gd name="T73" fmla="*/ 52 h 936"/>
              <a:gd name="T74" fmla="*/ 1370 w 1728"/>
              <a:gd name="T75" fmla="*/ 76 h 936"/>
              <a:gd name="T76" fmla="*/ 1414 w 1728"/>
              <a:gd name="T77" fmla="*/ 102 h 936"/>
              <a:gd name="T78" fmla="*/ 1434 w 1728"/>
              <a:gd name="T79" fmla="*/ 122 h 936"/>
              <a:gd name="T80" fmla="*/ 1440 w 1728"/>
              <a:gd name="T81" fmla="*/ 136 h 936"/>
              <a:gd name="T82" fmla="*/ 1440 w 1728"/>
              <a:gd name="T83" fmla="*/ 144 h 9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728"/>
              <a:gd name="T127" fmla="*/ 0 h 936"/>
              <a:gd name="T128" fmla="*/ 1728 w 1728"/>
              <a:gd name="T129" fmla="*/ 936 h 9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728" h="936">
                <a:moveTo>
                  <a:pt x="1440" y="144"/>
                </a:moveTo>
                <a:lnTo>
                  <a:pt x="1728" y="720"/>
                </a:lnTo>
                <a:lnTo>
                  <a:pt x="1726" y="732"/>
                </a:lnTo>
                <a:lnTo>
                  <a:pt x="1724" y="742"/>
                </a:lnTo>
                <a:lnTo>
                  <a:pt x="1718" y="752"/>
                </a:lnTo>
                <a:lnTo>
                  <a:pt x="1710" y="764"/>
                </a:lnTo>
                <a:lnTo>
                  <a:pt x="1700" y="774"/>
                </a:lnTo>
                <a:lnTo>
                  <a:pt x="1690" y="784"/>
                </a:lnTo>
                <a:lnTo>
                  <a:pt x="1676" y="794"/>
                </a:lnTo>
                <a:lnTo>
                  <a:pt x="1660" y="804"/>
                </a:lnTo>
                <a:lnTo>
                  <a:pt x="1624" y="822"/>
                </a:lnTo>
                <a:lnTo>
                  <a:pt x="1580" y="840"/>
                </a:lnTo>
                <a:lnTo>
                  <a:pt x="1530" y="858"/>
                </a:lnTo>
                <a:lnTo>
                  <a:pt x="1474" y="872"/>
                </a:lnTo>
                <a:lnTo>
                  <a:pt x="1414" y="886"/>
                </a:lnTo>
                <a:lnTo>
                  <a:pt x="1348" y="900"/>
                </a:lnTo>
                <a:lnTo>
                  <a:pt x="1276" y="910"/>
                </a:lnTo>
                <a:lnTo>
                  <a:pt x="1200" y="920"/>
                </a:lnTo>
                <a:lnTo>
                  <a:pt x="1120" y="926"/>
                </a:lnTo>
                <a:lnTo>
                  <a:pt x="1038" y="932"/>
                </a:lnTo>
                <a:lnTo>
                  <a:pt x="952" y="934"/>
                </a:lnTo>
                <a:lnTo>
                  <a:pt x="864" y="936"/>
                </a:lnTo>
                <a:lnTo>
                  <a:pt x="776" y="934"/>
                </a:lnTo>
                <a:lnTo>
                  <a:pt x="690" y="932"/>
                </a:lnTo>
                <a:lnTo>
                  <a:pt x="608" y="926"/>
                </a:lnTo>
                <a:lnTo>
                  <a:pt x="528" y="920"/>
                </a:lnTo>
                <a:lnTo>
                  <a:pt x="452" y="910"/>
                </a:lnTo>
                <a:lnTo>
                  <a:pt x="380" y="900"/>
                </a:lnTo>
                <a:lnTo>
                  <a:pt x="314" y="886"/>
                </a:lnTo>
                <a:lnTo>
                  <a:pt x="254" y="872"/>
                </a:lnTo>
                <a:lnTo>
                  <a:pt x="198" y="858"/>
                </a:lnTo>
                <a:lnTo>
                  <a:pt x="148" y="840"/>
                </a:lnTo>
                <a:lnTo>
                  <a:pt x="104" y="822"/>
                </a:lnTo>
                <a:lnTo>
                  <a:pt x="68" y="804"/>
                </a:lnTo>
                <a:lnTo>
                  <a:pt x="52" y="794"/>
                </a:lnTo>
                <a:lnTo>
                  <a:pt x="38" y="784"/>
                </a:lnTo>
                <a:lnTo>
                  <a:pt x="28" y="774"/>
                </a:lnTo>
                <a:lnTo>
                  <a:pt x="18" y="764"/>
                </a:lnTo>
                <a:lnTo>
                  <a:pt x="10" y="752"/>
                </a:lnTo>
                <a:lnTo>
                  <a:pt x="4" y="742"/>
                </a:lnTo>
                <a:lnTo>
                  <a:pt x="2" y="732"/>
                </a:lnTo>
                <a:lnTo>
                  <a:pt x="0" y="720"/>
                </a:lnTo>
                <a:lnTo>
                  <a:pt x="288" y="144"/>
                </a:lnTo>
                <a:lnTo>
                  <a:pt x="288" y="136"/>
                </a:lnTo>
                <a:lnTo>
                  <a:pt x="290" y="130"/>
                </a:lnTo>
                <a:lnTo>
                  <a:pt x="294" y="122"/>
                </a:lnTo>
                <a:lnTo>
                  <a:pt x="300" y="114"/>
                </a:lnTo>
                <a:lnTo>
                  <a:pt x="314" y="102"/>
                </a:lnTo>
                <a:lnTo>
                  <a:pt x="334" y="88"/>
                </a:lnTo>
                <a:lnTo>
                  <a:pt x="358" y="76"/>
                </a:lnTo>
                <a:lnTo>
                  <a:pt x="386" y="64"/>
                </a:lnTo>
                <a:lnTo>
                  <a:pt x="420" y="52"/>
                </a:lnTo>
                <a:lnTo>
                  <a:pt x="456" y="42"/>
                </a:lnTo>
                <a:lnTo>
                  <a:pt x="498" y="32"/>
                </a:lnTo>
                <a:lnTo>
                  <a:pt x="542" y="24"/>
                </a:lnTo>
                <a:lnTo>
                  <a:pt x="590" y="18"/>
                </a:lnTo>
                <a:lnTo>
                  <a:pt x="640" y="12"/>
                </a:lnTo>
                <a:lnTo>
                  <a:pt x="692" y="6"/>
                </a:lnTo>
                <a:lnTo>
                  <a:pt x="748" y="2"/>
                </a:lnTo>
                <a:lnTo>
                  <a:pt x="806" y="0"/>
                </a:lnTo>
                <a:lnTo>
                  <a:pt x="864" y="0"/>
                </a:lnTo>
                <a:lnTo>
                  <a:pt x="922" y="0"/>
                </a:lnTo>
                <a:lnTo>
                  <a:pt x="980" y="2"/>
                </a:lnTo>
                <a:lnTo>
                  <a:pt x="1036" y="6"/>
                </a:lnTo>
                <a:lnTo>
                  <a:pt x="1088" y="12"/>
                </a:lnTo>
                <a:lnTo>
                  <a:pt x="1138" y="18"/>
                </a:lnTo>
                <a:lnTo>
                  <a:pt x="1186" y="24"/>
                </a:lnTo>
                <a:lnTo>
                  <a:pt x="1230" y="32"/>
                </a:lnTo>
                <a:lnTo>
                  <a:pt x="1272" y="42"/>
                </a:lnTo>
                <a:lnTo>
                  <a:pt x="1308" y="52"/>
                </a:lnTo>
                <a:lnTo>
                  <a:pt x="1342" y="64"/>
                </a:lnTo>
                <a:lnTo>
                  <a:pt x="1370" y="76"/>
                </a:lnTo>
                <a:lnTo>
                  <a:pt x="1394" y="88"/>
                </a:lnTo>
                <a:lnTo>
                  <a:pt x="1414" y="102"/>
                </a:lnTo>
                <a:lnTo>
                  <a:pt x="1428" y="114"/>
                </a:lnTo>
                <a:lnTo>
                  <a:pt x="1434" y="122"/>
                </a:lnTo>
                <a:lnTo>
                  <a:pt x="1438" y="130"/>
                </a:lnTo>
                <a:lnTo>
                  <a:pt x="1440" y="136"/>
                </a:lnTo>
                <a:lnTo>
                  <a:pt x="1440" y="14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贰</a:t>
            </a:r>
            <a:endParaRPr lang="zh-CN" altLang="en-US" sz="36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3"/>
          <p:cNvSpPr/>
          <p:nvPr/>
        </p:nvSpPr>
        <p:spPr bwMode="auto">
          <a:xfrm>
            <a:off x="837565" y="3619500"/>
            <a:ext cx="1764000" cy="7200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7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7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7" y="2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en-US" sz="40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叁</a:t>
            </a:r>
            <a:endParaRPr lang="zh-CN" altLang="en-US" sz="40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1"/>
          <p:cNvSpPr/>
          <p:nvPr/>
        </p:nvSpPr>
        <p:spPr bwMode="auto">
          <a:xfrm>
            <a:off x="1359535" y="2058035"/>
            <a:ext cx="720000" cy="72000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wrap="none" lIns="65023" tIns="32511" rIns="65023" bIns="32511" anchor="ctr"/>
          <a:lstStyle/>
          <a:p>
            <a:pPr algn="ctr" defTabSz="650875">
              <a:lnSpc>
                <a:spcPct val="120000"/>
              </a:lnSpc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壹</a:t>
            </a:r>
            <a:endParaRPr lang="zh-CN" altLang="en-US" sz="2800" b="1" ker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目 标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6000">
        <p14:ripple dir="lu"/>
      </p:transition>
    </mc:Choice>
    <mc:Fallback>
      <p:transition spd="slow" advTm="3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000"/>
                            </p:stCondLst>
                            <p:childTnLst>
                              <p:par>
                                <p:cTn id="5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7" grpId="0"/>
      <p:bldP spid="25" grpId="0"/>
      <p:bldP spid="38" grpId="0"/>
      <p:bldP spid="55" grpId="0" animBg="1"/>
      <p:bldP spid="56" grpId="0" animBg="1"/>
      <p:bldP spid="57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直接连接符 1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3" name="图片 5-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8" t="22706" r="282" b="346"/>
          <a:stretch>
            <a:fillRect/>
          </a:stretch>
        </p:blipFill>
        <p:spPr>
          <a:xfrm>
            <a:off x="7114540" y="2381250"/>
            <a:ext cx="1966595" cy="2761615"/>
          </a:xfrm>
          <a:prstGeom prst="rect">
            <a:avLst/>
          </a:prstGeom>
        </p:spPr>
      </p:pic>
      <p:grpSp>
        <p:nvGrpSpPr>
          <p:cNvPr id="15" name="组合 6"/>
          <p:cNvGrpSpPr/>
          <p:nvPr/>
        </p:nvGrpSpPr>
        <p:grpSpPr>
          <a:xfrm>
            <a:off x="2794000" y="1138555"/>
            <a:ext cx="3320415" cy="2904496"/>
            <a:chOff x="1609905" y="1820833"/>
            <a:chExt cx="3022049" cy="2245076"/>
          </a:xfrm>
        </p:grpSpPr>
        <p:sp>
          <p:nvSpPr>
            <p:cNvPr id="16" name="Freeform 5"/>
            <p:cNvSpPr/>
            <p:nvPr/>
          </p:nvSpPr>
          <p:spPr bwMode="auto">
            <a:xfrm>
              <a:off x="2742923" y="2325787"/>
              <a:ext cx="389006" cy="1740122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chemeClr val="accent6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121930" y="1820833"/>
              <a:ext cx="1510024" cy="1346095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"/>
            <p:cNvSpPr/>
            <p:nvPr/>
          </p:nvSpPr>
          <p:spPr bwMode="auto">
            <a:xfrm>
              <a:off x="1609905" y="1820833"/>
              <a:ext cx="1512025" cy="1346095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8"/>
            <p:cNvSpPr/>
            <p:nvPr/>
          </p:nvSpPr>
          <p:spPr bwMode="auto">
            <a:xfrm>
              <a:off x="2363917" y="1820833"/>
              <a:ext cx="755012" cy="1341094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9"/>
            <p:cNvSpPr/>
            <p:nvPr/>
          </p:nvSpPr>
          <p:spPr bwMode="auto">
            <a:xfrm>
              <a:off x="3118929" y="1820833"/>
              <a:ext cx="755012" cy="1346095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332345" y="53340"/>
            <a:ext cx="1911985" cy="822960"/>
            <a:chOff x="11547" y="84"/>
            <a:chExt cx="3011" cy="129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5" t="55677" r="2846" b="5927"/>
            <a:stretch>
              <a:fillRect/>
            </a:stretch>
          </p:blipFill>
          <p:spPr>
            <a:xfrm>
              <a:off x="11547" y="490"/>
              <a:ext cx="2754" cy="891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8" t="4051" r="2846" b="54321"/>
            <a:stretch>
              <a:fillRect/>
            </a:stretch>
          </p:blipFill>
          <p:spPr>
            <a:xfrm>
              <a:off x="13004" y="84"/>
              <a:ext cx="1555" cy="966"/>
            </a:xfrm>
            <a:prstGeom prst="rect">
              <a:avLst/>
            </a:prstGeom>
          </p:spPr>
        </p:pic>
      </p:grpSp>
      <p:sp>
        <p:nvSpPr>
          <p:cNvPr id="100" name="文本框 9"/>
          <p:cNvSpPr txBox="1"/>
          <p:nvPr/>
        </p:nvSpPr>
        <p:spPr>
          <a:xfrm>
            <a:off x="6573838" y="3940175"/>
            <a:ext cx="11309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</a:rPr>
              <a:t>教具准备：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</a:rPr>
              <a:t>多媒体课件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</a:rPr>
              <a:t>小正方体模型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</a:rPr>
              <a:t>方格纸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文本框 7-2"/>
          <p:cNvSpPr txBox="1"/>
          <p:nvPr/>
        </p:nvSpPr>
        <p:spPr>
          <a:xfrm>
            <a:off x="3060065" y="1956435"/>
            <a:ext cx="1391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教师是学习的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组织者和引导者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" name="文本框 8-2"/>
          <p:cNvSpPr txBox="1"/>
          <p:nvPr/>
        </p:nvSpPr>
        <p:spPr>
          <a:xfrm>
            <a:off x="4636135" y="1956435"/>
            <a:ext cx="11182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学生是学习的主体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" name="文本框 7-1"/>
          <p:cNvSpPr txBox="1"/>
          <p:nvPr/>
        </p:nvSpPr>
        <p:spPr>
          <a:xfrm>
            <a:off x="3514725" y="1496060"/>
            <a:ext cx="6426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8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教法</a:t>
            </a:r>
            <a:endParaRPr lang="zh-CN" altLang="en-US" sz="18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-1"/>
          <p:cNvSpPr txBox="1"/>
          <p:nvPr/>
        </p:nvSpPr>
        <p:spPr>
          <a:xfrm>
            <a:off x="4706938" y="1496060"/>
            <a:ext cx="6426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8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学法</a:t>
            </a:r>
            <a:endParaRPr lang="zh-CN" altLang="en-US" sz="18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7-3"/>
          <p:cNvSpPr txBox="1"/>
          <p:nvPr/>
        </p:nvSpPr>
        <p:spPr>
          <a:xfrm>
            <a:off x="3150235" y="2873375"/>
            <a:ext cx="94805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主要采用：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情境创设法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探究交流法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活动演示法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3" name="文本框 7-4"/>
          <p:cNvSpPr txBox="1"/>
          <p:nvPr/>
        </p:nvSpPr>
        <p:spPr>
          <a:xfrm>
            <a:off x="1170305" y="3940175"/>
            <a:ext cx="278447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因此，在教学中主要注重：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注重创设问题情境。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注重化难为易、启发探究、层层递进。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注重合作交流，形成共识。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4" name="文本框 8-3"/>
          <p:cNvSpPr txBox="1"/>
          <p:nvPr/>
        </p:nvSpPr>
        <p:spPr>
          <a:xfrm>
            <a:off x="4636135" y="2873375"/>
            <a:ext cx="171323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与教法相适应的学法：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自主探究法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合作交流法</a:t>
            </a:r>
            <a:endParaRPr lang="zh-CN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sz="1200" b="1">
                <a:solidFill>
                  <a:srgbClr val="014C44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动手操作法</a:t>
            </a:r>
            <a:endParaRPr lang="zh-CN" altLang="en-US" sz="1200" b="1">
              <a:solidFill>
                <a:srgbClr val="014C44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24" name="图片 5-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" r="45129" b="10763"/>
          <a:stretch>
            <a:fillRect/>
          </a:stretch>
        </p:blipFill>
        <p:spPr>
          <a:xfrm>
            <a:off x="6530340" y="2672080"/>
            <a:ext cx="802005" cy="1107440"/>
          </a:xfrm>
          <a:prstGeom prst="rect">
            <a:avLst/>
          </a:prstGeom>
        </p:spPr>
      </p:pic>
      <p:pic>
        <p:nvPicPr>
          <p:cNvPr id="26" name="图片 5-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65" r="47692" b="10763"/>
          <a:stretch>
            <a:fillRect/>
          </a:stretch>
        </p:blipFill>
        <p:spPr>
          <a:xfrm rot="1560000">
            <a:off x="4382770" y="4180205"/>
            <a:ext cx="747395" cy="626110"/>
          </a:xfrm>
          <a:prstGeom prst="rect">
            <a:avLst/>
          </a:prstGeom>
        </p:spPr>
      </p:pic>
      <p:pic>
        <p:nvPicPr>
          <p:cNvPr id="34" name="图片 5-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0" r="46736" b="10763"/>
          <a:stretch>
            <a:fillRect/>
          </a:stretch>
        </p:blipFill>
        <p:spPr>
          <a:xfrm>
            <a:off x="135255" y="4126865"/>
            <a:ext cx="645160" cy="811530"/>
          </a:xfrm>
          <a:prstGeom prst="rect">
            <a:avLst/>
          </a:prstGeom>
        </p:spPr>
      </p:pic>
      <p:pic>
        <p:nvPicPr>
          <p:cNvPr id="40" name="图片 5-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5" t="23216" r="772" b="5105"/>
          <a:stretch>
            <a:fillRect/>
          </a:stretch>
        </p:blipFill>
        <p:spPr>
          <a:xfrm>
            <a:off x="447040" y="3363595"/>
            <a:ext cx="1223645" cy="1779270"/>
          </a:xfrm>
          <a:prstGeom prst="rect">
            <a:avLst/>
          </a:prstGeom>
        </p:spPr>
      </p:pic>
      <p:sp>
        <p:nvSpPr>
          <p:cNvPr id="30" name="文本框 4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法 学 法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7000">
        <p14:ripple dir="lu"/>
      </p:transition>
    </mc:Choice>
    <mc:Fallback>
      <p:transition spd="slow" advTm="4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5" grpId="0"/>
      <p:bldP spid="7" grpId="0"/>
      <p:bldP spid="8" grpId="0"/>
      <p:bldP spid="9" grpId="0"/>
      <p:bldP spid="11" grpId="0"/>
      <p:bldP spid="13" grpId="0"/>
      <p:bldP spid="14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5856707" y="594360"/>
            <a:ext cx="2623718" cy="0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09270" y="592456"/>
            <a:ext cx="2392782" cy="1904"/>
          </a:xfrm>
          <a:prstGeom prst="line">
            <a:avLst/>
          </a:prstGeom>
          <a:ln>
            <a:solidFill>
              <a:srgbClr val="014C44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605"/>
            <a:ext cx="9144000" cy="158623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7805" y="1158875"/>
            <a:ext cx="815340" cy="2523490"/>
            <a:chOff x="780" y="1598"/>
            <a:chExt cx="1284" cy="3974"/>
          </a:xfrm>
        </p:grpSpPr>
        <p:sp>
          <p:nvSpPr>
            <p:cNvPr id="12" name="任意多边形 11"/>
            <p:cNvSpPr/>
            <p:nvPr/>
          </p:nvSpPr>
          <p:spPr>
            <a:xfrm>
              <a:off x="780" y="1876"/>
              <a:ext cx="545" cy="1009"/>
            </a:xfrm>
            <a:custGeom>
              <a:avLst/>
              <a:gdLst>
                <a:gd name="connsiteX0" fmla="*/ 1689100 w 1727200"/>
                <a:gd name="connsiteY0" fmla="*/ 381000 h 2349500"/>
                <a:gd name="connsiteX1" fmla="*/ 1689100 w 1727200"/>
                <a:gd name="connsiteY1" fmla="*/ 0 h 2349500"/>
                <a:gd name="connsiteX2" fmla="*/ 0 w 1727200"/>
                <a:gd name="connsiteY2" fmla="*/ 0 h 2349500"/>
                <a:gd name="connsiteX3" fmla="*/ 0 w 1727200"/>
                <a:gd name="connsiteY3" fmla="*/ 2349500 h 2349500"/>
                <a:gd name="connsiteX4" fmla="*/ 1727200 w 1727200"/>
                <a:gd name="connsiteY4" fmla="*/ 2349500 h 2349500"/>
                <a:gd name="connsiteX5" fmla="*/ 1727200 w 1727200"/>
                <a:gd name="connsiteY5" fmla="*/ 1816100 h 2349500"/>
                <a:gd name="connsiteX0-1" fmla="*/ 1689100 w 1727200"/>
                <a:gd name="connsiteY0-2" fmla="*/ 381000 h 2349500"/>
                <a:gd name="connsiteX1-3" fmla="*/ 1717675 w 1727200"/>
                <a:gd name="connsiteY1-4" fmla="*/ 0 h 2349500"/>
                <a:gd name="connsiteX2-5" fmla="*/ 0 w 1727200"/>
                <a:gd name="connsiteY2-6" fmla="*/ 0 h 2349500"/>
                <a:gd name="connsiteX3-7" fmla="*/ 0 w 1727200"/>
                <a:gd name="connsiteY3-8" fmla="*/ 2349500 h 2349500"/>
                <a:gd name="connsiteX4-9" fmla="*/ 1727200 w 1727200"/>
                <a:gd name="connsiteY4-10" fmla="*/ 2349500 h 2349500"/>
                <a:gd name="connsiteX5-11" fmla="*/ 1727200 w 1727200"/>
                <a:gd name="connsiteY5-12" fmla="*/ 1816100 h 2349500"/>
                <a:gd name="connsiteX0-13" fmla="*/ 1720850 w 1727200"/>
                <a:gd name="connsiteY0-14" fmla="*/ 381000 h 2349500"/>
                <a:gd name="connsiteX1-15" fmla="*/ 1717675 w 1727200"/>
                <a:gd name="connsiteY1-16" fmla="*/ 0 h 2349500"/>
                <a:gd name="connsiteX2-17" fmla="*/ 0 w 1727200"/>
                <a:gd name="connsiteY2-18" fmla="*/ 0 h 2349500"/>
                <a:gd name="connsiteX3-19" fmla="*/ 0 w 1727200"/>
                <a:gd name="connsiteY3-20" fmla="*/ 2349500 h 2349500"/>
                <a:gd name="connsiteX4-21" fmla="*/ 1727200 w 1727200"/>
                <a:gd name="connsiteY4-22" fmla="*/ 2349500 h 2349500"/>
                <a:gd name="connsiteX5-23" fmla="*/ 1727200 w 1727200"/>
                <a:gd name="connsiteY5-24" fmla="*/ 1816100 h 2349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27200" h="2349500">
                  <a:moveTo>
                    <a:pt x="1720850" y="381000"/>
                  </a:moveTo>
                  <a:cubicBezTo>
                    <a:pt x="1719792" y="254000"/>
                    <a:pt x="1718733" y="127000"/>
                    <a:pt x="1717675" y="0"/>
                  </a:cubicBezTo>
                  <a:lnTo>
                    <a:pt x="0" y="0"/>
                  </a:lnTo>
                  <a:lnTo>
                    <a:pt x="0" y="2349500"/>
                  </a:lnTo>
                  <a:lnTo>
                    <a:pt x="1727200" y="2349500"/>
                  </a:lnTo>
                  <a:lnTo>
                    <a:pt x="1727200" y="1816100"/>
                  </a:lnTo>
                </a:path>
              </a:pathLst>
            </a:custGeom>
            <a:noFill/>
            <a:ln w="101600" cmpd="dbl">
              <a:solidFill>
                <a:srgbClr val="02655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02" y="1598"/>
              <a:ext cx="1262" cy="3974"/>
              <a:chOff x="-3916347" y="2991403"/>
              <a:chExt cx="1880380" cy="4737297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-3119244" y="2991403"/>
                <a:ext cx="1083277" cy="473729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r"/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创设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情境</a:t>
                </a:r>
                <a:r>
                  <a:rPr lang="en-US" altLang="zh-CN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`</a:t>
                </a:r>
                <a:r>
                  <a:rPr lang="zh-CN" altLang="en-US" sz="1800" dirty="0" smtClean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激</a:t>
                </a:r>
                <a:r>
                  <a:rPr lang="zh-CN" altLang="en-US" sz="1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趣导入</a:t>
                </a:r>
                <a:endParaRPr lang="zh-CN" altLang="en-US" sz="1800" dirty="0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-3916347" y="3448103"/>
                <a:ext cx="1310757" cy="865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400" dirty="0" smtClean="0">
                    <a:latin typeface="华文琥珀" panose="02010800040101010101" pitchFamily="2" charset="-122"/>
                    <a:ea typeface="华文琥珀" panose="02010800040101010101" pitchFamily="2" charset="-122"/>
                  </a:rPr>
                  <a:t>壹</a:t>
                </a:r>
                <a:endParaRPr lang="zh-CN" altLang="en-US" sz="2400" dirty="0" smtClean="0"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1421130" y="1553210"/>
            <a:ext cx="33661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45" algn="just" fontAlgn="auto"/>
            <a:r>
              <a:rPr lang="zh-CN" altLang="en-US" sz="1600" b="1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  <a:sym typeface="+mn-ea"/>
              </a:rPr>
              <a:t>让学生一起背诵《题西林壁》。体会从不同角度看庐山看到的景象是不一样的。那么观察物体呢？是否也一样的？带着质疑引入新课《看一看》。</a:t>
            </a:r>
            <a:endParaRPr lang="zh-CN" altLang="en-US" sz="1600" b="1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l="-5540" t="-7260" r="-4931" b="-6351"/>
          <a:stretch>
            <a:fillRect/>
          </a:stretch>
        </p:blipFill>
        <p:spPr>
          <a:xfrm>
            <a:off x="5134610" y="1431290"/>
            <a:ext cx="2694305" cy="1905000"/>
          </a:xfrm>
          <a:prstGeom prst="rect">
            <a:avLst/>
          </a:prstGeom>
          <a:ln>
            <a:solidFill>
              <a:srgbClr val="026554"/>
            </a:solidFill>
          </a:ln>
        </p:spPr>
      </p:pic>
      <p:sp>
        <p:nvSpPr>
          <p:cNvPr id="21" name="文本框 27"/>
          <p:cNvSpPr txBox="1"/>
          <p:nvPr/>
        </p:nvSpPr>
        <p:spPr>
          <a:xfrm>
            <a:off x="3284510" y="188362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14C4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教 学 设 计</a:t>
            </a:r>
            <a:endParaRPr lang="zh-CN" altLang="zh-CN" sz="3600" dirty="0">
              <a:solidFill>
                <a:srgbClr val="014C4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23317" r="-273" b="9771"/>
          <a:stretch>
            <a:fillRect/>
          </a:stretch>
        </p:blipFill>
        <p:spPr>
          <a:xfrm>
            <a:off x="7338695" y="-27305"/>
            <a:ext cx="1806575" cy="12496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91030" y="3975100"/>
            <a:ext cx="55530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60045" algn="l" fontAlgn="auto"/>
            <a:r>
              <a:rPr lang="zh-CN" altLang="en-US" sz="1500" b="1">
                <a:latin typeface="华文宋体" panose="02010600040101010101" charset="-122"/>
                <a:ea typeface="华文宋体" panose="02010600040101010101" charset="-122"/>
                <a:sym typeface="+mn-ea"/>
              </a:rPr>
              <a:t>【设计意图】这样设计可以激发学生的学习兴趣，明确学习目的。</a:t>
            </a:r>
            <a:endParaRPr lang="zh-CN" altLang="en-US" sz="1500" b="1">
              <a:latin typeface="华文宋体" panose="02010600040101010101" charset="-122"/>
              <a:ea typeface="华文宋体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14:ripple dir="lu"/>
      </p:transition>
    </mc:Choice>
    <mc:Fallback>
      <p:transition spd="slow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5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花纹小清新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7862"/>
      </a:accent1>
      <a:accent2>
        <a:srgbClr val="B28743"/>
      </a:accent2>
      <a:accent3>
        <a:srgbClr val="92951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2">
      <a:majorFont>
        <a:latin typeface="方正兰亭黑_GBK"/>
        <a:ea typeface="方正兰亭黑_GBK"/>
        <a:cs typeface=""/>
      </a:majorFont>
      <a:minorFont>
        <a:latin typeface="微软雅黑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2499</Words>
  <Application>WPS 演示</Application>
  <PresentationFormat>全屏显示(16:9)</PresentationFormat>
  <Paragraphs>251</Paragraphs>
  <Slides>17</Slides>
  <Notes>15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幼圆</vt:lpstr>
      <vt:lpstr>华文新魏</vt:lpstr>
      <vt:lpstr>华文行楷</vt:lpstr>
      <vt:lpstr>微软雅黑</vt:lpstr>
      <vt:lpstr>Calibri</vt:lpstr>
      <vt:lpstr>华文琥珀</vt:lpstr>
      <vt:lpstr>华文宋体</vt:lpstr>
      <vt:lpstr>隶书</vt:lpstr>
      <vt:lpstr>方正清刻本悦宋简体</vt:lpstr>
      <vt:lpstr>微软雅黑 Light</vt:lpstr>
      <vt:lpstr>黑体</vt:lpstr>
      <vt:lpstr>Arial Unicode MS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Administrator</cp:lastModifiedBy>
  <cp:revision>35</cp:revision>
  <dcterms:created xsi:type="dcterms:W3CDTF">2019-02-15T12:00:00Z</dcterms:created>
  <dcterms:modified xsi:type="dcterms:W3CDTF">2019-02-21T01:46:23Z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